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2" r:id="rId2"/>
    <p:sldId id="300" r:id="rId3"/>
    <p:sldId id="275" r:id="rId4"/>
    <p:sldId id="303" r:id="rId5"/>
    <p:sldId id="304" r:id="rId6"/>
    <p:sldId id="297" r:id="rId7"/>
    <p:sldId id="305" r:id="rId8"/>
    <p:sldId id="306" r:id="rId9"/>
    <p:sldId id="307" r:id="rId10"/>
    <p:sldId id="308" r:id="rId11"/>
    <p:sldId id="309" r:id="rId12"/>
    <p:sldId id="313" r:id="rId13"/>
    <p:sldId id="315" r:id="rId14"/>
    <p:sldId id="328" r:id="rId15"/>
    <p:sldId id="319" r:id="rId16"/>
    <p:sldId id="324" r:id="rId17"/>
    <p:sldId id="325" r:id="rId18"/>
    <p:sldId id="327" r:id="rId19"/>
    <p:sldId id="312" r:id="rId20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04C"/>
    <a:srgbClr val="B93C47"/>
    <a:srgbClr val="3399E9"/>
    <a:srgbClr val="218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04" y="6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399E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A8-40E1-AEEF-D504D5058F3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A8-40E1-AEEF-D504D5058F3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A8-40E1-AEEF-D504D5058F3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A8-40E1-AEEF-D504D5058F39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A8-40E1-AEEF-D504D5058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Excesiva regulación laboral</c:v>
                </c:pt>
                <c:pt idx="1">
                  <c:v>Corrupción de funcionarios públicos</c:v>
                </c:pt>
                <c:pt idx="2">
                  <c:v>Falta de información de mercados</c:v>
                </c:pt>
                <c:pt idx="3">
                  <c:v>Falta de mano de obra calificada</c:v>
                </c:pt>
                <c:pt idx="4">
                  <c:v>Exceso de cargas tributarias</c:v>
                </c:pt>
                <c:pt idx="5">
                  <c:v>Excesiva regulación tributaria</c:v>
                </c:pt>
                <c:pt idx="6">
                  <c:v>Dificultad de financiamiento (cap. trabajo)</c:v>
                </c:pt>
                <c:pt idx="7">
                  <c:v>Demanda limitada</c:v>
                </c:pt>
                <c:pt idx="8">
                  <c:v>Competencia de empresas informales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0.373</c:v>
                </c:pt>
                <c:pt idx="1">
                  <c:v>0.39900000000000002</c:v>
                </c:pt>
                <c:pt idx="2">
                  <c:v>0.496</c:v>
                </c:pt>
                <c:pt idx="3">
                  <c:v>0.54400000000000004</c:v>
                </c:pt>
                <c:pt idx="4">
                  <c:v>0.66</c:v>
                </c:pt>
                <c:pt idx="5">
                  <c:v>0.68899999999999995</c:v>
                </c:pt>
                <c:pt idx="6">
                  <c:v>0.71299999999999997</c:v>
                </c:pt>
                <c:pt idx="7">
                  <c:v>0.76700000000000002</c:v>
                </c:pt>
                <c:pt idx="8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8-40E1-AEEF-D504D505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80010808"/>
        <c:axId val="2080012216"/>
      </c:barChart>
      <c:catAx>
        <c:axId val="2080010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80012216"/>
        <c:crosses val="autoZero"/>
        <c:auto val="1"/>
        <c:lblAlgn val="ctr"/>
        <c:lblOffset val="100"/>
        <c:noMultiLvlLbl val="0"/>
      </c:catAx>
      <c:valAx>
        <c:axId val="20800122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08001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6A875-284C-4C9C-B75C-C32349EF76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76CE87F-25BD-4DB3-A987-2D9470B84A02}">
      <dgm:prSet phldrT="[Texto]"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s-PE" sz="2400" b="1" dirty="0">
              <a:solidFill>
                <a:srgbClr val="C00000"/>
              </a:solidFill>
            </a:rPr>
            <a:t>CDE</a:t>
          </a:r>
        </a:p>
      </dgm:t>
    </dgm:pt>
    <dgm:pt modelId="{9ABF102D-6F8A-4DC4-87DD-7FAC7A6DD4D2}" type="parTrans" cxnId="{E339DC79-D31F-4D41-B65E-AEB52BB4A389}">
      <dgm:prSet/>
      <dgm:spPr/>
      <dgm:t>
        <a:bodyPr/>
        <a:lstStyle/>
        <a:p>
          <a:endParaRPr lang="es-PE"/>
        </a:p>
      </dgm:t>
    </dgm:pt>
    <dgm:pt modelId="{3BCF8699-CA7D-430E-8CB5-7F14DDE4AF70}" type="sibTrans" cxnId="{E339DC79-D31F-4D41-B65E-AEB52BB4A389}">
      <dgm:prSet/>
      <dgm:spPr/>
      <dgm:t>
        <a:bodyPr/>
        <a:lstStyle/>
        <a:p>
          <a:endParaRPr lang="es-PE"/>
        </a:p>
      </dgm:t>
    </dgm:pt>
    <dgm:pt modelId="{606142C8-8FD7-4963-93F1-F91024693385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PE" b="1" dirty="0"/>
            <a:t>Diagnóstico y Servicios Empresariales </a:t>
          </a:r>
        </a:p>
      </dgm:t>
    </dgm:pt>
    <dgm:pt modelId="{0E98482F-12CB-494A-B857-EC3433D5C8B6}" type="parTrans" cxnId="{1DCDCB95-D189-4771-BEA4-7CD5EF07DE34}">
      <dgm:prSet/>
      <dgm:spPr/>
      <dgm:t>
        <a:bodyPr/>
        <a:lstStyle/>
        <a:p>
          <a:endParaRPr lang="es-PE"/>
        </a:p>
      </dgm:t>
    </dgm:pt>
    <dgm:pt modelId="{6304FAB4-CDA8-4CDE-97B7-EDFCB7208EDC}" type="sibTrans" cxnId="{1DCDCB95-D189-4771-BEA4-7CD5EF07DE34}">
      <dgm:prSet/>
      <dgm:spPr/>
      <dgm:t>
        <a:bodyPr/>
        <a:lstStyle/>
        <a:p>
          <a:endParaRPr lang="es-PE"/>
        </a:p>
      </dgm:t>
    </dgm:pt>
    <dgm:pt modelId="{84524BB9-25F5-475F-A877-9F07E2D13A07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PE" b="1" dirty="0"/>
            <a:t>Financiamiento</a:t>
          </a:r>
        </a:p>
      </dgm:t>
    </dgm:pt>
    <dgm:pt modelId="{4C132FB1-2B12-4618-8E51-37B75B1B0402}" type="parTrans" cxnId="{F745383B-A82A-4375-A94F-20E80C6F5252}">
      <dgm:prSet/>
      <dgm:spPr/>
      <dgm:t>
        <a:bodyPr/>
        <a:lstStyle/>
        <a:p>
          <a:endParaRPr lang="es-PE"/>
        </a:p>
      </dgm:t>
    </dgm:pt>
    <dgm:pt modelId="{D19D16E9-FFEB-4175-9709-6F4B620BAB9A}" type="sibTrans" cxnId="{F745383B-A82A-4375-A94F-20E80C6F5252}">
      <dgm:prSet/>
      <dgm:spPr/>
      <dgm:t>
        <a:bodyPr/>
        <a:lstStyle/>
        <a:p>
          <a:endParaRPr lang="es-PE"/>
        </a:p>
      </dgm:t>
    </dgm:pt>
    <dgm:pt modelId="{2A0929A9-8713-4408-9EB4-F31FB70558D1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PE" b="1" dirty="0"/>
            <a:t>Digitalización</a:t>
          </a:r>
        </a:p>
      </dgm:t>
    </dgm:pt>
    <dgm:pt modelId="{C400465C-45DF-4ABF-9C4C-7A93814231E1}" type="parTrans" cxnId="{4234EB02-78B8-48F5-AF4B-7809D67D6C95}">
      <dgm:prSet/>
      <dgm:spPr/>
      <dgm:t>
        <a:bodyPr/>
        <a:lstStyle/>
        <a:p>
          <a:endParaRPr lang="es-PE"/>
        </a:p>
      </dgm:t>
    </dgm:pt>
    <dgm:pt modelId="{09F9321C-99F7-49CF-B7DA-79D9689A3BC1}" type="sibTrans" cxnId="{4234EB02-78B8-48F5-AF4B-7809D67D6C95}">
      <dgm:prSet/>
      <dgm:spPr/>
      <dgm:t>
        <a:bodyPr/>
        <a:lstStyle/>
        <a:p>
          <a:endParaRPr lang="es-PE"/>
        </a:p>
      </dgm:t>
    </dgm:pt>
    <dgm:pt modelId="{D0340A91-1852-4D1C-BDA8-9D73968CC4E2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PE" b="1" dirty="0"/>
            <a:t>Acompañamiento</a:t>
          </a:r>
        </a:p>
      </dgm:t>
    </dgm:pt>
    <dgm:pt modelId="{FA68E050-8456-4BCD-941D-F27318F58BCB}" type="parTrans" cxnId="{022A69CF-2946-41CE-966E-3309EDAA1ED9}">
      <dgm:prSet/>
      <dgm:spPr/>
      <dgm:t>
        <a:bodyPr/>
        <a:lstStyle/>
        <a:p>
          <a:endParaRPr lang="es-PE"/>
        </a:p>
      </dgm:t>
    </dgm:pt>
    <dgm:pt modelId="{9947EFBF-ACF1-438A-BD04-3A00AF717C14}" type="sibTrans" cxnId="{022A69CF-2946-41CE-966E-3309EDAA1ED9}">
      <dgm:prSet/>
      <dgm:spPr/>
      <dgm:t>
        <a:bodyPr/>
        <a:lstStyle/>
        <a:p>
          <a:endParaRPr lang="es-PE"/>
        </a:p>
      </dgm:t>
    </dgm:pt>
    <dgm:pt modelId="{D4334606-0C84-40D6-8FEF-025FE19AF3CE}" type="pres">
      <dgm:prSet presAssocID="{5A36A875-284C-4C9C-B75C-C32349EF76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704A0-1E3B-4688-BFF3-5A296825AE94}" type="pres">
      <dgm:prSet presAssocID="{5A36A875-284C-4C9C-B75C-C32349EF7639}" presName="matrix" presStyleCnt="0"/>
      <dgm:spPr/>
    </dgm:pt>
    <dgm:pt modelId="{1D903ED1-FF33-4CC6-B3F8-91EFE7A02B2D}" type="pres">
      <dgm:prSet presAssocID="{5A36A875-284C-4C9C-B75C-C32349EF7639}" presName="tile1" presStyleLbl="node1" presStyleIdx="0" presStyleCnt="4" custScaleX="90513" custScaleY="91908"/>
      <dgm:spPr/>
    </dgm:pt>
    <dgm:pt modelId="{861F4FAD-7D29-4136-B616-04A79E4768E0}" type="pres">
      <dgm:prSet presAssocID="{5A36A875-284C-4C9C-B75C-C32349EF76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545368-493A-41CF-958F-2475BBE205DA}" type="pres">
      <dgm:prSet presAssocID="{5A36A875-284C-4C9C-B75C-C32349EF7639}" presName="tile2" presStyleLbl="node1" presStyleIdx="1" presStyleCnt="4" custScaleX="90607" custScaleY="91908"/>
      <dgm:spPr/>
    </dgm:pt>
    <dgm:pt modelId="{8DFA3956-BBD4-47D5-ADE7-DD768C180BA4}" type="pres">
      <dgm:prSet presAssocID="{5A36A875-284C-4C9C-B75C-C32349EF76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24CE13-3876-4CF1-8014-26BD7E5A780D}" type="pres">
      <dgm:prSet presAssocID="{5A36A875-284C-4C9C-B75C-C32349EF7639}" presName="tile3" presStyleLbl="node1" presStyleIdx="2" presStyleCnt="4" custScaleX="90513" custScaleY="90256" custLinFactNeighborX="759" custLinFactNeighborY="12882"/>
      <dgm:spPr/>
    </dgm:pt>
    <dgm:pt modelId="{801D76B4-99F0-4529-AF2A-A69F7E17D840}" type="pres">
      <dgm:prSet presAssocID="{5A36A875-284C-4C9C-B75C-C32349EF76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B33566-FF5B-40D3-8B73-F024EDD27939}" type="pres">
      <dgm:prSet presAssocID="{5A36A875-284C-4C9C-B75C-C32349EF7639}" presName="tile4" presStyleLbl="node1" presStyleIdx="3" presStyleCnt="4" custScaleX="90607" custScaleY="90256" custLinFactNeighborX="759" custLinFactNeighborY="12882"/>
      <dgm:spPr/>
    </dgm:pt>
    <dgm:pt modelId="{A27ADA2F-9ADD-4D8A-8A01-A688E7A4FCF5}" type="pres">
      <dgm:prSet presAssocID="{5A36A875-284C-4C9C-B75C-C32349EF76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EE3DAA-864E-409C-9046-124F414505E2}" type="pres">
      <dgm:prSet presAssocID="{5A36A875-284C-4C9C-B75C-C32349EF7639}" presName="centerTile" presStyleLbl="fgShp" presStyleIdx="0" presStyleCnt="1" custScaleX="86654">
        <dgm:presLayoutVars>
          <dgm:chMax val="0"/>
          <dgm:chPref val="0"/>
        </dgm:presLayoutVars>
      </dgm:prSet>
      <dgm:spPr/>
    </dgm:pt>
  </dgm:ptLst>
  <dgm:cxnLst>
    <dgm:cxn modelId="{E6E410EA-DA8A-4BC5-8995-0B2CB24C7BC3}" type="presOf" srcId="{84524BB9-25F5-475F-A877-9F07E2D13A07}" destId="{8DFA3956-BBD4-47D5-ADE7-DD768C180BA4}" srcOrd="1" destOrd="0" presId="urn:microsoft.com/office/officeart/2005/8/layout/matrix1"/>
    <dgm:cxn modelId="{559E4C24-73E1-47ED-9A30-52F04621A745}" type="presOf" srcId="{2A0929A9-8713-4408-9EB4-F31FB70558D1}" destId="{801D76B4-99F0-4529-AF2A-A69F7E17D840}" srcOrd="1" destOrd="0" presId="urn:microsoft.com/office/officeart/2005/8/layout/matrix1"/>
    <dgm:cxn modelId="{F745383B-A82A-4375-A94F-20E80C6F5252}" srcId="{B76CE87F-25BD-4DB3-A987-2D9470B84A02}" destId="{84524BB9-25F5-475F-A877-9F07E2D13A07}" srcOrd="1" destOrd="0" parTransId="{4C132FB1-2B12-4618-8E51-37B75B1B0402}" sibTransId="{D19D16E9-FFEB-4175-9709-6F4B620BAB9A}"/>
    <dgm:cxn modelId="{96704278-0904-4577-90C6-B74BE1A8A2ED}" type="presOf" srcId="{606142C8-8FD7-4963-93F1-F91024693385}" destId="{1D903ED1-FF33-4CC6-B3F8-91EFE7A02B2D}" srcOrd="0" destOrd="0" presId="urn:microsoft.com/office/officeart/2005/8/layout/matrix1"/>
    <dgm:cxn modelId="{C4FDB340-A210-4D31-9BB8-218DA8337ACD}" type="presOf" srcId="{D0340A91-1852-4D1C-BDA8-9D73968CC4E2}" destId="{6FB33566-FF5B-40D3-8B73-F024EDD27939}" srcOrd="0" destOrd="0" presId="urn:microsoft.com/office/officeart/2005/8/layout/matrix1"/>
    <dgm:cxn modelId="{279B1588-7F45-41B2-BE4F-E1F983D5A8DB}" type="presOf" srcId="{D0340A91-1852-4D1C-BDA8-9D73968CC4E2}" destId="{A27ADA2F-9ADD-4D8A-8A01-A688E7A4FCF5}" srcOrd="1" destOrd="0" presId="urn:microsoft.com/office/officeart/2005/8/layout/matrix1"/>
    <dgm:cxn modelId="{022A69CF-2946-41CE-966E-3309EDAA1ED9}" srcId="{B76CE87F-25BD-4DB3-A987-2D9470B84A02}" destId="{D0340A91-1852-4D1C-BDA8-9D73968CC4E2}" srcOrd="3" destOrd="0" parTransId="{FA68E050-8456-4BCD-941D-F27318F58BCB}" sibTransId="{9947EFBF-ACF1-438A-BD04-3A00AF717C14}"/>
    <dgm:cxn modelId="{B970EF19-B666-4F1C-B7C0-2FC1720B66E3}" type="presOf" srcId="{606142C8-8FD7-4963-93F1-F91024693385}" destId="{861F4FAD-7D29-4136-B616-04A79E4768E0}" srcOrd="1" destOrd="0" presId="urn:microsoft.com/office/officeart/2005/8/layout/matrix1"/>
    <dgm:cxn modelId="{E103EF89-F250-4DB7-B2B1-B104C5839C3F}" type="presOf" srcId="{2A0929A9-8713-4408-9EB4-F31FB70558D1}" destId="{A524CE13-3876-4CF1-8014-26BD7E5A780D}" srcOrd="0" destOrd="0" presId="urn:microsoft.com/office/officeart/2005/8/layout/matrix1"/>
    <dgm:cxn modelId="{E339DC79-D31F-4D41-B65E-AEB52BB4A389}" srcId="{5A36A875-284C-4C9C-B75C-C32349EF7639}" destId="{B76CE87F-25BD-4DB3-A987-2D9470B84A02}" srcOrd="0" destOrd="0" parTransId="{9ABF102D-6F8A-4DC4-87DD-7FAC7A6DD4D2}" sibTransId="{3BCF8699-CA7D-430E-8CB5-7F14DDE4AF70}"/>
    <dgm:cxn modelId="{4234EB02-78B8-48F5-AF4B-7809D67D6C95}" srcId="{B76CE87F-25BD-4DB3-A987-2D9470B84A02}" destId="{2A0929A9-8713-4408-9EB4-F31FB70558D1}" srcOrd="2" destOrd="0" parTransId="{C400465C-45DF-4ABF-9C4C-7A93814231E1}" sibTransId="{09F9321C-99F7-49CF-B7DA-79D9689A3BC1}"/>
    <dgm:cxn modelId="{30408550-5486-4470-913F-F9E3D83E4C9D}" type="presOf" srcId="{84524BB9-25F5-475F-A877-9F07E2D13A07}" destId="{D9545368-493A-41CF-958F-2475BBE205DA}" srcOrd="0" destOrd="0" presId="urn:microsoft.com/office/officeart/2005/8/layout/matrix1"/>
    <dgm:cxn modelId="{1DCDCB95-D189-4771-BEA4-7CD5EF07DE34}" srcId="{B76CE87F-25BD-4DB3-A987-2D9470B84A02}" destId="{606142C8-8FD7-4963-93F1-F91024693385}" srcOrd="0" destOrd="0" parTransId="{0E98482F-12CB-494A-B857-EC3433D5C8B6}" sibTransId="{6304FAB4-CDA8-4CDE-97B7-EDFCB7208EDC}"/>
    <dgm:cxn modelId="{951FCEE3-BF2E-41CF-9ED0-7271D534D88D}" type="presOf" srcId="{5A36A875-284C-4C9C-B75C-C32349EF7639}" destId="{D4334606-0C84-40D6-8FEF-025FE19AF3CE}" srcOrd="0" destOrd="0" presId="urn:microsoft.com/office/officeart/2005/8/layout/matrix1"/>
    <dgm:cxn modelId="{CC8DA7ED-4CB1-4F41-9889-8A63CD07F5DD}" type="presOf" srcId="{B76CE87F-25BD-4DB3-A987-2D9470B84A02}" destId="{99EE3DAA-864E-409C-9046-124F414505E2}" srcOrd="0" destOrd="0" presId="urn:microsoft.com/office/officeart/2005/8/layout/matrix1"/>
    <dgm:cxn modelId="{DCE70262-0D8A-4F59-A5ED-327806F4364A}" type="presParOf" srcId="{D4334606-0C84-40D6-8FEF-025FE19AF3CE}" destId="{D87704A0-1E3B-4688-BFF3-5A296825AE94}" srcOrd="0" destOrd="0" presId="urn:microsoft.com/office/officeart/2005/8/layout/matrix1"/>
    <dgm:cxn modelId="{D87EE361-1ABC-4917-964E-E363C4C72FCB}" type="presParOf" srcId="{D87704A0-1E3B-4688-BFF3-5A296825AE94}" destId="{1D903ED1-FF33-4CC6-B3F8-91EFE7A02B2D}" srcOrd="0" destOrd="0" presId="urn:microsoft.com/office/officeart/2005/8/layout/matrix1"/>
    <dgm:cxn modelId="{5F077D09-52AA-4ACF-B2F2-5AFD12701B7C}" type="presParOf" srcId="{D87704A0-1E3B-4688-BFF3-5A296825AE94}" destId="{861F4FAD-7D29-4136-B616-04A79E4768E0}" srcOrd="1" destOrd="0" presId="urn:microsoft.com/office/officeart/2005/8/layout/matrix1"/>
    <dgm:cxn modelId="{1B3C9ECA-75E7-4A37-ADB8-FD5E557D191E}" type="presParOf" srcId="{D87704A0-1E3B-4688-BFF3-5A296825AE94}" destId="{D9545368-493A-41CF-958F-2475BBE205DA}" srcOrd="2" destOrd="0" presId="urn:microsoft.com/office/officeart/2005/8/layout/matrix1"/>
    <dgm:cxn modelId="{48B4770D-FBD1-48F0-8DEC-53192D3BAD48}" type="presParOf" srcId="{D87704A0-1E3B-4688-BFF3-5A296825AE94}" destId="{8DFA3956-BBD4-47D5-ADE7-DD768C180BA4}" srcOrd="3" destOrd="0" presId="urn:microsoft.com/office/officeart/2005/8/layout/matrix1"/>
    <dgm:cxn modelId="{31AA039E-5939-488E-A6A9-32424838F170}" type="presParOf" srcId="{D87704A0-1E3B-4688-BFF3-5A296825AE94}" destId="{A524CE13-3876-4CF1-8014-26BD7E5A780D}" srcOrd="4" destOrd="0" presId="urn:microsoft.com/office/officeart/2005/8/layout/matrix1"/>
    <dgm:cxn modelId="{FBB3F60C-3705-458D-80BC-BE9FCE1291A4}" type="presParOf" srcId="{D87704A0-1E3B-4688-BFF3-5A296825AE94}" destId="{801D76B4-99F0-4529-AF2A-A69F7E17D840}" srcOrd="5" destOrd="0" presId="urn:microsoft.com/office/officeart/2005/8/layout/matrix1"/>
    <dgm:cxn modelId="{B675F0D9-3BC1-4746-9499-ABCE4D92E55B}" type="presParOf" srcId="{D87704A0-1E3B-4688-BFF3-5A296825AE94}" destId="{6FB33566-FF5B-40D3-8B73-F024EDD27939}" srcOrd="6" destOrd="0" presId="urn:microsoft.com/office/officeart/2005/8/layout/matrix1"/>
    <dgm:cxn modelId="{50B4FF76-794F-4C50-89C0-C96271134C9B}" type="presParOf" srcId="{D87704A0-1E3B-4688-BFF3-5A296825AE94}" destId="{A27ADA2F-9ADD-4D8A-8A01-A688E7A4FCF5}" srcOrd="7" destOrd="0" presId="urn:microsoft.com/office/officeart/2005/8/layout/matrix1"/>
    <dgm:cxn modelId="{EEAC4E97-214B-413F-B66F-778C761075C8}" type="presParOf" srcId="{D4334606-0C84-40D6-8FEF-025FE19AF3CE}" destId="{99EE3DAA-864E-409C-9046-124F414505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6A875-284C-4C9C-B75C-C32349EF76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76CE87F-25BD-4DB3-A987-2D9470B84A02}">
      <dgm:prSet phldrT="[Texto]"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s-PE" sz="2400" b="1" dirty="0">
              <a:solidFill>
                <a:srgbClr val="C00000"/>
              </a:solidFill>
            </a:rPr>
            <a:t>CDE</a:t>
          </a:r>
        </a:p>
      </dgm:t>
    </dgm:pt>
    <dgm:pt modelId="{9ABF102D-6F8A-4DC4-87DD-7FAC7A6DD4D2}" type="parTrans" cxnId="{E339DC79-D31F-4D41-B65E-AEB52BB4A389}">
      <dgm:prSet/>
      <dgm:spPr/>
      <dgm:t>
        <a:bodyPr/>
        <a:lstStyle/>
        <a:p>
          <a:endParaRPr lang="es-PE"/>
        </a:p>
      </dgm:t>
    </dgm:pt>
    <dgm:pt modelId="{3BCF8699-CA7D-430E-8CB5-7F14DDE4AF70}" type="sibTrans" cxnId="{E339DC79-D31F-4D41-B65E-AEB52BB4A389}">
      <dgm:prSet/>
      <dgm:spPr/>
      <dgm:t>
        <a:bodyPr/>
        <a:lstStyle/>
        <a:p>
          <a:endParaRPr lang="es-PE"/>
        </a:p>
      </dgm:t>
    </dgm:pt>
    <dgm:pt modelId="{606142C8-8FD7-4963-93F1-F91024693385}">
      <dgm:prSet phldrT="[Texto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PE" b="1" dirty="0"/>
            <a:t>Diagnóstico y Servicios Empresariales </a:t>
          </a:r>
        </a:p>
      </dgm:t>
    </dgm:pt>
    <dgm:pt modelId="{0E98482F-12CB-494A-B857-EC3433D5C8B6}" type="parTrans" cxnId="{1DCDCB95-D189-4771-BEA4-7CD5EF07DE34}">
      <dgm:prSet/>
      <dgm:spPr/>
      <dgm:t>
        <a:bodyPr/>
        <a:lstStyle/>
        <a:p>
          <a:endParaRPr lang="es-PE"/>
        </a:p>
      </dgm:t>
    </dgm:pt>
    <dgm:pt modelId="{6304FAB4-CDA8-4CDE-97B7-EDFCB7208EDC}" type="sibTrans" cxnId="{1DCDCB95-D189-4771-BEA4-7CD5EF07DE34}">
      <dgm:prSet/>
      <dgm:spPr/>
      <dgm:t>
        <a:bodyPr/>
        <a:lstStyle/>
        <a:p>
          <a:endParaRPr lang="es-PE"/>
        </a:p>
      </dgm:t>
    </dgm:pt>
    <dgm:pt modelId="{84524BB9-25F5-475F-A877-9F07E2D13A07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Financiamiento</a:t>
          </a:r>
        </a:p>
      </dgm:t>
    </dgm:pt>
    <dgm:pt modelId="{4C132FB1-2B12-4618-8E51-37B75B1B0402}" type="parTrans" cxnId="{F745383B-A82A-4375-A94F-20E80C6F5252}">
      <dgm:prSet/>
      <dgm:spPr/>
      <dgm:t>
        <a:bodyPr/>
        <a:lstStyle/>
        <a:p>
          <a:endParaRPr lang="es-PE"/>
        </a:p>
      </dgm:t>
    </dgm:pt>
    <dgm:pt modelId="{D19D16E9-FFEB-4175-9709-6F4B620BAB9A}" type="sibTrans" cxnId="{F745383B-A82A-4375-A94F-20E80C6F5252}">
      <dgm:prSet/>
      <dgm:spPr/>
      <dgm:t>
        <a:bodyPr/>
        <a:lstStyle/>
        <a:p>
          <a:endParaRPr lang="es-PE"/>
        </a:p>
      </dgm:t>
    </dgm:pt>
    <dgm:pt modelId="{2A0929A9-8713-4408-9EB4-F31FB70558D1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Digitalización</a:t>
          </a:r>
        </a:p>
      </dgm:t>
    </dgm:pt>
    <dgm:pt modelId="{C400465C-45DF-4ABF-9C4C-7A93814231E1}" type="parTrans" cxnId="{4234EB02-78B8-48F5-AF4B-7809D67D6C95}">
      <dgm:prSet/>
      <dgm:spPr/>
      <dgm:t>
        <a:bodyPr/>
        <a:lstStyle/>
        <a:p>
          <a:endParaRPr lang="es-PE"/>
        </a:p>
      </dgm:t>
    </dgm:pt>
    <dgm:pt modelId="{09F9321C-99F7-49CF-B7DA-79D9689A3BC1}" type="sibTrans" cxnId="{4234EB02-78B8-48F5-AF4B-7809D67D6C95}">
      <dgm:prSet/>
      <dgm:spPr/>
      <dgm:t>
        <a:bodyPr/>
        <a:lstStyle/>
        <a:p>
          <a:endParaRPr lang="es-PE"/>
        </a:p>
      </dgm:t>
    </dgm:pt>
    <dgm:pt modelId="{D0340A91-1852-4D1C-BDA8-9D73968CC4E2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Acompañamiento</a:t>
          </a:r>
        </a:p>
      </dgm:t>
    </dgm:pt>
    <dgm:pt modelId="{FA68E050-8456-4BCD-941D-F27318F58BCB}" type="parTrans" cxnId="{022A69CF-2946-41CE-966E-3309EDAA1ED9}">
      <dgm:prSet/>
      <dgm:spPr/>
      <dgm:t>
        <a:bodyPr/>
        <a:lstStyle/>
        <a:p>
          <a:endParaRPr lang="es-PE"/>
        </a:p>
      </dgm:t>
    </dgm:pt>
    <dgm:pt modelId="{9947EFBF-ACF1-438A-BD04-3A00AF717C14}" type="sibTrans" cxnId="{022A69CF-2946-41CE-966E-3309EDAA1ED9}">
      <dgm:prSet/>
      <dgm:spPr/>
      <dgm:t>
        <a:bodyPr/>
        <a:lstStyle/>
        <a:p>
          <a:endParaRPr lang="es-PE"/>
        </a:p>
      </dgm:t>
    </dgm:pt>
    <dgm:pt modelId="{D4334606-0C84-40D6-8FEF-025FE19AF3CE}" type="pres">
      <dgm:prSet presAssocID="{5A36A875-284C-4C9C-B75C-C32349EF76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704A0-1E3B-4688-BFF3-5A296825AE94}" type="pres">
      <dgm:prSet presAssocID="{5A36A875-284C-4C9C-B75C-C32349EF7639}" presName="matrix" presStyleCnt="0"/>
      <dgm:spPr/>
    </dgm:pt>
    <dgm:pt modelId="{1D903ED1-FF33-4CC6-B3F8-91EFE7A02B2D}" type="pres">
      <dgm:prSet presAssocID="{5A36A875-284C-4C9C-B75C-C32349EF7639}" presName="tile1" presStyleLbl="node1" presStyleIdx="0" presStyleCnt="4" custScaleX="90513" custScaleY="91908"/>
      <dgm:spPr/>
    </dgm:pt>
    <dgm:pt modelId="{861F4FAD-7D29-4136-B616-04A79E4768E0}" type="pres">
      <dgm:prSet presAssocID="{5A36A875-284C-4C9C-B75C-C32349EF76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545368-493A-41CF-958F-2475BBE205DA}" type="pres">
      <dgm:prSet presAssocID="{5A36A875-284C-4C9C-B75C-C32349EF7639}" presName="tile2" presStyleLbl="node1" presStyleIdx="1" presStyleCnt="4" custScaleX="90607" custScaleY="91908"/>
      <dgm:spPr/>
    </dgm:pt>
    <dgm:pt modelId="{8DFA3956-BBD4-47D5-ADE7-DD768C180BA4}" type="pres">
      <dgm:prSet presAssocID="{5A36A875-284C-4C9C-B75C-C32349EF76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24CE13-3876-4CF1-8014-26BD7E5A780D}" type="pres">
      <dgm:prSet presAssocID="{5A36A875-284C-4C9C-B75C-C32349EF7639}" presName="tile3" presStyleLbl="node1" presStyleIdx="2" presStyleCnt="4" custScaleX="90513" custScaleY="90256" custLinFactNeighborX="759" custLinFactNeighborY="12882"/>
      <dgm:spPr/>
    </dgm:pt>
    <dgm:pt modelId="{801D76B4-99F0-4529-AF2A-A69F7E17D840}" type="pres">
      <dgm:prSet presAssocID="{5A36A875-284C-4C9C-B75C-C32349EF76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B33566-FF5B-40D3-8B73-F024EDD27939}" type="pres">
      <dgm:prSet presAssocID="{5A36A875-284C-4C9C-B75C-C32349EF7639}" presName="tile4" presStyleLbl="node1" presStyleIdx="3" presStyleCnt="4" custScaleX="90607" custScaleY="90256" custLinFactNeighborX="759" custLinFactNeighborY="12882"/>
      <dgm:spPr/>
    </dgm:pt>
    <dgm:pt modelId="{A27ADA2F-9ADD-4D8A-8A01-A688E7A4FCF5}" type="pres">
      <dgm:prSet presAssocID="{5A36A875-284C-4C9C-B75C-C32349EF76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EE3DAA-864E-409C-9046-124F414505E2}" type="pres">
      <dgm:prSet presAssocID="{5A36A875-284C-4C9C-B75C-C32349EF7639}" presName="centerTile" presStyleLbl="fgShp" presStyleIdx="0" presStyleCnt="1" custScaleX="86654">
        <dgm:presLayoutVars>
          <dgm:chMax val="0"/>
          <dgm:chPref val="0"/>
        </dgm:presLayoutVars>
      </dgm:prSet>
      <dgm:spPr/>
    </dgm:pt>
  </dgm:ptLst>
  <dgm:cxnLst>
    <dgm:cxn modelId="{F745383B-A82A-4375-A94F-20E80C6F5252}" srcId="{B76CE87F-25BD-4DB3-A987-2D9470B84A02}" destId="{84524BB9-25F5-475F-A877-9F07E2D13A07}" srcOrd="1" destOrd="0" parTransId="{4C132FB1-2B12-4618-8E51-37B75B1B0402}" sibTransId="{D19D16E9-FFEB-4175-9709-6F4B620BAB9A}"/>
    <dgm:cxn modelId="{3B37A44D-B4AE-4F48-AAAC-931F7B0E2867}" type="presOf" srcId="{5A36A875-284C-4C9C-B75C-C32349EF7639}" destId="{D4334606-0C84-40D6-8FEF-025FE19AF3CE}" srcOrd="0" destOrd="0" presId="urn:microsoft.com/office/officeart/2005/8/layout/matrix1"/>
    <dgm:cxn modelId="{54F7E822-EA0E-4C43-A847-53C0C3C8C335}" type="presOf" srcId="{2A0929A9-8713-4408-9EB4-F31FB70558D1}" destId="{A524CE13-3876-4CF1-8014-26BD7E5A780D}" srcOrd="0" destOrd="0" presId="urn:microsoft.com/office/officeart/2005/8/layout/matrix1"/>
    <dgm:cxn modelId="{022A69CF-2946-41CE-966E-3309EDAA1ED9}" srcId="{B76CE87F-25BD-4DB3-A987-2D9470B84A02}" destId="{D0340A91-1852-4D1C-BDA8-9D73968CC4E2}" srcOrd="3" destOrd="0" parTransId="{FA68E050-8456-4BCD-941D-F27318F58BCB}" sibTransId="{9947EFBF-ACF1-438A-BD04-3A00AF717C14}"/>
    <dgm:cxn modelId="{727FEA26-F291-4466-BCE1-78912D97A16C}" type="presOf" srcId="{606142C8-8FD7-4963-93F1-F91024693385}" destId="{861F4FAD-7D29-4136-B616-04A79E4768E0}" srcOrd="1" destOrd="0" presId="urn:microsoft.com/office/officeart/2005/8/layout/matrix1"/>
    <dgm:cxn modelId="{E339DC79-D31F-4D41-B65E-AEB52BB4A389}" srcId="{5A36A875-284C-4C9C-B75C-C32349EF7639}" destId="{B76CE87F-25BD-4DB3-A987-2D9470B84A02}" srcOrd="0" destOrd="0" parTransId="{9ABF102D-6F8A-4DC4-87DD-7FAC7A6DD4D2}" sibTransId="{3BCF8699-CA7D-430E-8CB5-7F14DDE4AF70}"/>
    <dgm:cxn modelId="{4234EB02-78B8-48F5-AF4B-7809D67D6C95}" srcId="{B76CE87F-25BD-4DB3-A987-2D9470B84A02}" destId="{2A0929A9-8713-4408-9EB4-F31FB70558D1}" srcOrd="2" destOrd="0" parTransId="{C400465C-45DF-4ABF-9C4C-7A93814231E1}" sibTransId="{09F9321C-99F7-49CF-B7DA-79D9689A3BC1}"/>
    <dgm:cxn modelId="{1DCDCB95-D189-4771-BEA4-7CD5EF07DE34}" srcId="{B76CE87F-25BD-4DB3-A987-2D9470B84A02}" destId="{606142C8-8FD7-4963-93F1-F91024693385}" srcOrd="0" destOrd="0" parTransId="{0E98482F-12CB-494A-B857-EC3433D5C8B6}" sibTransId="{6304FAB4-CDA8-4CDE-97B7-EDFCB7208EDC}"/>
    <dgm:cxn modelId="{FD9B7900-DD19-4F12-AE74-003F04CB97C2}" type="presOf" srcId="{84524BB9-25F5-475F-A877-9F07E2D13A07}" destId="{D9545368-493A-41CF-958F-2475BBE205DA}" srcOrd="0" destOrd="0" presId="urn:microsoft.com/office/officeart/2005/8/layout/matrix1"/>
    <dgm:cxn modelId="{D42FC5D7-3EF0-4791-9EB7-2090F0B4F5EF}" type="presOf" srcId="{B76CE87F-25BD-4DB3-A987-2D9470B84A02}" destId="{99EE3DAA-864E-409C-9046-124F414505E2}" srcOrd="0" destOrd="0" presId="urn:microsoft.com/office/officeart/2005/8/layout/matrix1"/>
    <dgm:cxn modelId="{076C995C-C140-48C3-B469-66EC163C9EC7}" type="presOf" srcId="{2A0929A9-8713-4408-9EB4-F31FB70558D1}" destId="{801D76B4-99F0-4529-AF2A-A69F7E17D840}" srcOrd="1" destOrd="0" presId="urn:microsoft.com/office/officeart/2005/8/layout/matrix1"/>
    <dgm:cxn modelId="{04A69F95-7EC9-46D0-BF3D-3E84B96F67BB}" type="presOf" srcId="{D0340A91-1852-4D1C-BDA8-9D73968CC4E2}" destId="{6FB33566-FF5B-40D3-8B73-F024EDD27939}" srcOrd="0" destOrd="0" presId="urn:microsoft.com/office/officeart/2005/8/layout/matrix1"/>
    <dgm:cxn modelId="{7D025552-3785-4149-A444-40DA86199296}" type="presOf" srcId="{D0340A91-1852-4D1C-BDA8-9D73968CC4E2}" destId="{A27ADA2F-9ADD-4D8A-8A01-A688E7A4FCF5}" srcOrd="1" destOrd="0" presId="urn:microsoft.com/office/officeart/2005/8/layout/matrix1"/>
    <dgm:cxn modelId="{2C34D4B2-123E-416C-9EF1-3CA335BA97BA}" type="presOf" srcId="{84524BB9-25F5-475F-A877-9F07E2D13A07}" destId="{8DFA3956-BBD4-47D5-ADE7-DD768C180BA4}" srcOrd="1" destOrd="0" presId="urn:microsoft.com/office/officeart/2005/8/layout/matrix1"/>
    <dgm:cxn modelId="{02AD51AC-D68A-417B-BEAD-DCB1979EF4DC}" type="presOf" srcId="{606142C8-8FD7-4963-93F1-F91024693385}" destId="{1D903ED1-FF33-4CC6-B3F8-91EFE7A02B2D}" srcOrd="0" destOrd="0" presId="urn:microsoft.com/office/officeart/2005/8/layout/matrix1"/>
    <dgm:cxn modelId="{78E30AA0-A7FF-46EF-8185-267A3EFFDF52}" type="presParOf" srcId="{D4334606-0C84-40D6-8FEF-025FE19AF3CE}" destId="{D87704A0-1E3B-4688-BFF3-5A296825AE94}" srcOrd="0" destOrd="0" presId="urn:microsoft.com/office/officeart/2005/8/layout/matrix1"/>
    <dgm:cxn modelId="{7AFC2E18-4DDE-447D-8DEC-C246F3A69017}" type="presParOf" srcId="{D87704A0-1E3B-4688-BFF3-5A296825AE94}" destId="{1D903ED1-FF33-4CC6-B3F8-91EFE7A02B2D}" srcOrd="0" destOrd="0" presId="urn:microsoft.com/office/officeart/2005/8/layout/matrix1"/>
    <dgm:cxn modelId="{C9E051F7-47B1-414D-B453-154525EC9560}" type="presParOf" srcId="{D87704A0-1E3B-4688-BFF3-5A296825AE94}" destId="{861F4FAD-7D29-4136-B616-04A79E4768E0}" srcOrd="1" destOrd="0" presId="urn:microsoft.com/office/officeart/2005/8/layout/matrix1"/>
    <dgm:cxn modelId="{55EE53C2-7B0F-4B9A-A1A4-E16126C8B44C}" type="presParOf" srcId="{D87704A0-1E3B-4688-BFF3-5A296825AE94}" destId="{D9545368-493A-41CF-958F-2475BBE205DA}" srcOrd="2" destOrd="0" presId="urn:microsoft.com/office/officeart/2005/8/layout/matrix1"/>
    <dgm:cxn modelId="{613AC7AB-0749-4F3E-85E6-559C00052F09}" type="presParOf" srcId="{D87704A0-1E3B-4688-BFF3-5A296825AE94}" destId="{8DFA3956-BBD4-47D5-ADE7-DD768C180BA4}" srcOrd="3" destOrd="0" presId="urn:microsoft.com/office/officeart/2005/8/layout/matrix1"/>
    <dgm:cxn modelId="{52BB04BF-D67C-45DA-A3F0-5C5B1177E3B6}" type="presParOf" srcId="{D87704A0-1E3B-4688-BFF3-5A296825AE94}" destId="{A524CE13-3876-4CF1-8014-26BD7E5A780D}" srcOrd="4" destOrd="0" presId="urn:microsoft.com/office/officeart/2005/8/layout/matrix1"/>
    <dgm:cxn modelId="{0744013D-CC1A-41D9-90A9-02415F8F8EC1}" type="presParOf" srcId="{D87704A0-1E3B-4688-BFF3-5A296825AE94}" destId="{801D76B4-99F0-4529-AF2A-A69F7E17D840}" srcOrd="5" destOrd="0" presId="urn:microsoft.com/office/officeart/2005/8/layout/matrix1"/>
    <dgm:cxn modelId="{A19F3980-F43E-4929-979C-D4B9A94CB1AF}" type="presParOf" srcId="{D87704A0-1E3B-4688-BFF3-5A296825AE94}" destId="{6FB33566-FF5B-40D3-8B73-F024EDD27939}" srcOrd="6" destOrd="0" presId="urn:microsoft.com/office/officeart/2005/8/layout/matrix1"/>
    <dgm:cxn modelId="{A37EB295-38C2-4638-92AB-5DB560E33190}" type="presParOf" srcId="{D87704A0-1E3B-4688-BFF3-5A296825AE94}" destId="{A27ADA2F-9ADD-4D8A-8A01-A688E7A4FCF5}" srcOrd="7" destOrd="0" presId="urn:microsoft.com/office/officeart/2005/8/layout/matrix1"/>
    <dgm:cxn modelId="{489DF1DA-86AA-4D5B-8919-56A4FC34110A}" type="presParOf" srcId="{D4334606-0C84-40D6-8FEF-025FE19AF3CE}" destId="{99EE3DAA-864E-409C-9046-124F414505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6A875-284C-4C9C-B75C-C32349EF76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76CE87F-25BD-4DB3-A987-2D9470B84A02}">
      <dgm:prSet phldrT="[Texto]"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s-PE" sz="2400" b="1" dirty="0">
              <a:solidFill>
                <a:srgbClr val="C00000"/>
              </a:solidFill>
            </a:rPr>
            <a:t>CDE</a:t>
          </a:r>
        </a:p>
      </dgm:t>
    </dgm:pt>
    <dgm:pt modelId="{9ABF102D-6F8A-4DC4-87DD-7FAC7A6DD4D2}" type="parTrans" cxnId="{E339DC79-D31F-4D41-B65E-AEB52BB4A389}">
      <dgm:prSet/>
      <dgm:spPr/>
      <dgm:t>
        <a:bodyPr/>
        <a:lstStyle/>
        <a:p>
          <a:endParaRPr lang="es-PE"/>
        </a:p>
      </dgm:t>
    </dgm:pt>
    <dgm:pt modelId="{3BCF8699-CA7D-430E-8CB5-7F14DDE4AF70}" type="sibTrans" cxnId="{E339DC79-D31F-4D41-B65E-AEB52BB4A389}">
      <dgm:prSet/>
      <dgm:spPr/>
      <dgm:t>
        <a:bodyPr/>
        <a:lstStyle/>
        <a:p>
          <a:endParaRPr lang="es-PE"/>
        </a:p>
      </dgm:t>
    </dgm:pt>
    <dgm:pt modelId="{606142C8-8FD7-4963-93F1-F91024693385}">
      <dgm:prSet phldrT="[Texto]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s-PE" b="1" dirty="0"/>
            <a:t>Diagnóstico y Servicios Empresariales </a:t>
          </a:r>
        </a:p>
      </dgm:t>
    </dgm:pt>
    <dgm:pt modelId="{0E98482F-12CB-494A-B857-EC3433D5C8B6}" type="parTrans" cxnId="{1DCDCB95-D189-4771-BEA4-7CD5EF07DE34}">
      <dgm:prSet/>
      <dgm:spPr/>
      <dgm:t>
        <a:bodyPr/>
        <a:lstStyle/>
        <a:p>
          <a:endParaRPr lang="es-PE"/>
        </a:p>
      </dgm:t>
    </dgm:pt>
    <dgm:pt modelId="{6304FAB4-CDA8-4CDE-97B7-EDFCB7208EDC}" type="sibTrans" cxnId="{1DCDCB95-D189-4771-BEA4-7CD5EF07DE34}">
      <dgm:prSet/>
      <dgm:spPr/>
      <dgm:t>
        <a:bodyPr/>
        <a:lstStyle/>
        <a:p>
          <a:endParaRPr lang="es-PE"/>
        </a:p>
      </dgm:t>
    </dgm:pt>
    <dgm:pt modelId="{84524BB9-25F5-475F-A877-9F07E2D13A07}">
      <dgm:prSet phldrT="[Texto]"/>
      <dgm:spPr>
        <a:solidFill>
          <a:srgbClr val="C000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Financiamiento</a:t>
          </a:r>
        </a:p>
      </dgm:t>
    </dgm:pt>
    <dgm:pt modelId="{4C132FB1-2B12-4618-8E51-37B75B1B0402}" type="parTrans" cxnId="{F745383B-A82A-4375-A94F-20E80C6F5252}">
      <dgm:prSet/>
      <dgm:spPr/>
      <dgm:t>
        <a:bodyPr/>
        <a:lstStyle/>
        <a:p>
          <a:endParaRPr lang="es-PE"/>
        </a:p>
      </dgm:t>
    </dgm:pt>
    <dgm:pt modelId="{D19D16E9-FFEB-4175-9709-6F4B620BAB9A}" type="sibTrans" cxnId="{F745383B-A82A-4375-A94F-20E80C6F5252}">
      <dgm:prSet/>
      <dgm:spPr/>
      <dgm:t>
        <a:bodyPr/>
        <a:lstStyle/>
        <a:p>
          <a:endParaRPr lang="es-PE"/>
        </a:p>
      </dgm:t>
    </dgm:pt>
    <dgm:pt modelId="{2A0929A9-8713-4408-9EB4-F31FB70558D1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Digitalización</a:t>
          </a:r>
        </a:p>
      </dgm:t>
    </dgm:pt>
    <dgm:pt modelId="{C400465C-45DF-4ABF-9C4C-7A93814231E1}" type="parTrans" cxnId="{4234EB02-78B8-48F5-AF4B-7809D67D6C95}">
      <dgm:prSet/>
      <dgm:spPr/>
      <dgm:t>
        <a:bodyPr/>
        <a:lstStyle/>
        <a:p>
          <a:endParaRPr lang="es-PE"/>
        </a:p>
      </dgm:t>
    </dgm:pt>
    <dgm:pt modelId="{09F9321C-99F7-49CF-B7DA-79D9689A3BC1}" type="sibTrans" cxnId="{4234EB02-78B8-48F5-AF4B-7809D67D6C95}">
      <dgm:prSet/>
      <dgm:spPr/>
      <dgm:t>
        <a:bodyPr/>
        <a:lstStyle/>
        <a:p>
          <a:endParaRPr lang="es-PE"/>
        </a:p>
      </dgm:t>
    </dgm:pt>
    <dgm:pt modelId="{D0340A91-1852-4D1C-BDA8-9D73968CC4E2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Acompañamiento</a:t>
          </a:r>
        </a:p>
      </dgm:t>
    </dgm:pt>
    <dgm:pt modelId="{FA68E050-8456-4BCD-941D-F27318F58BCB}" type="parTrans" cxnId="{022A69CF-2946-41CE-966E-3309EDAA1ED9}">
      <dgm:prSet/>
      <dgm:spPr/>
      <dgm:t>
        <a:bodyPr/>
        <a:lstStyle/>
        <a:p>
          <a:endParaRPr lang="es-PE"/>
        </a:p>
      </dgm:t>
    </dgm:pt>
    <dgm:pt modelId="{9947EFBF-ACF1-438A-BD04-3A00AF717C14}" type="sibTrans" cxnId="{022A69CF-2946-41CE-966E-3309EDAA1ED9}">
      <dgm:prSet/>
      <dgm:spPr/>
      <dgm:t>
        <a:bodyPr/>
        <a:lstStyle/>
        <a:p>
          <a:endParaRPr lang="es-PE"/>
        </a:p>
      </dgm:t>
    </dgm:pt>
    <dgm:pt modelId="{D4334606-0C84-40D6-8FEF-025FE19AF3CE}" type="pres">
      <dgm:prSet presAssocID="{5A36A875-284C-4C9C-B75C-C32349EF76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704A0-1E3B-4688-BFF3-5A296825AE94}" type="pres">
      <dgm:prSet presAssocID="{5A36A875-284C-4C9C-B75C-C32349EF7639}" presName="matrix" presStyleCnt="0"/>
      <dgm:spPr/>
    </dgm:pt>
    <dgm:pt modelId="{1D903ED1-FF33-4CC6-B3F8-91EFE7A02B2D}" type="pres">
      <dgm:prSet presAssocID="{5A36A875-284C-4C9C-B75C-C32349EF7639}" presName="tile1" presStyleLbl="node1" presStyleIdx="0" presStyleCnt="4" custScaleX="90513" custScaleY="91908"/>
      <dgm:spPr/>
    </dgm:pt>
    <dgm:pt modelId="{861F4FAD-7D29-4136-B616-04A79E4768E0}" type="pres">
      <dgm:prSet presAssocID="{5A36A875-284C-4C9C-B75C-C32349EF76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545368-493A-41CF-958F-2475BBE205DA}" type="pres">
      <dgm:prSet presAssocID="{5A36A875-284C-4C9C-B75C-C32349EF7639}" presName="tile2" presStyleLbl="node1" presStyleIdx="1" presStyleCnt="4" custScaleX="90607" custScaleY="91908"/>
      <dgm:spPr/>
    </dgm:pt>
    <dgm:pt modelId="{8DFA3956-BBD4-47D5-ADE7-DD768C180BA4}" type="pres">
      <dgm:prSet presAssocID="{5A36A875-284C-4C9C-B75C-C32349EF76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24CE13-3876-4CF1-8014-26BD7E5A780D}" type="pres">
      <dgm:prSet presAssocID="{5A36A875-284C-4C9C-B75C-C32349EF7639}" presName="tile3" presStyleLbl="node1" presStyleIdx="2" presStyleCnt="4" custScaleX="90513" custScaleY="90256" custLinFactNeighborX="759" custLinFactNeighborY="12882"/>
      <dgm:spPr/>
    </dgm:pt>
    <dgm:pt modelId="{801D76B4-99F0-4529-AF2A-A69F7E17D840}" type="pres">
      <dgm:prSet presAssocID="{5A36A875-284C-4C9C-B75C-C32349EF76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B33566-FF5B-40D3-8B73-F024EDD27939}" type="pres">
      <dgm:prSet presAssocID="{5A36A875-284C-4C9C-B75C-C32349EF7639}" presName="tile4" presStyleLbl="node1" presStyleIdx="3" presStyleCnt="4" custScaleX="90607" custScaleY="90256" custLinFactNeighborX="759" custLinFactNeighborY="12882"/>
      <dgm:spPr/>
    </dgm:pt>
    <dgm:pt modelId="{A27ADA2F-9ADD-4D8A-8A01-A688E7A4FCF5}" type="pres">
      <dgm:prSet presAssocID="{5A36A875-284C-4C9C-B75C-C32349EF76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EE3DAA-864E-409C-9046-124F414505E2}" type="pres">
      <dgm:prSet presAssocID="{5A36A875-284C-4C9C-B75C-C32349EF7639}" presName="centerTile" presStyleLbl="fgShp" presStyleIdx="0" presStyleCnt="1" custScaleX="86654">
        <dgm:presLayoutVars>
          <dgm:chMax val="0"/>
          <dgm:chPref val="0"/>
        </dgm:presLayoutVars>
      </dgm:prSet>
      <dgm:spPr/>
    </dgm:pt>
  </dgm:ptLst>
  <dgm:cxnLst>
    <dgm:cxn modelId="{F745383B-A82A-4375-A94F-20E80C6F5252}" srcId="{B76CE87F-25BD-4DB3-A987-2D9470B84A02}" destId="{84524BB9-25F5-475F-A877-9F07E2D13A07}" srcOrd="1" destOrd="0" parTransId="{4C132FB1-2B12-4618-8E51-37B75B1B0402}" sibTransId="{D19D16E9-FFEB-4175-9709-6F4B620BAB9A}"/>
    <dgm:cxn modelId="{3B37A44D-B4AE-4F48-AAAC-931F7B0E2867}" type="presOf" srcId="{5A36A875-284C-4C9C-B75C-C32349EF7639}" destId="{D4334606-0C84-40D6-8FEF-025FE19AF3CE}" srcOrd="0" destOrd="0" presId="urn:microsoft.com/office/officeart/2005/8/layout/matrix1"/>
    <dgm:cxn modelId="{54F7E822-EA0E-4C43-A847-53C0C3C8C335}" type="presOf" srcId="{2A0929A9-8713-4408-9EB4-F31FB70558D1}" destId="{A524CE13-3876-4CF1-8014-26BD7E5A780D}" srcOrd="0" destOrd="0" presId="urn:microsoft.com/office/officeart/2005/8/layout/matrix1"/>
    <dgm:cxn modelId="{022A69CF-2946-41CE-966E-3309EDAA1ED9}" srcId="{B76CE87F-25BD-4DB3-A987-2D9470B84A02}" destId="{D0340A91-1852-4D1C-BDA8-9D73968CC4E2}" srcOrd="3" destOrd="0" parTransId="{FA68E050-8456-4BCD-941D-F27318F58BCB}" sibTransId="{9947EFBF-ACF1-438A-BD04-3A00AF717C14}"/>
    <dgm:cxn modelId="{727FEA26-F291-4466-BCE1-78912D97A16C}" type="presOf" srcId="{606142C8-8FD7-4963-93F1-F91024693385}" destId="{861F4FAD-7D29-4136-B616-04A79E4768E0}" srcOrd="1" destOrd="0" presId="urn:microsoft.com/office/officeart/2005/8/layout/matrix1"/>
    <dgm:cxn modelId="{E339DC79-D31F-4D41-B65E-AEB52BB4A389}" srcId="{5A36A875-284C-4C9C-B75C-C32349EF7639}" destId="{B76CE87F-25BD-4DB3-A987-2D9470B84A02}" srcOrd="0" destOrd="0" parTransId="{9ABF102D-6F8A-4DC4-87DD-7FAC7A6DD4D2}" sibTransId="{3BCF8699-CA7D-430E-8CB5-7F14DDE4AF70}"/>
    <dgm:cxn modelId="{4234EB02-78B8-48F5-AF4B-7809D67D6C95}" srcId="{B76CE87F-25BD-4DB3-A987-2D9470B84A02}" destId="{2A0929A9-8713-4408-9EB4-F31FB70558D1}" srcOrd="2" destOrd="0" parTransId="{C400465C-45DF-4ABF-9C4C-7A93814231E1}" sibTransId="{09F9321C-99F7-49CF-B7DA-79D9689A3BC1}"/>
    <dgm:cxn modelId="{1DCDCB95-D189-4771-BEA4-7CD5EF07DE34}" srcId="{B76CE87F-25BD-4DB3-A987-2D9470B84A02}" destId="{606142C8-8FD7-4963-93F1-F91024693385}" srcOrd="0" destOrd="0" parTransId="{0E98482F-12CB-494A-B857-EC3433D5C8B6}" sibTransId="{6304FAB4-CDA8-4CDE-97B7-EDFCB7208EDC}"/>
    <dgm:cxn modelId="{FD9B7900-DD19-4F12-AE74-003F04CB97C2}" type="presOf" srcId="{84524BB9-25F5-475F-A877-9F07E2D13A07}" destId="{D9545368-493A-41CF-958F-2475BBE205DA}" srcOrd="0" destOrd="0" presId="urn:microsoft.com/office/officeart/2005/8/layout/matrix1"/>
    <dgm:cxn modelId="{D42FC5D7-3EF0-4791-9EB7-2090F0B4F5EF}" type="presOf" srcId="{B76CE87F-25BD-4DB3-A987-2D9470B84A02}" destId="{99EE3DAA-864E-409C-9046-124F414505E2}" srcOrd="0" destOrd="0" presId="urn:microsoft.com/office/officeart/2005/8/layout/matrix1"/>
    <dgm:cxn modelId="{076C995C-C140-48C3-B469-66EC163C9EC7}" type="presOf" srcId="{2A0929A9-8713-4408-9EB4-F31FB70558D1}" destId="{801D76B4-99F0-4529-AF2A-A69F7E17D840}" srcOrd="1" destOrd="0" presId="urn:microsoft.com/office/officeart/2005/8/layout/matrix1"/>
    <dgm:cxn modelId="{04A69F95-7EC9-46D0-BF3D-3E84B96F67BB}" type="presOf" srcId="{D0340A91-1852-4D1C-BDA8-9D73968CC4E2}" destId="{6FB33566-FF5B-40D3-8B73-F024EDD27939}" srcOrd="0" destOrd="0" presId="urn:microsoft.com/office/officeart/2005/8/layout/matrix1"/>
    <dgm:cxn modelId="{7D025552-3785-4149-A444-40DA86199296}" type="presOf" srcId="{D0340A91-1852-4D1C-BDA8-9D73968CC4E2}" destId="{A27ADA2F-9ADD-4D8A-8A01-A688E7A4FCF5}" srcOrd="1" destOrd="0" presId="urn:microsoft.com/office/officeart/2005/8/layout/matrix1"/>
    <dgm:cxn modelId="{2C34D4B2-123E-416C-9EF1-3CA335BA97BA}" type="presOf" srcId="{84524BB9-25F5-475F-A877-9F07E2D13A07}" destId="{8DFA3956-BBD4-47D5-ADE7-DD768C180BA4}" srcOrd="1" destOrd="0" presId="urn:microsoft.com/office/officeart/2005/8/layout/matrix1"/>
    <dgm:cxn modelId="{02AD51AC-D68A-417B-BEAD-DCB1979EF4DC}" type="presOf" srcId="{606142C8-8FD7-4963-93F1-F91024693385}" destId="{1D903ED1-FF33-4CC6-B3F8-91EFE7A02B2D}" srcOrd="0" destOrd="0" presId="urn:microsoft.com/office/officeart/2005/8/layout/matrix1"/>
    <dgm:cxn modelId="{78E30AA0-A7FF-46EF-8185-267A3EFFDF52}" type="presParOf" srcId="{D4334606-0C84-40D6-8FEF-025FE19AF3CE}" destId="{D87704A0-1E3B-4688-BFF3-5A296825AE94}" srcOrd="0" destOrd="0" presId="urn:microsoft.com/office/officeart/2005/8/layout/matrix1"/>
    <dgm:cxn modelId="{7AFC2E18-4DDE-447D-8DEC-C246F3A69017}" type="presParOf" srcId="{D87704A0-1E3B-4688-BFF3-5A296825AE94}" destId="{1D903ED1-FF33-4CC6-B3F8-91EFE7A02B2D}" srcOrd="0" destOrd="0" presId="urn:microsoft.com/office/officeart/2005/8/layout/matrix1"/>
    <dgm:cxn modelId="{C9E051F7-47B1-414D-B453-154525EC9560}" type="presParOf" srcId="{D87704A0-1E3B-4688-BFF3-5A296825AE94}" destId="{861F4FAD-7D29-4136-B616-04A79E4768E0}" srcOrd="1" destOrd="0" presId="urn:microsoft.com/office/officeart/2005/8/layout/matrix1"/>
    <dgm:cxn modelId="{55EE53C2-7B0F-4B9A-A1A4-E16126C8B44C}" type="presParOf" srcId="{D87704A0-1E3B-4688-BFF3-5A296825AE94}" destId="{D9545368-493A-41CF-958F-2475BBE205DA}" srcOrd="2" destOrd="0" presId="urn:microsoft.com/office/officeart/2005/8/layout/matrix1"/>
    <dgm:cxn modelId="{613AC7AB-0749-4F3E-85E6-559C00052F09}" type="presParOf" srcId="{D87704A0-1E3B-4688-BFF3-5A296825AE94}" destId="{8DFA3956-BBD4-47D5-ADE7-DD768C180BA4}" srcOrd="3" destOrd="0" presId="urn:microsoft.com/office/officeart/2005/8/layout/matrix1"/>
    <dgm:cxn modelId="{52BB04BF-D67C-45DA-A3F0-5C5B1177E3B6}" type="presParOf" srcId="{D87704A0-1E3B-4688-BFF3-5A296825AE94}" destId="{A524CE13-3876-4CF1-8014-26BD7E5A780D}" srcOrd="4" destOrd="0" presId="urn:microsoft.com/office/officeart/2005/8/layout/matrix1"/>
    <dgm:cxn modelId="{0744013D-CC1A-41D9-90A9-02415F8F8EC1}" type="presParOf" srcId="{D87704A0-1E3B-4688-BFF3-5A296825AE94}" destId="{801D76B4-99F0-4529-AF2A-A69F7E17D840}" srcOrd="5" destOrd="0" presId="urn:microsoft.com/office/officeart/2005/8/layout/matrix1"/>
    <dgm:cxn modelId="{A19F3980-F43E-4929-979C-D4B9A94CB1AF}" type="presParOf" srcId="{D87704A0-1E3B-4688-BFF3-5A296825AE94}" destId="{6FB33566-FF5B-40D3-8B73-F024EDD27939}" srcOrd="6" destOrd="0" presId="urn:microsoft.com/office/officeart/2005/8/layout/matrix1"/>
    <dgm:cxn modelId="{A37EB295-38C2-4638-92AB-5DB560E33190}" type="presParOf" srcId="{D87704A0-1E3B-4688-BFF3-5A296825AE94}" destId="{A27ADA2F-9ADD-4D8A-8A01-A688E7A4FCF5}" srcOrd="7" destOrd="0" presId="urn:microsoft.com/office/officeart/2005/8/layout/matrix1"/>
    <dgm:cxn modelId="{489DF1DA-86AA-4D5B-8919-56A4FC34110A}" type="presParOf" srcId="{D4334606-0C84-40D6-8FEF-025FE19AF3CE}" destId="{99EE3DAA-864E-409C-9046-124F414505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6A875-284C-4C9C-B75C-C32349EF76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76CE87F-25BD-4DB3-A987-2D9470B84A02}">
      <dgm:prSet phldrT="[Texto]"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s-PE" sz="2400" b="1" dirty="0">
              <a:solidFill>
                <a:srgbClr val="C00000"/>
              </a:solidFill>
            </a:rPr>
            <a:t>CDE</a:t>
          </a:r>
        </a:p>
      </dgm:t>
    </dgm:pt>
    <dgm:pt modelId="{9ABF102D-6F8A-4DC4-87DD-7FAC7A6DD4D2}" type="parTrans" cxnId="{E339DC79-D31F-4D41-B65E-AEB52BB4A389}">
      <dgm:prSet/>
      <dgm:spPr/>
      <dgm:t>
        <a:bodyPr/>
        <a:lstStyle/>
        <a:p>
          <a:endParaRPr lang="es-PE"/>
        </a:p>
      </dgm:t>
    </dgm:pt>
    <dgm:pt modelId="{3BCF8699-CA7D-430E-8CB5-7F14DDE4AF70}" type="sibTrans" cxnId="{E339DC79-D31F-4D41-B65E-AEB52BB4A389}">
      <dgm:prSet/>
      <dgm:spPr/>
      <dgm:t>
        <a:bodyPr/>
        <a:lstStyle/>
        <a:p>
          <a:endParaRPr lang="es-PE"/>
        </a:p>
      </dgm:t>
    </dgm:pt>
    <dgm:pt modelId="{606142C8-8FD7-4963-93F1-F91024693385}">
      <dgm:prSet phldrT="[Texto]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s-PE" b="1" dirty="0"/>
            <a:t>Diagnóstico y Servicios Empresariales </a:t>
          </a:r>
        </a:p>
      </dgm:t>
    </dgm:pt>
    <dgm:pt modelId="{0E98482F-12CB-494A-B857-EC3433D5C8B6}" type="parTrans" cxnId="{1DCDCB95-D189-4771-BEA4-7CD5EF07DE34}">
      <dgm:prSet/>
      <dgm:spPr/>
      <dgm:t>
        <a:bodyPr/>
        <a:lstStyle/>
        <a:p>
          <a:endParaRPr lang="es-PE"/>
        </a:p>
      </dgm:t>
    </dgm:pt>
    <dgm:pt modelId="{6304FAB4-CDA8-4CDE-97B7-EDFCB7208EDC}" type="sibTrans" cxnId="{1DCDCB95-D189-4771-BEA4-7CD5EF07DE34}">
      <dgm:prSet/>
      <dgm:spPr/>
      <dgm:t>
        <a:bodyPr/>
        <a:lstStyle/>
        <a:p>
          <a:endParaRPr lang="es-PE"/>
        </a:p>
      </dgm:t>
    </dgm:pt>
    <dgm:pt modelId="{84524BB9-25F5-475F-A877-9F07E2D13A07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Financiamiento</a:t>
          </a:r>
        </a:p>
      </dgm:t>
    </dgm:pt>
    <dgm:pt modelId="{4C132FB1-2B12-4618-8E51-37B75B1B0402}" type="parTrans" cxnId="{F745383B-A82A-4375-A94F-20E80C6F5252}">
      <dgm:prSet/>
      <dgm:spPr/>
      <dgm:t>
        <a:bodyPr/>
        <a:lstStyle/>
        <a:p>
          <a:endParaRPr lang="es-PE"/>
        </a:p>
      </dgm:t>
    </dgm:pt>
    <dgm:pt modelId="{D19D16E9-FFEB-4175-9709-6F4B620BAB9A}" type="sibTrans" cxnId="{F745383B-A82A-4375-A94F-20E80C6F5252}">
      <dgm:prSet/>
      <dgm:spPr/>
      <dgm:t>
        <a:bodyPr/>
        <a:lstStyle/>
        <a:p>
          <a:endParaRPr lang="es-PE"/>
        </a:p>
      </dgm:t>
    </dgm:pt>
    <dgm:pt modelId="{2A0929A9-8713-4408-9EB4-F31FB70558D1}">
      <dgm:prSet phldrT="[Texto]"/>
      <dgm:spPr>
        <a:solidFill>
          <a:srgbClr val="C000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Digitalización</a:t>
          </a:r>
        </a:p>
      </dgm:t>
    </dgm:pt>
    <dgm:pt modelId="{C400465C-45DF-4ABF-9C4C-7A93814231E1}" type="parTrans" cxnId="{4234EB02-78B8-48F5-AF4B-7809D67D6C95}">
      <dgm:prSet/>
      <dgm:spPr/>
      <dgm:t>
        <a:bodyPr/>
        <a:lstStyle/>
        <a:p>
          <a:endParaRPr lang="es-PE"/>
        </a:p>
      </dgm:t>
    </dgm:pt>
    <dgm:pt modelId="{09F9321C-99F7-49CF-B7DA-79D9689A3BC1}" type="sibTrans" cxnId="{4234EB02-78B8-48F5-AF4B-7809D67D6C95}">
      <dgm:prSet/>
      <dgm:spPr/>
      <dgm:t>
        <a:bodyPr/>
        <a:lstStyle/>
        <a:p>
          <a:endParaRPr lang="es-PE"/>
        </a:p>
      </dgm:t>
    </dgm:pt>
    <dgm:pt modelId="{D0340A91-1852-4D1C-BDA8-9D73968CC4E2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Acompañamiento</a:t>
          </a:r>
        </a:p>
      </dgm:t>
    </dgm:pt>
    <dgm:pt modelId="{FA68E050-8456-4BCD-941D-F27318F58BCB}" type="parTrans" cxnId="{022A69CF-2946-41CE-966E-3309EDAA1ED9}">
      <dgm:prSet/>
      <dgm:spPr/>
      <dgm:t>
        <a:bodyPr/>
        <a:lstStyle/>
        <a:p>
          <a:endParaRPr lang="es-PE"/>
        </a:p>
      </dgm:t>
    </dgm:pt>
    <dgm:pt modelId="{9947EFBF-ACF1-438A-BD04-3A00AF717C14}" type="sibTrans" cxnId="{022A69CF-2946-41CE-966E-3309EDAA1ED9}">
      <dgm:prSet/>
      <dgm:spPr/>
      <dgm:t>
        <a:bodyPr/>
        <a:lstStyle/>
        <a:p>
          <a:endParaRPr lang="es-PE"/>
        </a:p>
      </dgm:t>
    </dgm:pt>
    <dgm:pt modelId="{D4334606-0C84-40D6-8FEF-025FE19AF3CE}" type="pres">
      <dgm:prSet presAssocID="{5A36A875-284C-4C9C-B75C-C32349EF76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704A0-1E3B-4688-BFF3-5A296825AE94}" type="pres">
      <dgm:prSet presAssocID="{5A36A875-284C-4C9C-B75C-C32349EF7639}" presName="matrix" presStyleCnt="0"/>
      <dgm:spPr/>
    </dgm:pt>
    <dgm:pt modelId="{1D903ED1-FF33-4CC6-B3F8-91EFE7A02B2D}" type="pres">
      <dgm:prSet presAssocID="{5A36A875-284C-4C9C-B75C-C32349EF7639}" presName="tile1" presStyleLbl="node1" presStyleIdx="0" presStyleCnt="4" custScaleX="90513" custScaleY="91908"/>
      <dgm:spPr/>
    </dgm:pt>
    <dgm:pt modelId="{861F4FAD-7D29-4136-B616-04A79E4768E0}" type="pres">
      <dgm:prSet presAssocID="{5A36A875-284C-4C9C-B75C-C32349EF76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545368-493A-41CF-958F-2475BBE205DA}" type="pres">
      <dgm:prSet presAssocID="{5A36A875-284C-4C9C-B75C-C32349EF7639}" presName="tile2" presStyleLbl="node1" presStyleIdx="1" presStyleCnt="4" custScaleX="90607" custScaleY="91908"/>
      <dgm:spPr/>
    </dgm:pt>
    <dgm:pt modelId="{8DFA3956-BBD4-47D5-ADE7-DD768C180BA4}" type="pres">
      <dgm:prSet presAssocID="{5A36A875-284C-4C9C-B75C-C32349EF76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24CE13-3876-4CF1-8014-26BD7E5A780D}" type="pres">
      <dgm:prSet presAssocID="{5A36A875-284C-4C9C-B75C-C32349EF7639}" presName="tile3" presStyleLbl="node1" presStyleIdx="2" presStyleCnt="4" custScaleX="90513" custScaleY="90256" custLinFactNeighborX="759" custLinFactNeighborY="12882"/>
      <dgm:spPr/>
    </dgm:pt>
    <dgm:pt modelId="{801D76B4-99F0-4529-AF2A-A69F7E17D840}" type="pres">
      <dgm:prSet presAssocID="{5A36A875-284C-4C9C-B75C-C32349EF76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B33566-FF5B-40D3-8B73-F024EDD27939}" type="pres">
      <dgm:prSet presAssocID="{5A36A875-284C-4C9C-B75C-C32349EF7639}" presName="tile4" presStyleLbl="node1" presStyleIdx="3" presStyleCnt="4" custScaleX="90607" custScaleY="90256" custLinFactNeighborX="759" custLinFactNeighborY="12882"/>
      <dgm:spPr/>
    </dgm:pt>
    <dgm:pt modelId="{A27ADA2F-9ADD-4D8A-8A01-A688E7A4FCF5}" type="pres">
      <dgm:prSet presAssocID="{5A36A875-284C-4C9C-B75C-C32349EF76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EE3DAA-864E-409C-9046-124F414505E2}" type="pres">
      <dgm:prSet presAssocID="{5A36A875-284C-4C9C-B75C-C32349EF7639}" presName="centerTile" presStyleLbl="fgShp" presStyleIdx="0" presStyleCnt="1" custScaleX="86654">
        <dgm:presLayoutVars>
          <dgm:chMax val="0"/>
          <dgm:chPref val="0"/>
        </dgm:presLayoutVars>
      </dgm:prSet>
      <dgm:spPr/>
    </dgm:pt>
  </dgm:ptLst>
  <dgm:cxnLst>
    <dgm:cxn modelId="{F745383B-A82A-4375-A94F-20E80C6F5252}" srcId="{B76CE87F-25BD-4DB3-A987-2D9470B84A02}" destId="{84524BB9-25F5-475F-A877-9F07E2D13A07}" srcOrd="1" destOrd="0" parTransId="{4C132FB1-2B12-4618-8E51-37B75B1B0402}" sibTransId="{D19D16E9-FFEB-4175-9709-6F4B620BAB9A}"/>
    <dgm:cxn modelId="{3B37A44D-B4AE-4F48-AAAC-931F7B0E2867}" type="presOf" srcId="{5A36A875-284C-4C9C-B75C-C32349EF7639}" destId="{D4334606-0C84-40D6-8FEF-025FE19AF3CE}" srcOrd="0" destOrd="0" presId="urn:microsoft.com/office/officeart/2005/8/layout/matrix1"/>
    <dgm:cxn modelId="{54F7E822-EA0E-4C43-A847-53C0C3C8C335}" type="presOf" srcId="{2A0929A9-8713-4408-9EB4-F31FB70558D1}" destId="{A524CE13-3876-4CF1-8014-26BD7E5A780D}" srcOrd="0" destOrd="0" presId="urn:microsoft.com/office/officeart/2005/8/layout/matrix1"/>
    <dgm:cxn modelId="{022A69CF-2946-41CE-966E-3309EDAA1ED9}" srcId="{B76CE87F-25BD-4DB3-A987-2D9470B84A02}" destId="{D0340A91-1852-4D1C-BDA8-9D73968CC4E2}" srcOrd="3" destOrd="0" parTransId="{FA68E050-8456-4BCD-941D-F27318F58BCB}" sibTransId="{9947EFBF-ACF1-438A-BD04-3A00AF717C14}"/>
    <dgm:cxn modelId="{727FEA26-F291-4466-BCE1-78912D97A16C}" type="presOf" srcId="{606142C8-8FD7-4963-93F1-F91024693385}" destId="{861F4FAD-7D29-4136-B616-04A79E4768E0}" srcOrd="1" destOrd="0" presId="urn:microsoft.com/office/officeart/2005/8/layout/matrix1"/>
    <dgm:cxn modelId="{E339DC79-D31F-4D41-B65E-AEB52BB4A389}" srcId="{5A36A875-284C-4C9C-B75C-C32349EF7639}" destId="{B76CE87F-25BD-4DB3-A987-2D9470B84A02}" srcOrd="0" destOrd="0" parTransId="{9ABF102D-6F8A-4DC4-87DD-7FAC7A6DD4D2}" sibTransId="{3BCF8699-CA7D-430E-8CB5-7F14DDE4AF70}"/>
    <dgm:cxn modelId="{4234EB02-78B8-48F5-AF4B-7809D67D6C95}" srcId="{B76CE87F-25BD-4DB3-A987-2D9470B84A02}" destId="{2A0929A9-8713-4408-9EB4-F31FB70558D1}" srcOrd="2" destOrd="0" parTransId="{C400465C-45DF-4ABF-9C4C-7A93814231E1}" sibTransId="{09F9321C-99F7-49CF-B7DA-79D9689A3BC1}"/>
    <dgm:cxn modelId="{1DCDCB95-D189-4771-BEA4-7CD5EF07DE34}" srcId="{B76CE87F-25BD-4DB3-A987-2D9470B84A02}" destId="{606142C8-8FD7-4963-93F1-F91024693385}" srcOrd="0" destOrd="0" parTransId="{0E98482F-12CB-494A-B857-EC3433D5C8B6}" sibTransId="{6304FAB4-CDA8-4CDE-97B7-EDFCB7208EDC}"/>
    <dgm:cxn modelId="{FD9B7900-DD19-4F12-AE74-003F04CB97C2}" type="presOf" srcId="{84524BB9-25F5-475F-A877-9F07E2D13A07}" destId="{D9545368-493A-41CF-958F-2475BBE205DA}" srcOrd="0" destOrd="0" presId="urn:microsoft.com/office/officeart/2005/8/layout/matrix1"/>
    <dgm:cxn modelId="{D42FC5D7-3EF0-4791-9EB7-2090F0B4F5EF}" type="presOf" srcId="{B76CE87F-25BD-4DB3-A987-2D9470B84A02}" destId="{99EE3DAA-864E-409C-9046-124F414505E2}" srcOrd="0" destOrd="0" presId="urn:microsoft.com/office/officeart/2005/8/layout/matrix1"/>
    <dgm:cxn modelId="{076C995C-C140-48C3-B469-66EC163C9EC7}" type="presOf" srcId="{2A0929A9-8713-4408-9EB4-F31FB70558D1}" destId="{801D76B4-99F0-4529-AF2A-A69F7E17D840}" srcOrd="1" destOrd="0" presId="urn:microsoft.com/office/officeart/2005/8/layout/matrix1"/>
    <dgm:cxn modelId="{04A69F95-7EC9-46D0-BF3D-3E84B96F67BB}" type="presOf" srcId="{D0340A91-1852-4D1C-BDA8-9D73968CC4E2}" destId="{6FB33566-FF5B-40D3-8B73-F024EDD27939}" srcOrd="0" destOrd="0" presId="urn:microsoft.com/office/officeart/2005/8/layout/matrix1"/>
    <dgm:cxn modelId="{7D025552-3785-4149-A444-40DA86199296}" type="presOf" srcId="{D0340A91-1852-4D1C-BDA8-9D73968CC4E2}" destId="{A27ADA2F-9ADD-4D8A-8A01-A688E7A4FCF5}" srcOrd="1" destOrd="0" presId="urn:microsoft.com/office/officeart/2005/8/layout/matrix1"/>
    <dgm:cxn modelId="{2C34D4B2-123E-416C-9EF1-3CA335BA97BA}" type="presOf" srcId="{84524BB9-25F5-475F-A877-9F07E2D13A07}" destId="{8DFA3956-BBD4-47D5-ADE7-DD768C180BA4}" srcOrd="1" destOrd="0" presId="urn:microsoft.com/office/officeart/2005/8/layout/matrix1"/>
    <dgm:cxn modelId="{02AD51AC-D68A-417B-BEAD-DCB1979EF4DC}" type="presOf" srcId="{606142C8-8FD7-4963-93F1-F91024693385}" destId="{1D903ED1-FF33-4CC6-B3F8-91EFE7A02B2D}" srcOrd="0" destOrd="0" presId="urn:microsoft.com/office/officeart/2005/8/layout/matrix1"/>
    <dgm:cxn modelId="{78E30AA0-A7FF-46EF-8185-267A3EFFDF52}" type="presParOf" srcId="{D4334606-0C84-40D6-8FEF-025FE19AF3CE}" destId="{D87704A0-1E3B-4688-BFF3-5A296825AE94}" srcOrd="0" destOrd="0" presId="urn:microsoft.com/office/officeart/2005/8/layout/matrix1"/>
    <dgm:cxn modelId="{7AFC2E18-4DDE-447D-8DEC-C246F3A69017}" type="presParOf" srcId="{D87704A0-1E3B-4688-BFF3-5A296825AE94}" destId="{1D903ED1-FF33-4CC6-B3F8-91EFE7A02B2D}" srcOrd="0" destOrd="0" presId="urn:microsoft.com/office/officeart/2005/8/layout/matrix1"/>
    <dgm:cxn modelId="{C9E051F7-47B1-414D-B453-154525EC9560}" type="presParOf" srcId="{D87704A0-1E3B-4688-BFF3-5A296825AE94}" destId="{861F4FAD-7D29-4136-B616-04A79E4768E0}" srcOrd="1" destOrd="0" presId="urn:microsoft.com/office/officeart/2005/8/layout/matrix1"/>
    <dgm:cxn modelId="{55EE53C2-7B0F-4B9A-A1A4-E16126C8B44C}" type="presParOf" srcId="{D87704A0-1E3B-4688-BFF3-5A296825AE94}" destId="{D9545368-493A-41CF-958F-2475BBE205DA}" srcOrd="2" destOrd="0" presId="urn:microsoft.com/office/officeart/2005/8/layout/matrix1"/>
    <dgm:cxn modelId="{613AC7AB-0749-4F3E-85E6-559C00052F09}" type="presParOf" srcId="{D87704A0-1E3B-4688-BFF3-5A296825AE94}" destId="{8DFA3956-BBD4-47D5-ADE7-DD768C180BA4}" srcOrd="3" destOrd="0" presId="urn:microsoft.com/office/officeart/2005/8/layout/matrix1"/>
    <dgm:cxn modelId="{52BB04BF-D67C-45DA-A3F0-5C5B1177E3B6}" type="presParOf" srcId="{D87704A0-1E3B-4688-BFF3-5A296825AE94}" destId="{A524CE13-3876-4CF1-8014-26BD7E5A780D}" srcOrd="4" destOrd="0" presId="urn:microsoft.com/office/officeart/2005/8/layout/matrix1"/>
    <dgm:cxn modelId="{0744013D-CC1A-41D9-90A9-02415F8F8EC1}" type="presParOf" srcId="{D87704A0-1E3B-4688-BFF3-5A296825AE94}" destId="{801D76B4-99F0-4529-AF2A-A69F7E17D840}" srcOrd="5" destOrd="0" presId="urn:microsoft.com/office/officeart/2005/8/layout/matrix1"/>
    <dgm:cxn modelId="{A19F3980-F43E-4929-979C-D4B9A94CB1AF}" type="presParOf" srcId="{D87704A0-1E3B-4688-BFF3-5A296825AE94}" destId="{6FB33566-FF5B-40D3-8B73-F024EDD27939}" srcOrd="6" destOrd="0" presId="urn:microsoft.com/office/officeart/2005/8/layout/matrix1"/>
    <dgm:cxn modelId="{A37EB295-38C2-4638-92AB-5DB560E33190}" type="presParOf" srcId="{D87704A0-1E3B-4688-BFF3-5A296825AE94}" destId="{A27ADA2F-9ADD-4D8A-8A01-A688E7A4FCF5}" srcOrd="7" destOrd="0" presId="urn:microsoft.com/office/officeart/2005/8/layout/matrix1"/>
    <dgm:cxn modelId="{489DF1DA-86AA-4D5B-8919-56A4FC34110A}" type="presParOf" srcId="{D4334606-0C84-40D6-8FEF-025FE19AF3CE}" destId="{99EE3DAA-864E-409C-9046-124F414505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36A875-284C-4C9C-B75C-C32349EF76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76CE87F-25BD-4DB3-A987-2D9470B84A02}">
      <dgm:prSet phldrT="[Texto]"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s-PE" sz="2400" b="1" dirty="0">
              <a:solidFill>
                <a:srgbClr val="C00000"/>
              </a:solidFill>
            </a:rPr>
            <a:t>CDE</a:t>
          </a:r>
        </a:p>
      </dgm:t>
    </dgm:pt>
    <dgm:pt modelId="{9ABF102D-6F8A-4DC4-87DD-7FAC7A6DD4D2}" type="parTrans" cxnId="{E339DC79-D31F-4D41-B65E-AEB52BB4A389}">
      <dgm:prSet/>
      <dgm:spPr/>
      <dgm:t>
        <a:bodyPr/>
        <a:lstStyle/>
        <a:p>
          <a:endParaRPr lang="es-PE"/>
        </a:p>
      </dgm:t>
    </dgm:pt>
    <dgm:pt modelId="{3BCF8699-CA7D-430E-8CB5-7F14DDE4AF70}" type="sibTrans" cxnId="{E339DC79-D31F-4D41-B65E-AEB52BB4A389}">
      <dgm:prSet/>
      <dgm:spPr/>
      <dgm:t>
        <a:bodyPr/>
        <a:lstStyle/>
        <a:p>
          <a:endParaRPr lang="es-PE"/>
        </a:p>
      </dgm:t>
    </dgm:pt>
    <dgm:pt modelId="{606142C8-8FD7-4963-93F1-F91024693385}">
      <dgm:prSet phldrT="[Texto]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s-PE" b="1" dirty="0"/>
            <a:t>Diagnóstico y Servicios Empresariales </a:t>
          </a:r>
        </a:p>
      </dgm:t>
    </dgm:pt>
    <dgm:pt modelId="{0E98482F-12CB-494A-B857-EC3433D5C8B6}" type="parTrans" cxnId="{1DCDCB95-D189-4771-BEA4-7CD5EF07DE34}">
      <dgm:prSet/>
      <dgm:spPr/>
      <dgm:t>
        <a:bodyPr/>
        <a:lstStyle/>
        <a:p>
          <a:endParaRPr lang="es-PE"/>
        </a:p>
      </dgm:t>
    </dgm:pt>
    <dgm:pt modelId="{6304FAB4-CDA8-4CDE-97B7-EDFCB7208EDC}" type="sibTrans" cxnId="{1DCDCB95-D189-4771-BEA4-7CD5EF07DE34}">
      <dgm:prSet/>
      <dgm:spPr/>
      <dgm:t>
        <a:bodyPr/>
        <a:lstStyle/>
        <a:p>
          <a:endParaRPr lang="es-PE"/>
        </a:p>
      </dgm:t>
    </dgm:pt>
    <dgm:pt modelId="{84524BB9-25F5-475F-A877-9F07E2D13A07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Financiamiento</a:t>
          </a:r>
        </a:p>
      </dgm:t>
    </dgm:pt>
    <dgm:pt modelId="{4C132FB1-2B12-4618-8E51-37B75B1B0402}" type="parTrans" cxnId="{F745383B-A82A-4375-A94F-20E80C6F5252}">
      <dgm:prSet/>
      <dgm:spPr/>
      <dgm:t>
        <a:bodyPr/>
        <a:lstStyle/>
        <a:p>
          <a:endParaRPr lang="es-PE"/>
        </a:p>
      </dgm:t>
    </dgm:pt>
    <dgm:pt modelId="{D19D16E9-FFEB-4175-9709-6F4B620BAB9A}" type="sibTrans" cxnId="{F745383B-A82A-4375-A94F-20E80C6F5252}">
      <dgm:prSet/>
      <dgm:spPr/>
      <dgm:t>
        <a:bodyPr/>
        <a:lstStyle/>
        <a:p>
          <a:endParaRPr lang="es-PE"/>
        </a:p>
      </dgm:t>
    </dgm:pt>
    <dgm:pt modelId="{2A0929A9-8713-4408-9EB4-F31FB70558D1}">
      <dgm:prSet phldrT="[Texto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Digitalización</a:t>
          </a:r>
        </a:p>
      </dgm:t>
    </dgm:pt>
    <dgm:pt modelId="{C400465C-45DF-4ABF-9C4C-7A93814231E1}" type="parTrans" cxnId="{4234EB02-78B8-48F5-AF4B-7809D67D6C95}">
      <dgm:prSet/>
      <dgm:spPr/>
      <dgm:t>
        <a:bodyPr/>
        <a:lstStyle/>
        <a:p>
          <a:endParaRPr lang="es-PE"/>
        </a:p>
      </dgm:t>
    </dgm:pt>
    <dgm:pt modelId="{09F9321C-99F7-49CF-B7DA-79D9689A3BC1}" type="sibTrans" cxnId="{4234EB02-78B8-48F5-AF4B-7809D67D6C95}">
      <dgm:prSet/>
      <dgm:spPr/>
      <dgm:t>
        <a:bodyPr/>
        <a:lstStyle/>
        <a:p>
          <a:endParaRPr lang="es-PE"/>
        </a:p>
      </dgm:t>
    </dgm:pt>
    <dgm:pt modelId="{D0340A91-1852-4D1C-BDA8-9D73968CC4E2}">
      <dgm:prSet phldrT="[Texto]"/>
      <dgm:spPr>
        <a:solidFill>
          <a:srgbClr val="C000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Acompañamiento</a:t>
          </a:r>
        </a:p>
      </dgm:t>
    </dgm:pt>
    <dgm:pt modelId="{FA68E050-8456-4BCD-941D-F27318F58BCB}" type="parTrans" cxnId="{022A69CF-2946-41CE-966E-3309EDAA1ED9}">
      <dgm:prSet/>
      <dgm:spPr/>
      <dgm:t>
        <a:bodyPr/>
        <a:lstStyle/>
        <a:p>
          <a:endParaRPr lang="es-PE"/>
        </a:p>
      </dgm:t>
    </dgm:pt>
    <dgm:pt modelId="{9947EFBF-ACF1-438A-BD04-3A00AF717C14}" type="sibTrans" cxnId="{022A69CF-2946-41CE-966E-3309EDAA1ED9}">
      <dgm:prSet/>
      <dgm:spPr/>
      <dgm:t>
        <a:bodyPr/>
        <a:lstStyle/>
        <a:p>
          <a:endParaRPr lang="es-PE"/>
        </a:p>
      </dgm:t>
    </dgm:pt>
    <dgm:pt modelId="{D4334606-0C84-40D6-8FEF-025FE19AF3CE}" type="pres">
      <dgm:prSet presAssocID="{5A36A875-284C-4C9C-B75C-C32349EF76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704A0-1E3B-4688-BFF3-5A296825AE94}" type="pres">
      <dgm:prSet presAssocID="{5A36A875-284C-4C9C-B75C-C32349EF7639}" presName="matrix" presStyleCnt="0"/>
      <dgm:spPr/>
    </dgm:pt>
    <dgm:pt modelId="{1D903ED1-FF33-4CC6-B3F8-91EFE7A02B2D}" type="pres">
      <dgm:prSet presAssocID="{5A36A875-284C-4C9C-B75C-C32349EF7639}" presName="tile1" presStyleLbl="node1" presStyleIdx="0" presStyleCnt="4" custScaleX="90513" custScaleY="91908"/>
      <dgm:spPr/>
    </dgm:pt>
    <dgm:pt modelId="{861F4FAD-7D29-4136-B616-04A79E4768E0}" type="pres">
      <dgm:prSet presAssocID="{5A36A875-284C-4C9C-B75C-C32349EF76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545368-493A-41CF-958F-2475BBE205DA}" type="pres">
      <dgm:prSet presAssocID="{5A36A875-284C-4C9C-B75C-C32349EF7639}" presName="tile2" presStyleLbl="node1" presStyleIdx="1" presStyleCnt="4" custScaleX="90607" custScaleY="91908"/>
      <dgm:spPr/>
    </dgm:pt>
    <dgm:pt modelId="{8DFA3956-BBD4-47D5-ADE7-DD768C180BA4}" type="pres">
      <dgm:prSet presAssocID="{5A36A875-284C-4C9C-B75C-C32349EF76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24CE13-3876-4CF1-8014-26BD7E5A780D}" type="pres">
      <dgm:prSet presAssocID="{5A36A875-284C-4C9C-B75C-C32349EF7639}" presName="tile3" presStyleLbl="node1" presStyleIdx="2" presStyleCnt="4" custScaleX="90513" custScaleY="90256" custLinFactNeighborX="759" custLinFactNeighborY="12882"/>
      <dgm:spPr/>
    </dgm:pt>
    <dgm:pt modelId="{801D76B4-99F0-4529-AF2A-A69F7E17D840}" type="pres">
      <dgm:prSet presAssocID="{5A36A875-284C-4C9C-B75C-C32349EF76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B33566-FF5B-40D3-8B73-F024EDD27939}" type="pres">
      <dgm:prSet presAssocID="{5A36A875-284C-4C9C-B75C-C32349EF7639}" presName="tile4" presStyleLbl="node1" presStyleIdx="3" presStyleCnt="4" custScaleX="90607" custScaleY="90256" custLinFactNeighborX="759" custLinFactNeighborY="12882"/>
      <dgm:spPr/>
    </dgm:pt>
    <dgm:pt modelId="{A27ADA2F-9ADD-4D8A-8A01-A688E7A4FCF5}" type="pres">
      <dgm:prSet presAssocID="{5A36A875-284C-4C9C-B75C-C32349EF76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EE3DAA-864E-409C-9046-124F414505E2}" type="pres">
      <dgm:prSet presAssocID="{5A36A875-284C-4C9C-B75C-C32349EF7639}" presName="centerTile" presStyleLbl="fgShp" presStyleIdx="0" presStyleCnt="1" custScaleX="86654">
        <dgm:presLayoutVars>
          <dgm:chMax val="0"/>
          <dgm:chPref val="0"/>
        </dgm:presLayoutVars>
      </dgm:prSet>
      <dgm:spPr/>
    </dgm:pt>
  </dgm:ptLst>
  <dgm:cxnLst>
    <dgm:cxn modelId="{F745383B-A82A-4375-A94F-20E80C6F5252}" srcId="{B76CE87F-25BD-4DB3-A987-2D9470B84A02}" destId="{84524BB9-25F5-475F-A877-9F07E2D13A07}" srcOrd="1" destOrd="0" parTransId="{4C132FB1-2B12-4618-8E51-37B75B1B0402}" sibTransId="{D19D16E9-FFEB-4175-9709-6F4B620BAB9A}"/>
    <dgm:cxn modelId="{3B37A44D-B4AE-4F48-AAAC-931F7B0E2867}" type="presOf" srcId="{5A36A875-284C-4C9C-B75C-C32349EF7639}" destId="{D4334606-0C84-40D6-8FEF-025FE19AF3CE}" srcOrd="0" destOrd="0" presId="urn:microsoft.com/office/officeart/2005/8/layout/matrix1"/>
    <dgm:cxn modelId="{54F7E822-EA0E-4C43-A847-53C0C3C8C335}" type="presOf" srcId="{2A0929A9-8713-4408-9EB4-F31FB70558D1}" destId="{A524CE13-3876-4CF1-8014-26BD7E5A780D}" srcOrd="0" destOrd="0" presId="urn:microsoft.com/office/officeart/2005/8/layout/matrix1"/>
    <dgm:cxn modelId="{022A69CF-2946-41CE-966E-3309EDAA1ED9}" srcId="{B76CE87F-25BD-4DB3-A987-2D9470B84A02}" destId="{D0340A91-1852-4D1C-BDA8-9D73968CC4E2}" srcOrd="3" destOrd="0" parTransId="{FA68E050-8456-4BCD-941D-F27318F58BCB}" sibTransId="{9947EFBF-ACF1-438A-BD04-3A00AF717C14}"/>
    <dgm:cxn modelId="{727FEA26-F291-4466-BCE1-78912D97A16C}" type="presOf" srcId="{606142C8-8FD7-4963-93F1-F91024693385}" destId="{861F4FAD-7D29-4136-B616-04A79E4768E0}" srcOrd="1" destOrd="0" presId="urn:microsoft.com/office/officeart/2005/8/layout/matrix1"/>
    <dgm:cxn modelId="{E339DC79-D31F-4D41-B65E-AEB52BB4A389}" srcId="{5A36A875-284C-4C9C-B75C-C32349EF7639}" destId="{B76CE87F-25BD-4DB3-A987-2D9470B84A02}" srcOrd="0" destOrd="0" parTransId="{9ABF102D-6F8A-4DC4-87DD-7FAC7A6DD4D2}" sibTransId="{3BCF8699-CA7D-430E-8CB5-7F14DDE4AF70}"/>
    <dgm:cxn modelId="{4234EB02-78B8-48F5-AF4B-7809D67D6C95}" srcId="{B76CE87F-25BD-4DB3-A987-2D9470B84A02}" destId="{2A0929A9-8713-4408-9EB4-F31FB70558D1}" srcOrd="2" destOrd="0" parTransId="{C400465C-45DF-4ABF-9C4C-7A93814231E1}" sibTransId="{09F9321C-99F7-49CF-B7DA-79D9689A3BC1}"/>
    <dgm:cxn modelId="{1DCDCB95-D189-4771-BEA4-7CD5EF07DE34}" srcId="{B76CE87F-25BD-4DB3-A987-2D9470B84A02}" destId="{606142C8-8FD7-4963-93F1-F91024693385}" srcOrd="0" destOrd="0" parTransId="{0E98482F-12CB-494A-B857-EC3433D5C8B6}" sibTransId="{6304FAB4-CDA8-4CDE-97B7-EDFCB7208EDC}"/>
    <dgm:cxn modelId="{FD9B7900-DD19-4F12-AE74-003F04CB97C2}" type="presOf" srcId="{84524BB9-25F5-475F-A877-9F07E2D13A07}" destId="{D9545368-493A-41CF-958F-2475BBE205DA}" srcOrd="0" destOrd="0" presId="urn:microsoft.com/office/officeart/2005/8/layout/matrix1"/>
    <dgm:cxn modelId="{D42FC5D7-3EF0-4791-9EB7-2090F0B4F5EF}" type="presOf" srcId="{B76CE87F-25BD-4DB3-A987-2D9470B84A02}" destId="{99EE3DAA-864E-409C-9046-124F414505E2}" srcOrd="0" destOrd="0" presId="urn:microsoft.com/office/officeart/2005/8/layout/matrix1"/>
    <dgm:cxn modelId="{076C995C-C140-48C3-B469-66EC163C9EC7}" type="presOf" srcId="{2A0929A9-8713-4408-9EB4-F31FB70558D1}" destId="{801D76B4-99F0-4529-AF2A-A69F7E17D840}" srcOrd="1" destOrd="0" presId="urn:microsoft.com/office/officeart/2005/8/layout/matrix1"/>
    <dgm:cxn modelId="{04A69F95-7EC9-46D0-BF3D-3E84B96F67BB}" type="presOf" srcId="{D0340A91-1852-4D1C-BDA8-9D73968CC4E2}" destId="{6FB33566-FF5B-40D3-8B73-F024EDD27939}" srcOrd="0" destOrd="0" presId="urn:microsoft.com/office/officeart/2005/8/layout/matrix1"/>
    <dgm:cxn modelId="{7D025552-3785-4149-A444-40DA86199296}" type="presOf" srcId="{D0340A91-1852-4D1C-BDA8-9D73968CC4E2}" destId="{A27ADA2F-9ADD-4D8A-8A01-A688E7A4FCF5}" srcOrd="1" destOrd="0" presId="urn:microsoft.com/office/officeart/2005/8/layout/matrix1"/>
    <dgm:cxn modelId="{2C34D4B2-123E-416C-9EF1-3CA335BA97BA}" type="presOf" srcId="{84524BB9-25F5-475F-A877-9F07E2D13A07}" destId="{8DFA3956-BBD4-47D5-ADE7-DD768C180BA4}" srcOrd="1" destOrd="0" presId="urn:microsoft.com/office/officeart/2005/8/layout/matrix1"/>
    <dgm:cxn modelId="{02AD51AC-D68A-417B-BEAD-DCB1979EF4DC}" type="presOf" srcId="{606142C8-8FD7-4963-93F1-F91024693385}" destId="{1D903ED1-FF33-4CC6-B3F8-91EFE7A02B2D}" srcOrd="0" destOrd="0" presId="urn:microsoft.com/office/officeart/2005/8/layout/matrix1"/>
    <dgm:cxn modelId="{78E30AA0-A7FF-46EF-8185-267A3EFFDF52}" type="presParOf" srcId="{D4334606-0C84-40D6-8FEF-025FE19AF3CE}" destId="{D87704A0-1E3B-4688-BFF3-5A296825AE94}" srcOrd="0" destOrd="0" presId="urn:microsoft.com/office/officeart/2005/8/layout/matrix1"/>
    <dgm:cxn modelId="{7AFC2E18-4DDE-447D-8DEC-C246F3A69017}" type="presParOf" srcId="{D87704A0-1E3B-4688-BFF3-5A296825AE94}" destId="{1D903ED1-FF33-4CC6-B3F8-91EFE7A02B2D}" srcOrd="0" destOrd="0" presId="urn:microsoft.com/office/officeart/2005/8/layout/matrix1"/>
    <dgm:cxn modelId="{C9E051F7-47B1-414D-B453-154525EC9560}" type="presParOf" srcId="{D87704A0-1E3B-4688-BFF3-5A296825AE94}" destId="{861F4FAD-7D29-4136-B616-04A79E4768E0}" srcOrd="1" destOrd="0" presId="urn:microsoft.com/office/officeart/2005/8/layout/matrix1"/>
    <dgm:cxn modelId="{55EE53C2-7B0F-4B9A-A1A4-E16126C8B44C}" type="presParOf" srcId="{D87704A0-1E3B-4688-BFF3-5A296825AE94}" destId="{D9545368-493A-41CF-958F-2475BBE205DA}" srcOrd="2" destOrd="0" presId="urn:microsoft.com/office/officeart/2005/8/layout/matrix1"/>
    <dgm:cxn modelId="{613AC7AB-0749-4F3E-85E6-559C00052F09}" type="presParOf" srcId="{D87704A0-1E3B-4688-BFF3-5A296825AE94}" destId="{8DFA3956-BBD4-47D5-ADE7-DD768C180BA4}" srcOrd="3" destOrd="0" presId="urn:microsoft.com/office/officeart/2005/8/layout/matrix1"/>
    <dgm:cxn modelId="{52BB04BF-D67C-45DA-A3F0-5C5B1177E3B6}" type="presParOf" srcId="{D87704A0-1E3B-4688-BFF3-5A296825AE94}" destId="{A524CE13-3876-4CF1-8014-26BD7E5A780D}" srcOrd="4" destOrd="0" presId="urn:microsoft.com/office/officeart/2005/8/layout/matrix1"/>
    <dgm:cxn modelId="{0744013D-CC1A-41D9-90A9-02415F8F8EC1}" type="presParOf" srcId="{D87704A0-1E3B-4688-BFF3-5A296825AE94}" destId="{801D76B4-99F0-4529-AF2A-A69F7E17D840}" srcOrd="5" destOrd="0" presId="urn:microsoft.com/office/officeart/2005/8/layout/matrix1"/>
    <dgm:cxn modelId="{A19F3980-F43E-4929-979C-D4B9A94CB1AF}" type="presParOf" srcId="{D87704A0-1E3B-4688-BFF3-5A296825AE94}" destId="{6FB33566-FF5B-40D3-8B73-F024EDD27939}" srcOrd="6" destOrd="0" presId="urn:microsoft.com/office/officeart/2005/8/layout/matrix1"/>
    <dgm:cxn modelId="{A37EB295-38C2-4638-92AB-5DB560E33190}" type="presParOf" srcId="{D87704A0-1E3B-4688-BFF3-5A296825AE94}" destId="{A27ADA2F-9ADD-4D8A-8A01-A688E7A4FCF5}" srcOrd="7" destOrd="0" presId="urn:microsoft.com/office/officeart/2005/8/layout/matrix1"/>
    <dgm:cxn modelId="{489DF1DA-86AA-4D5B-8919-56A4FC34110A}" type="presParOf" srcId="{D4334606-0C84-40D6-8FEF-025FE19AF3CE}" destId="{99EE3DAA-864E-409C-9046-124F414505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3ED1-FF33-4CC6-B3F8-91EFE7A02B2D}">
      <dsp:nvSpPr>
        <dsp:cNvPr id="0" name=""/>
        <dsp:cNvSpPr/>
      </dsp:nvSpPr>
      <dsp:spPr>
        <a:xfrm rot="16200000">
          <a:off x="763362" y="-597258"/>
          <a:ext cx="981933" cy="2271729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Diagnóstico y Servicios Empresariales </a:t>
          </a:r>
        </a:p>
      </dsp:txBody>
      <dsp:txXfrm rot="5400000">
        <a:off x="118464" y="47639"/>
        <a:ext cx="2271729" cy="736450"/>
      </dsp:txXfrm>
    </dsp:sp>
    <dsp:sp modelId="{D9545368-493A-41CF-958F-2475BBE205DA}">
      <dsp:nvSpPr>
        <dsp:cNvPr id="0" name=""/>
        <dsp:cNvSpPr/>
      </dsp:nvSpPr>
      <dsp:spPr>
        <a:xfrm>
          <a:off x="2627122" y="47639"/>
          <a:ext cx="2274088" cy="981933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Financiamiento</a:t>
          </a:r>
        </a:p>
      </dsp:txBody>
      <dsp:txXfrm>
        <a:off x="2627122" y="47639"/>
        <a:ext cx="2274088" cy="736450"/>
      </dsp:txXfrm>
    </dsp:sp>
    <dsp:sp modelId="{A524CE13-3876-4CF1-8014-26BD7E5A780D}">
      <dsp:nvSpPr>
        <dsp:cNvPr id="0" name=""/>
        <dsp:cNvSpPr/>
      </dsp:nvSpPr>
      <dsp:spPr>
        <a:xfrm rot="10800000">
          <a:off x="137513" y="1172491"/>
          <a:ext cx="2271729" cy="964283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Digitalización</a:t>
          </a:r>
        </a:p>
      </dsp:txBody>
      <dsp:txXfrm rot="10800000">
        <a:off x="137513" y="1413562"/>
        <a:ext cx="2271729" cy="723212"/>
      </dsp:txXfrm>
    </dsp:sp>
    <dsp:sp modelId="{6FB33566-FF5B-40D3-8B73-F024EDD27939}">
      <dsp:nvSpPr>
        <dsp:cNvPr id="0" name=""/>
        <dsp:cNvSpPr/>
      </dsp:nvSpPr>
      <dsp:spPr>
        <a:xfrm rot="5400000">
          <a:off x="3301074" y="517588"/>
          <a:ext cx="964283" cy="2274088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Acompañamiento</a:t>
          </a:r>
        </a:p>
      </dsp:txBody>
      <dsp:txXfrm rot="-5400000">
        <a:off x="2646171" y="1413562"/>
        <a:ext cx="2274088" cy="723212"/>
      </dsp:txXfrm>
    </dsp:sp>
    <dsp:sp modelId="{99EE3DAA-864E-409C-9046-124F414505E2}">
      <dsp:nvSpPr>
        <dsp:cNvPr id="0" name=""/>
        <dsp:cNvSpPr/>
      </dsp:nvSpPr>
      <dsp:spPr>
        <a:xfrm>
          <a:off x="1857375" y="801290"/>
          <a:ext cx="1304924" cy="53419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C00000"/>
              </a:solidFill>
            </a:rPr>
            <a:t>CDE</a:t>
          </a:r>
        </a:p>
      </dsp:txBody>
      <dsp:txXfrm>
        <a:off x="1883452" y="827367"/>
        <a:ext cx="1252770" cy="482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3ED1-FF33-4CC6-B3F8-91EFE7A02B2D}">
      <dsp:nvSpPr>
        <dsp:cNvPr id="0" name=""/>
        <dsp:cNvSpPr/>
      </dsp:nvSpPr>
      <dsp:spPr>
        <a:xfrm rot="16200000">
          <a:off x="438520" y="-293059"/>
          <a:ext cx="1086765" cy="1778335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Diagnóstico y Servicios Empresariales </a:t>
          </a:r>
        </a:p>
      </dsp:txBody>
      <dsp:txXfrm rot="5400000">
        <a:off x="92734" y="52726"/>
        <a:ext cx="1778335" cy="815073"/>
      </dsp:txXfrm>
    </dsp:sp>
    <dsp:sp modelId="{D9545368-493A-41CF-958F-2475BBE205DA}">
      <dsp:nvSpPr>
        <dsp:cNvPr id="0" name=""/>
        <dsp:cNvSpPr/>
      </dsp:nvSpPr>
      <dsp:spPr>
        <a:xfrm>
          <a:off x="2056540" y="52725"/>
          <a:ext cx="1780182" cy="108676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Financiamiento</a:t>
          </a:r>
        </a:p>
      </dsp:txBody>
      <dsp:txXfrm>
        <a:off x="2056540" y="52725"/>
        <a:ext cx="1780182" cy="815073"/>
      </dsp:txXfrm>
    </dsp:sp>
    <dsp:sp modelId="{A524CE13-3876-4CF1-8014-26BD7E5A780D}">
      <dsp:nvSpPr>
        <dsp:cNvPr id="0" name=""/>
        <dsp:cNvSpPr/>
      </dsp:nvSpPr>
      <dsp:spPr>
        <a:xfrm rot="10800000">
          <a:off x="107647" y="1297666"/>
          <a:ext cx="1778335" cy="1067231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Digitalización</a:t>
          </a:r>
        </a:p>
      </dsp:txBody>
      <dsp:txXfrm rot="10800000">
        <a:off x="107647" y="1564474"/>
        <a:ext cx="1778335" cy="800423"/>
      </dsp:txXfrm>
    </dsp:sp>
    <dsp:sp modelId="{6FB33566-FF5B-40D3-8B73-F024EDD27939}">
      <dsp:nvSpPr>
        <dsp:cNvPr id="0" name=""/>
        <dsp:cNvSpPr/>
      </dsp:nvSpPr>
      <dsp:spPr>
        <a:xfrm rot="5400000">
          <a:off x="2427928" y="941191"/>
          <a:ext cx="1067231" cy="1780182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Acompañamiento</a:t>
          </a:r>
        </a:p>
      </dsp:txBody>
      <dsp:txXfrm rot="-5400000">
        <a:off x="2071453" y="1564474"/>
        <a:ext cx="1780182" cy="800423"/>
      </dsp:txXfrm>
    </dsp:sp>
    <dsp:sp modelId="{99EE3DAA-864E-409C-9046-124F414505E2}">
      <dsp:nvSpPr>
        <dsp:cNvPr id="0" name=""/>
        <dsp:cNvSpPr/>
      </dsp:nvSpPr>
      <dsp:spPr>
        <a:xfrm>
          <a:off x="1453974" y="886836"/>
          <a:ext cx="1021509" cy="591224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C00000"/>
              </a:solidFill>
            </a:rPr>
            <a:t>CDE</a:t>
          </a:r>
        </a:p>
      </dsp:txBody>
      <dsp:txXfrm>
        <a:off x="1482835" y="915697"/>
        <a:ext cx="963787" cy="53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3ED1-FF33-4CC6-B3F8-91EFE7A02B2D}">
      <dsp:nvSpPr>
        <dsp:cNvPr id="0" name=""/>
        <dsp:cNvSpPr/>
      </dsp:nvSpPr>
      <dsp:spPr>
        <a:xfrm rot="16200000">
          <a:off x="438520" y="-293059"/>
          <a:ext cx="1086765" cy="177833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Diagnóstico y Servicios Empresariales </a:t>
          </a:r>
        </a:p>
      </dsp:txBody>
      <dsp:txXfrm rot="5400000">
        <a:off x="92734" y="52726"/>
        <a:ext cx="1778335" cy="815073"/>
      </dsp:txXfrm>
    </dsp:sp>
    <dsp:sp modelId="{D9545368-493A-41CF-958F-2475BBE205DA}">
      <dsp:nvSpPr>
        <dsp:cNvPr id="0" name=""/>
        <dsp:cNvSpPr/>
      </dsp:nvSpPr>
      <dsp:spPr>
        <a:xfrm>
          <a:off x="2056540" y="52725"/>
          <a:ext cx="1780182" cy="1086765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Financiamiento</a:t>
          </a:r>
        </a:p>
      </dsp:txBody>
      <dsp:txXfrm>
        <a:off x="2056540" y="52725"/>
        <a:ext cx="1780182" cy="815073"/>
      </dsp:txXfrm>
    </dsp:sp>
    <dsp:sp modelId="{A524CE13-3876-4CF1-8014-26BD7E5A780D}">
      <dsp:nvSpPr>
        <dsp:cNvPr id="0" name=""/>
        <dsp:cNvSpPr/>
      </dsp:nvSpPr>
      <dsp:spPr>
        <a:xfrm rot="10800000">
          <a:off x="107647" y="1297666"/>
          <a:ext cx="1778335" cy="1067231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Digitalización</a:t>
          </a:r>
        </a:p>
      </dsp:txBody>
      <dsp:txXfrm rot="10800000">
        <a:off x="107647" y="1564474"/>
        <a:ext cx="1778335" cy="800423"/>
      </dsp:txXfrm>
    </dsp:sp>
    <dsp:sp modelId="{6FB33566-FF5B-40D3-8B73-F024EDD27939}">
      <dsp:nvSpPr>
        <dsp:cNvPr id="0" name=""/>
        <dsp:cNvSpPr/>
      </dsp:nvSpPr>
      <dsp:spPr>
        <a:xfrm rot="5400000">
          <a:off x="2427928" y="941191"/>
          <a:ext cx="1067231" cy="1780182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Acompañamiento</a:t>
          </a:r>
        </a:p>
      </dsp:txBody>
      <dsp:txXfrm rot="-5400000">
        <a:off x="2071453" y="1564474"/>
        <a:ext cx="1780182" cy="800423"/>
      </dsp:txXfrm>
    </dsp:sp>
    <dsp:sp modelId="{99EE3DAA-864E-409C-9046-124F414505E2}">
      <dsp:nvSpPr>
        <dsp:cNvPr id="0" name=""/>
        <dsp:cNvSpPr/>
      </dsp:nvSpPr>
      <dsp:spPr>
        <a:xfrm>
          <a:off x="1453974" y="886836"/>
          <a:ext cx="1021509" cy="591224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C00000"/>
              </a:solidFill>
            </a:rPr>
            <a:t>CDE</a:t>
          </a:r>
        </a:p>
      </dsp:txBody>
      <dsp:txXfrm>
        <a:off x="1482835" y="915697"/>
        <a:ext cx="963787" cy="533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3ED1-FF33-4CC6-B3F8-91EFE7A02B2D}">
      <dsp:nvSpPr>
        <dsp:cNvPr id="0" name=""/>
        <dsp:cNvSpPr/>
      </dsp:nvSpPr>
      <dsp:spPr>
        <a:xfrm rot="16200000">
          <a:off x="438520" y="-293059"/>
          <a:ext cx="1086765" cy="177833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Diagnóstico y Servicios Empresariales </a:t>
          </a:r>
        </a:p>
      </dsp:txBody>
      <dsp:txXfrm rot="5400000">
        <a:off x="92734" y="52726"/>
        <a:ext cx="1778335" cy="815073"/>
      </dsp:txXfrm>
    </dsp:sp>
    <dsp:sp modelId="{D9545368-493A-41CF-958F-2475BBE205DA}">
      <dsp:nvSpPr>
        <dsp:cNvPr id="0" name=""/>
        <dsp:cNvSpPr/>
      </dsp:nvSpPr>
      <dsp:spPr>
        <a:xfrm>
          <a:off x="2056540" y="52725"/>
          <a:ext cx="1780182" cy="108676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Financiamiento</a:t>
          </a:r>
        </a:p>
      </dsp:txBody>
      <dsp:txXfrm>
        <a:off x="2056540" y="52725"/>
        <a:ext cx="1780182" cy="815073"/>
      </dsp:txXfrm>
    </dsp:sp>
    <dsp:sp modelId="{A524CE13-3876-4CF1-8014-26BD7E5A780D}">
      <dsp:nvSpPr>
        <dsp:cNvPr id="0" name=""/>
        <dsp:cNvSpPr/>
      </dsp:nvSpPr>
      <dsp:spPr>
        <a:xfrm rot="10800000">
          <a:off x="107647" y="1297666"/>
          <a:ext cx="1778335" cy="1067231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Digitalización</a:t>
          </a:r>
        </a:p>
      </dsp:txBody>
      <dsp:txXfrm rot="10800000">
        <a:off x="107647" y="1564474"/>
        <a:ext cx="1778335" cy="800423"/>
      </dsp:txXfrm>
    </dsp:sp>
    <dsp:sp modelId="{6FB33566-FF5B-40D3-8B73-F024EDD27939}">
      <dsp:nvSpPr>
        <dsp:cNvPr id="0" name=""/>
        <dsp:cNvSpPr/>
      </dsp:nvSpPr>
      <dsp:spPr>
        <a:xfrm rot="5400000">
          <a:off x="2427928" y="941191"/>
          <a:ext cx="1067231" cy="1780182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Acompañamiento</a:t>
          </a:r>
        </a:p>
      </dsp:txBody>
      <dsp:txXfrm rot="-5400000">
        <a:off x="2071453" y="1564474"/>
        <a:ext cx="1780182" cy="800423"/>
      </dsp:txXfrm>
    </dsp:sp>
    <dsp:sp modelId="{99EE3DAA-864E-409C-9046-124F414505E2}">
      <dsp:nvSpPr>
        <dsp:cNvPr id="0" name=""/>
        <dsp:cNvSpPr/>
      </dsp:nvSpPr>
      <dsp:spPr>
        <a:xfrm>
          <a:off x="1453974" y="886836"/>
          <a:ext cx="1021509" cy="591224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C00000"/>
              </a:solidFill>
            </a:rPr>
            <a:t>CDE</a:t>
          </a:r>
        </a:p>
      </dsp:txBody>
      <dsp:txXfrm>
        <a:off x="1482835" y="915697"/>
        <a:ext cx="963787" cy="533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3ED1-FF33-4CC6-B3F8-91EFE7A02B2D}">
      <dsp:nvSpPr>
        <dsp:cNvPr id="0" name=""/>
        <dsp:cNvSpPr/>
      </dsp:nvSpPr>
      <dsp:spPr>
        <a:xfrm rot="16200000">
          <a:off x="438520" y="-293059"/>
          <a:ext cx="1086765" cy="177833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Diagnóstico y Servicios Empresariales </a:t>
          </a:r>
        </a:p>
      </dsp:txBody>
      <dsp:txXfrm rot="5400000">
        <a:off x="92734" y="52726"/>
        <a:ext cx="1778335" cy="815073"/>
      </dsp:txXfrm>
    </dsp:sp>
    <dsp:sp modelId="{D9545368-493A-41CF-958F-2475BBE205DA}">
      <dsp:nvSpPr>
        <dsp:cNvPr id="0" name=""/>
        <dsp:cNvSpPr/>
      </dsp:nvSpPr>
      <dsp:spPr>
        <a:xfrm>
          <a:off x="2056540" y="52725"/>
          <a:ext cx="1780182" cy="1086765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Financiamiento</a:t>
          </a:r>
        </a:p>
      </dsp:txBody>
      <dsp:txXfrm>
        <a:off x="2056540" y="52725"/>
        <a:ext cx="1780182" cy="815073"/>
      </dsp:txXfrm>
    </dsp:sp>
    <dsp:sp modelId="{A524CE13-3876-4CF1-8014-26BD7E5A780D}">
      <dsp:nvSpPr>
        <dsp:cNvPr id="0" name=""/>
        <dsp:cNvSpPr/>
      </dsp:nvSpPr>
      <dsp:spPr>
        <a:xfrm rot="10800000">
          <a:off x="107647" y="1297666"/>
          <a:ext cx="1778335" cy="1067231"/>
        </a:xfrm>
        <a:prstGeom prst="round1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Digitalización</a:t>
          </a:r>
        </a:p>
      </dsp:txBody>
      <dsp:txXfrm rot="10800000">
        <a:off x="107647" y="1564474"/>
        <a:ext cx="1778335" cy="800423"/>
      </dsp:txXfrm>
    </dsp:sp>
    <dsp:sp modelId="{6FB33566-FF5B-40D3-8B73-F024EDD27939}">
      <dsp:nvSpPr>
        <dsp:cNvPr id="0" name=""/>
        <dsp:cNvSpPr/>
      </dsp:nvSpPr>
      <dsp:spPr>
        <a:xfrm rot="5400000">
          <a:off x="2427928" y="941191"/>
          <a:ext cx="1067231" cy="1780182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Acompañamiento</a:t>
          </a:r>
        </a:p>
      </dsp:txBody>
      <dsp:txXfrm rot="-5400000">
        <a:off x="2071453" y="1564474"/>
        <a:ext cx="1780182" cy="800423"/>
      </dsp:txXfrm>
    </dsp:sp>
    <dsp:sp modelId="{99EE3DAA-864E-409C-9046-124F414505E2}">
      <dsp:nvSpPr>
        <dsp:cNvPr id="0" name=""/>
        <dsp:cNvSpPr/>
      </dsp:nvSpPr>
      <dsp:spPr>
        <a:xfrm>
          <a:off x="1453974" y="886836"/>
          <a:ext cx="1021509" cy="591224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rgbClr val="C00000"/>
              </a:solidFill>
            </a:rPr>
            <a:t>CDE</a:t>
          </a:r>
        </a:p>
      </dsp:txBody>
      <dsp:txXfrm>
        <a:off x="1482835" y="915697"/>
        <a:ext cx="963787" cy="53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A9B4-841E-4CAE-A592-A29D877DFDBD}" type="datetimeFigureOut">
              <a:rPr lang="es-ES" smtClean="0"/>
              <a:t>28/08/2017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964F-591F-482F-BC18-FCA44F37BD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32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27FAD-6DAC-4AE4-AED9-9C3012EB1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721D40-B66F-4796-A5B0-5CFE7BD6C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EB0C3-1333-4C92-A117-9563A8FD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82E48-B188-42D5-8AE0-C206E9E2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92E0B-ADCE-47BF-86C4-6E82976B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819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71097-F632-46D5-BF33-CC8CD22A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3D7F70-9B9D-49D1-944E-927DE4164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17CFD-8A7C-42C1-9E1A-0B0DE39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FAC6-FB1A-4D62-8433-8EFD5578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F8AE9-4403-4C67-8C0D-D7A03941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385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9749AE-E8EA-495D-A25D-3BF725900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28E0E-B3C6-4182-A22D-F66AB2880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2EE8E-87A6-49B2-A928-C3F8272A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33807-2C7D-4A6D-9F1A-674A8760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016F5-3C1B-44F4-AD14-90C1AFF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82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B8DCE-57DA-4A36-AB11-B5406082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A941DF-84DE-4F68-A2AB-6F7008B73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383CD-A559-4F76-8629-44B1793A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7EAA09-AC05-48BE-8BBE-8B151ED8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439EF-B169-46D3-BCC0-217900BE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9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356A-286E-49B3-A9FB-02CFCBC6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F92662-69C3-42A1-8555-DF21616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6B420-E92D-4C15-9F6B-38F12A90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3C5D38-BB6E-4705-8439-1C7167EB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1C1A2-C594-402D-9EDE-1BD884E9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014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D9242-AFDC-4681-A492-6E2EFEDE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73B999-DF58-491D-B36C-117785B30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FC9BE6-26FF-4C0A-870F-5D21BE836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691264-6BD7-42A6-BF78-2AB7B89F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44B65E-4795-4DED-AE98-D556E792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4DDF7E-98A2-49D1-B1F1-5CBCD0C7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472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7F768-E406-4EDE-83E2-8CD96069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BFC45-7528-4AE4-90EB-61499AB4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7389D2-CD95-4AB0-A1FD-387E01CAF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46C5FF-B3BF-4685-941C-B024DC7D2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308A63-DDE1-4DC2-B0C7-66639F40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D872D8-425E-47FE-A17C-0F72CC35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F09FF3-6989-4F01-A8BA-2F8A05B1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3D7415-31AF-4B3B-BED5-472CC9ED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679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A36F3-7A61-42F8-971B-7EB20554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937458-9F9F-43AF-9A0B-5EFEF298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438C28-5B7D-4137-8F65-23C537AD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64694A-CE58-4641-BB71-AAF74C23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62BF4D-1BF8-438E-8DC1-8F049631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61A7C8-AB48-4158-B0A7-0724748B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692078-B97E-44C1-AB25-7317BD58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858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32A91-374B-4527-BC21-C4D189F8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D1E43-2F69-4FB0-9E6F-5B226B33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CEFD37-FCD6-4E42-9182-F35F1F3C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C84446-C629-476D-9BDD-0F42A980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D4978-4CDC-4A24-9251-09EBDDA7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9C89A4-330A-40F5-8C33-04EAF33E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91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9D574-DBA4-49DD-8466-726F418E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286DFC-8DD0-40DB-874B-16A925E29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B34C58-F472-47E1-8A32-4B7890079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95C7E-A318-48FC-8832-2BE7E46E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4F3B8-FF1A-4469-9878-8D77B4A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CACD93-BA16-4164-A6C2-50396CF1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87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5777A3-77F1-497E-B7AF-78A1C8FD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CE628E-2027-48F4-BFA1-8D46612B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F76C1-7410-4EB6-A437-119189398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CD8A-885D-4755-8C36-635DFEAD3902}" type="datetimeFigureOut">
              <a:rPr lang="es-PE" smtClean="0"/>
              <a:t>28/08/2017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AB5FB-D923-4AAC-8F4C-5192BE33C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08B90-5AD2-4606-8D94-242D2416C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74B8-2926-4F87-8245-D231FBD8931A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 descr="Captura de pantalla 2017-08-21 a las 9.13.09 p.m.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398"/>
            <a:ext cx="9144000" cy="7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7-08-21 a las 9.10.44 p.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812"/>
          <a:stretch/>
        </p:blipFill>
        <p:spPr>
          <a:xfrm>
            <a:off x="0" y="0"/>
            <a:ext cx="9144000" cy="6853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3EAE6C-B9E9-420B-BE9A-08921AA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80" y="286214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PE" sz="4500" b="1" dirty="0">
                <a:solidFill>
                  <a:srgbClr val="3399E9"/>
                </a:solidFill>
                <a:latin typeface="+mn-lt"/>
              </a:rPr>
              <a:t>X Cumbre PYME APEC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0393E-BEA7-48E1-BB14-42445CE9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13420"/>
            <a:ext cx="7886700" cy="1263542"/>
          </a:xfrm>
        </p:spPr>
        <p:txBody>
          <a:bodyPr/>
          <a:lstStyle/>
          <a:p>
            <a:pPr marL="0" indent="0">
              <a:buNone/>
            </a:pPr>
            <a:r>
              <a:rPr lang="es-PE" dirty="0">
                <a:latin typeface="+mj-lt"/>
              </a:rPr>
              <a:t> </a:t>
            </a:r>
          </a:p>
        </p:txBody>
      </p:sp>
      <p:sp>
        <p:nvSpPr>
          <p:cNvPr id="4" name="CuadroTexto 2"/>
          <p:cNvSpPr txBox="1">
            <a:spLocks noChangeArrowheads="1"/>
          </p:cNvSpPr>
          <p:nvPr/>
        </p:nvSpPr>
        <p:spPr bwMode="auto">
          <a:xfrm>
            <a:off x="4211517" y="4623071"/>
            <a:ext cx="38837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33384D"/>
                </a:solidFill>
              </a:rPr>
              <a:t>Pedro Olaechea Álvarez-Calderón</a:t>
            </a:r>
          </a:p>
          <a:p>
            <a:pPr algn="ctr" eaLnBrk="1" hangingPunct="1"/>
            <a:r>
              <a:rPr lang="es-ES" sz="2000" dirty="0">
                <a:solidFill>
                  <a:srgbClr val="33384D"/>
                </a:solidFill>
              </a:rPr>
              <a:t>Ministro de la Producción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83EAE6C-B9E9-420B-BE9A-08921AA87D7B}"/>
              </a:ext>
            </a:extLst>
          </p:cNvPr>
          <p:cNvSpPr txBox="1">
            <a:spLocks/>
          </p:cNvSpPr>
          <p:nvPr/>
        </p:nvSpPr>
        <p:spPr>
          <a:xfrm>
            <a:off x="625680" y="34046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rgbClr val="3399E9"/>
                </a:solidFill>
                <a:latin typeface="+mn-lt"/>
              </a:rPr>
              <a:t>Revolución en el Emprendimiento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23925" y="5419725"/>
            <a:ext cx="12763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0" y="6686550"/>
            <a:ext cx="7524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2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47650" y="22383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Tu Empresa: Eje de Acompañamiento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7650" y="2919149"/>
            <a:ext cx="4623288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Mentores voluntarios universitarios para MYPE de 20 a 800 UIT.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Grupos interdisciplinarios de 3 mentores.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Convenios con universidades.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sesiones por MYPE.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Mentores voluntarios jubilados para MYPE de 800 a 1,700 UIT.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Grupos interdisciplinarios de 3 mentores.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Capacitación a mentores.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Desarrollo de plan financiero.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sesiones por MYPE.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81559358"/>
              </p:ext>
            </p:extLst>
          </p:nvPr>
        </p:nvGraphicFramePr>
        <p:xfrm>
          <a:off x="4988140" y="2947538"/>
          <a:ext cx="3929458" cy="23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27959" y="2184217"/>
            <a:ext cx="46232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 Empresa permitirá acceder a dos programas de </a:t>
            </a:r>
            <a:r>
              <a:rPr lang="es-PE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mentoring</a:t>
            </a: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partir de mediados del 2018</a:t>
            </a:r>
          </a:p>
        </p:txBody>
      </p:sp>
    </p:spTree>
    <p:extLst>
      <p:ext uri="{BB962C8B-B14F-4D97-AF65-F5344CB8AC3E}">
        <p14:creationId xmlns:p14="http://schemas.microsoft.com/office/powerpoint/2010/main" val="26659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Agenda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1299734" y="1827170"/>
            <a:ext cx="7613607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La MYPE hoy en día.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371046" y="1819233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36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1314022" y="3185319"/>
            <a:ext cx="7599320" cy="80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PRODUCE y el Emprendimiento.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299734" y="4552156"/>
            <a:ext cx="7658753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latin typeface="Arial" panose="020B0604020202020204" pitchFamily="34" charset="0"/>
              </a:rPr>
              <a:t>PRODUCE y los Emprendimientos basados en Innovación.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gray">
          <a:xfrm>
            <a:off x="371046" y="3185319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es-PE" sz="36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390096" y="4552156"/>
            <a:ext cx="911225" cy="811213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noProof="1">
                <a:latin typeface="+mj-lt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419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5802804" y="3677320"/>
            <a:ext cx="3049985" cy="703642"/>
          </a:xfrm>
          <a:prstGeom prst="roundRect">
            <a:avLst>
              <a:gd name="adj" fmla="val 753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CuadroTexto 46"/>
          <p:cNvSpPr txBox="1"/>
          <p:nvPr/>
        </p:nvSpPr>
        <p:spPr>
          <a:xfrm>
            <a:off x="5853639" y="4617652"/>
            <a:ext cx="302030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Apoyo a Actividades de </a:t>
            </a:r>
            <a:r>
              <a:rPr lang="es-MX" sz="1200" kern="0" dirty="0" err="1">
                <a:solidFill>
                  <a:schemeClr val="bg1">
                    <a:lumMod val="50000"/>
                  </a:schemeClr>
                </a:solidFill>
              </a:rPr>
              <a:t>Extensionismo</a:t>
            </a:r>
            <a:endParaRPr lang="es-MX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Fortalecimiento de incubadoras, redes de ángeles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5832483" y="5464722"/>
            <a:ext cx="2705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Programa de Desarrollo de Proveedores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Programa de Apoyo a </a:t>
            </a:r>
            <a:r>
              <a:rPr lang="es-MX" sz="1200" kern="0" dirty="0" err="1">
                <a:solidFill>
                  <a:schemeClr val="bg1">
                    <a:lumMod val="50000"/>
                  </a:schemeClr>
                </a:solidFill>
              </a:rPr>
              <a:t>Clusters</a:t>
            </a:r>
            <a:endParaRPr lang="es-MX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81747" y="1964123"/>
            <a:ext cx="3647304" cy="447936"/>
          </a:xfrm>
          <a:prstGeom prst="roundRect">
            <a:avLst/>
          </a:prstGeom>
          <a:solidFill>
            <a:srgbClr val="C9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8" name="CuadroTexto 7"/>
          <p:cNvSpPr txBox="1"/>
          <p:nvPr/>
        </p:nvSpPr>
        <p:spPr>
          <a:xfrm>
            <a:off x="1465172" y="1950394"/>
            <a:ext cx="146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06799" y="2721153"/>
            <a:ext cx="28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Incrementar la innovación en los procesos productivos empresariales.</a:t>
            </a:r>
            <a:endParaRPr lang="es-PE" sz="1400" dirty="0">
              <a:solidFill>
                <a:srgbClr val="AB2547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06801" y="3936220"/>
            <a:ext cx="282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Impulsar el emprendimiento innovador.</a:t>
            </a:r>
            <a:endParaRPr lang="es-PE" sz="1400" dirty="0">
              <a:solidFill>
                <a:srgbClr val="AB2547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6799" y="4857480"/>
            <a:ext cx="28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Facilitar la absorción y adaptación de tecnologías para las empresas.</a:t>
            </a:r>
            <a:endParaRPr lang="es-PE" sz="1400" dirty="0">
              <a:solidFill>
                <a:srgbClr val="AB254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7" y="2599944"/>
            <a:ext cx="731250" cy="88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2" y="4736271"/>
            <a:ext cx="720000" cy="888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47" y="3659636"/>
            <a:ext cx="798750" cy="922500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1170783" y="3577258"/>
            <a:ext cx="2543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170783" y="4668772"/>
            <a:ext cx="24868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5832483" y="2827993"/>
            <a:ext cx="3049984" cy="703642"/>
          </a:xfrm>
          <a:prstGeom prst="roundRect">
            <a:avLst>
              <a:gd name="adj" fmla="val 753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redondeado 35"/>
          <p:cNvSpPr/>
          <p:nvPr/>
        </p:nvSpPr>
        <p:spPr>
          <a:xfrm>
            <a:off x="5817643" y="4547320"/>
            <a:ext cx="3049984" cy="703642"/>
          </a:xfrm>
          <a:prstGeom prst="roundRect">
            <a:avLst>
              <a:gd name="adj" fmla="val 753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redondeado 36"/>
          <p:cNvSpPr/>
          <p:nvPr/>
        </p:nvSpPr>
        <p:spPr>
          <a:xfrm>
            <a:off x="5747124" y="5415639"/>
            <a:ext cx="3105664" cy="686120"/>
          </a:xfrm>
          <a:prstGeom prst="roundRect">
            <a:avLst>
              <a:gd name="adj" fmla="val 753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Rectángulo redondeado 37"/>
          <p:cNvSpPr/>
          <p:nvPr/>
        </p:nvSpPr>
        <p:spPr>
          <a:xfrm>
            <a:off x="5747124" y="1934214"/>
            <a:ext cx="3105664" cy="703642"/>
          </a:xfrm>
          <a:prstGeom prst="roundRect">
            <a:avLst>
              <a:gd name="adj" fmla="val 753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orma libre 38"/>
          <p:cNvSpPr/>
          <p:nvPr/>
        </p:nvSpPr>
        <p:spPr>
          <a:xfrm>
            <a:off x="3992451" y="1950394"/>
            <a:ext cx="1867504" cy="687462"/>
          </a:xfrm>
          <a:custGeom>
            <a:avLst/>
            <a:gdLst>
              <a:gd name="connsiteX0" fmla="*/ 0 w 3027056"/>
              <a:gd name="connsiteY0" fmla="*/ 163228 h 979350"/>
              <a:gd name="connsiteX1" fmla="*/ 163228 w 3027056"/>
              <a:gd name="connsiteY1" fmla="*/ 0 h 979350"/>
              <a:gd name="connsiteX2" fmla="*/ 2863828 w 3027056"/>
              <a:gd name="connsiteY2" fmla="*/ 0 h 979350"/>
              <a:gd name="connsiteX3" fmla="*/ 3027056 w 3027056"/>
              <a:gd name="connsiteY3" fmla="*/ 163228 h 979350"/>
              <a:gd name="connsiteX4" fmla="*/ 3027056 w 3027056"/>
              <a:gd name="connsiteY4" fmla="*/ 816122 h 979350"/>
              <a:gd name="connsiteX5" fmla="*/ 2863828 w 3027056"/>
              <a:gd name="connsiteY5" fmla="*/ 979350 h 979350"/>
              <a:gd name="connsiteX6" fmla="*/ 163228 w 3027056"/>
              <a:gd name="connsiteY6" fmla="*/ 979350 h 979350"/>
              <a:gd name="connsiteX7" fmla="*/ 0 w 3027056"/>
              <a:gd name="connsiteY7" fmla="*/ 816122 h 979350"/>
              <a:gd name="connsiteX8" fmla="*/ 0 w 3027056"/>
              <a:gd name="connsiteY8" fmla="*/ 163228 h 97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056" h="979350">
                <a:moveTo>
                  <a:pt x="0" y="163228"/>
                </a:moveTo>
                <a:cubicBezTo>
                  <a:pt x="0" y="73080"/>
                  <a:pt x="73080" y="0"/>
                  <a:pt x="163228" y="0"/>
                </a:cubicBezTo>
                <a:lnTo>
                  <a:pt x="2863828" y="0"/>
                </a:lnTo>
                <a:cubicBezTo>
                  <a:pt x="2953976" y="0"/>
                  <a:pt x="3027056" y="73080"/>
                  <a:pt x="3027056" y="163228"/>
                </a:cubicBezTo>
                <a:lnTo>
                  <a:pt x="3027056" y="816122"/>
                </a:lnTo>
                <a:cubicBezTo>
                  <a:pt x="3027056" y="906270"/>
                  <a:pt x="2953976" y="979350"/>
                  <a:pt x="2863828" y="979350"/>
                </a:cubicBezTo>
                <a:lnTo>
                  <a:pt x="163228" y="979350"/>
                </a:lnTo>
                <a:cubicBezTo>
                  <a:pt x="73080" y="979350"/>
                  <a:pt x="0" y="906270"/>
                  <a:pt x="0" y="816122"/>
                </a:cubicBezTo>
                <a:lnTo>
                  <a:pt x="0" y="163228"/>
                </a:lnTo>
                <a:close/>
              </a:path>
            </a:pathLst>
          </a:custGeom>
          <a:solidFill>
            <a:srgbClr val="C9304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9248" tIns="93528" rIns="139248" bIns="9352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Absorción </a:t>
            </a:r>
          </a:p>
        </p:txBody>
      </p:sp>
      <p:sp>
        <p:nvSpPr>
          <p:cNvPr id="40" name="Forma libre 39"/>
          <p:cNvSpPr/>
          <p:nvPr/>
        </p:nvSpPr>
        <p:spPr>
          <a:xfrm>
            <a:off x="3992451" y="2762212"/>
            <a:ext cx="1867504" cy="816568"/>
          </a:xfrm>
          <a:custGeom>
            <a:avLst/>
            <a:gdLst>
              <a:gd name="connsiteX0" fmla="*/ 0 w 3027056"/>
              <a:gd name="connsiteY0" fmla="*/ 193883 h 1163273"/>
              <a:gd name="connsiteX1" fmla="*/ 193883 w 3027056"/>
              <a:gd name="connsiteY1" fmla="*/ 0 h 1163273"/>
              <a:gd name="connsiteX2" fmla="*/ 2833173 w 3027056"/>
              <a:gd name="connsiteY2" fmla="*/ 0 h 1163273"/>
              <a:gd name="connsiteX3" fmla="*/ 3027056 w 3027056"/>
              <a:gd name="connsiteY3" fmla="*/ 193883 h 1163273"/>
              <a:gd name="connsiteX4" fmla="*/ 3027056 w 3027056"/>
              <a:gd name="connsiteY4" fmla="*/ 969390 h 1163273"/>
              <a:gd name="connsiteX5" fmla="*/ 2833173 w 3027056"/>
              <a:gd name="connsiteY5" fmla="*/ 1163273 h 1163273"/>
              <a:gd name="connsiteX6" fmla="*/ 193883 w 3027056"/>
              <a:gd name="connsiteY6" fmla="*/ 1163273 h 1163273"/>
              <a:gd name="connsiteX7" fmla="*/ 0 w 3027056"/>
              <a:gd name="connsiteY7" fmla="*/ 969390 h 1163273"/>
              <a:gd name="connsiteX8" fmla="*/ 0 w 3027056"/>
              <a:gd name="connsiteY8" fmla="*/ 193883 h 116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056" h="1163273">
                <a:moveTo>
                  <a:pt x="0" y="193883"/>
                </a:moveTo>
                <a:cubicBezTo>
                  <a:pt x="0" y="86804"/>
                  <a:pt x="86804" y="0"/>
                  <a:pt x="193883" y="0"/>
                </a:cubicBezTo>
                <a:lnTo>
                  <a:pt x="2833173" y="0"/>
                </a:lnTo>
                <a:cubicBezTo>
                  <a:pt x="2940252" y="0"/>
                  <a:pt x="3027056" y="86804"/>
                  <a:pt x="3027056" y="193883"/>
                </a:cubicBezTo>
                <a:lnTo>
                  <a:pt x="3027056" y="969390"/>
                </a:lnTo>
                <a:cubicBezTo>
                  <a:pt x="3027056" y="1076469"/>
                  <a:pt x="2940252" y="1163273"/>
                  <a:pt x="2833173" y="1163273"/>
                </a:cubicBezTo>
                <a:lnTo>
                  <a:pt x="193883" y="1163273"/>
                </a:lnTo>
                <a:cubicBezTo>
                  <a:pt x="86804" y="1163273"/>
                  <a:pt x="0" y="1076469"/>
                  <a:pt x="0" y="969390"/>
                </a:cubicBezTo>
                <a:lnTo>
                  <a:pt x="0" y="193883"/>
                </a:lnTo>
                <a:close/>
              </a:path>
            </a:pathLst>
          </a:custGeom>
          <a:solidFill>
            <a:srgbClr val="C9304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48226" tIns="102506" rIns="148226" bIns="102506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Innovación</a:t>
            </a:r>
          </a:p>
        </p:txBody>
      </p:sp>
      <p:sp>
        <p:nvSpPr>
          <p:cNvPr id="41" name="Forma libre 40"/>
          <p:cNvSpPr/>
          <p:nvPr/>
        </p:nvSpPr>
        <p:spPr>
          <a:xfrm>
            <a:off x="3992451" y="3683372"/>
            <a:ext cx="1867504" cy="686120"/>
          </a:xfrm>
          <a:custGeom>
            <a:avLst/>
            <a:gdLst>
              <a:gd name="connsiteX0" fmla="*/ 0 w 3032976"/>
              <a:gd name="connsiteY0" fmla="*/ 163228 h 979350"/>
              <a:gd name="connsiteX1" fmla="*/ 163228 w 3032976"/>
              <a:gd name="connsiteY1" fmla="*/ 0 h 979350"/>
              <a:gd name="connsiteX2" fmla="*/ 2869748 w 3032976"/>
              <a:gd name="connsiteY2" fmla="*/ 0 h 979350"/>
              <a:gd name="connsiteX3" fmla="*/ 3032976 w 3032976"/>
              <a:gd name="connsiteY3" fmla="*/ 163228 h 979350"/>
              <a:gd name="connsiteX4" fmla="*/ 3032976 w 3032976"/>
              <a:gd name="connsiteY4" fmla="*/ 816122 h 979350"/>
              <a:gd name="connsiteX5" fmla="*/ 2869748 w 3032976"/>
              <a:gd name="connsiteY5" fmla="*/ 979350 h 979350"/>
              <a:gd name="connsiteX6" fmla="*/ 163228 w 3032976"/>
              <a:gd name="connsiteY6" fmla="*/ 979350 h 979350"/>
              <a:gd name="connsiteX7" fmla="*/ 0 w 3032976"/>
              <a:gd name="connsiteY7" fmla="*/ 816122 h 979350"/>
              <a:gd name="connsiteX8" fmla="*/ 0 w 3032976"/>
              <a:gd name="connsiteY8" fmla="*/ 163228 h 97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976" h="979350">
                <a:moveTo>
                  <a:pt x="0" y="163228"/>
                </a:moveTo>
                <a:cubicBezTo>
                  <a:pt x="0" y="73080"/>
                  <a:pt x="73080" y="0"/>
                  <a:pt x="163228" y="0"/>
                </a:cubicBezTo>
                <a:lnTo>
                  <a:pt x="2869748" y="0"/>
                </a:lnTo>
                <a:cubicBezTo>
                  <a:pt x="2959896" y="0"/>
                  <a:pt x="3032976" y="73080"/>
                  <a:pt x="3032976" y="163228"/>
                </a:cubicBezTo>
                <a:lnTo>
                  <a:pt x="3032976" y="816122"/>
                </a:lnTo>
                <a:cubicBezTo>
                  <a:pt x="3032976" y="906270"/>
                  <a:pt x="2959896" y="979350"/>
                  <a:pt x="2869748" y="979350"/>
                </a:cubicBezTo>
                <a:lnTo>
                  <a:pt x="163228" y="979350"/>
                </a:lnTo>
                <a:cubicBezTo>
                  <a:pt x="73080" y="979350"/>
                  <a:pt x="0" y="906270"/>
                  <a:pt x="0" y="816122"/>
                </a:cubicBezTo>
                <a:lnTo>
                  <a:pt x="0" y="163228"/>
                </a:lnTo>
                <a:close/>
              </a:path>
            </a:pathLst>
          </a:custGeom>
          <a:solidFill>
            <a:srgbClr val="C9304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9248" tIns="93528" rIns="139248" bIns="9352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Emprendimiento Innovador</a:t>
            </a:r>
          </a:p>
        </p:txBody>
      </p:sp>
      <p:sp>
        <p:nvSpPr>
          <p:cNvPr id="42" name="Forma libre 41"/>
          <p:cNvSpPr/>
          <p:nvPr/>
        </p:nvSpPr>
        <p:spPr>
          <a:xfrm>
            <a:off x="3992451" y="4493525"/>
            <a:ext cx="1867504" cy="821162"/>
          </a:xfrm>
          <a:custGeom>
            <a:avLst/>
            <a:gdLst>
              <a:gd name="connsiteX0" fmla="*/ 0 w 3030015"/>
              <a:gd name="connsiteY0" fmla="*/ 195164 h 1170961"/>
              <a:gd name="connsiteX1" fmla="*/ 195164 w 3030015"/>
              <a:gd name="connsiteY1" fmla="*/ 0 h 1170961"/>
              <a:gd name="connsiteX2" fmla="*/ 2834851 w 3030015"/>
              <a:gd name="connsiteY2" fmla="*/ 0 h 1170961"/>
              <a:gd name="connsiteX3" fmla="*/ 3030015 w 3030015"/>
              <a:gd name="connsiteY3" fmla="*/ 195164 h 1170961"/>
              <a:gd name="connsiteX4" fmla="*/ 3030015 w 3030015"/>
              <a:gd name="connsiteY4" fmla="*/ 975797 h 1170961"/>
              <a:gd name="connsiteX5" fmla="*/ 2834851 w 3030015"/>
              <a:gd name="connsiteY5" fmla="*/ 1170961 h 1170961"/>
              <a:gd name="connsiteX6" fmla="*/ 195164 w 3030015"/>
              <a:gd name="connsiteY6" fmla="*/ 1170961 h 1170961"/>
              <a:gd name="connsiteX7" fmla="*/ 0 w 3030015"/>
              <a:gd name="connsiteY7" fmla="*/ 975797 h 1170961"/>
              <a:gd name="connsiteX8" fmla="*/ 0 w 3030015"/>
              <a:gd name="connsiteY8" fmla="*/ 195164 h 117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0015" h="1170961">
                <a:moveTo>
                  <a:pt x="0" y="195164"/>
                </a:moveTo>
                <a:cubicBezTo>
                  <a:pt x="0" y="87378"/>
                  <a:pt x="87378" y="0"/>
                  <a:pt x="195164" y="0"/>
                </a:cubicBezTo>
                <a:lnTo>
                  <a:pt x="2834851" y="0"/>
                </a:lnTo>
                <a:cubicBezTo>
                  <a:pt x="2942637" y="0"/>
                  <a:pt x="3030015" y="87378"/>
                  <a:pt x="3030015" y="195164"/>
                </a:cubicBezTo>
                <a:lnTo>
                  <a:pt x="3030015" y="975797"/>
                </a:lnTo>
                <a:cubicBezTo>
                  <a:pt x="3030015" y="1083583"/>
                  <a:pt x="2942637" y="1170961"/>
                  <a:pt x="2834851" y="1170961"/>
                </a:cubicBezTo>
                <a:lnTo>
                  <a:pt x="195164" y="1170961"/>
                </a:lnTo>
                <a:cubicBezTo>
                  <a:pt x="87378" y="1170961"/>
                  <a:pt x="0" y="1083583"/>
                  <a:pt x="0" y="975797"/>
                </a:cubicBezTo>
                <a:lnTo>
                  <a:pt x="0" y="195164"/>
                </a:lnTo>
                <a:close/>
              </a:path>
            </a:pathLst>
          </a:custGeom>
          <a:solidFill>
            <a:srgbClr val="C9304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48602" tIns="102882" rIns="148602" bIns="102882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Apoyo a las entidades de soporte</a:t>
            </a:r>
          </a:p>
        </p:txBody>
      </p:sp>
      <p:sp>
        <p:nvSpPr>
          <p:cNvPr id="43" name="Forma libre 42"/>
          <p:cNvSpPr/>
          <p:nvPr/>
        </p:nvSpPr>
        <p:spPr>
          <a:xfrm>
            <a:off x="3992451" y="5422863"/>
            <a:ext cx="1867504" cy="686120"/>
          </a:xfrm>
          <a:custGeom>
            <a:avLst/>
            <a:gdLst>
              <a:gd name="connsiteX0" fmla="*/ 0 w 3032976"/>
              <a:gd name="connsiteY0" fmla="*/ 163228 h 979350"/>
              <a:gd name="connsiteX1" fmla="*/ 163228 w 3032976"/>
              <a:gd name="connsiteY1" fmla="*/ 0 h 979350"/>
              <a:gd name="connsiteX2" fmla="*/ 2869748 w 3032976"/>
              <a:gd name="connsiteY2" fmla="*/ 0 h 979350"/>
              <a:gd name="connsiteX3" fmla="*/ 3032976 w 3032976"/>
              <a:gd name="connsiteY3" fmla="*/ 163228 h 979350"/>
              <a:gd name="connsiteX4" fmla="*/ 3032976 w 3032976"/>
              <a:gd name="connsiteY4" fmla="*/ 816122 h 979350"/>
              <a:gd name="connsiteX5" fmla="*/ 2869748 w 3032976"/>
              <a:gd name="connsiteY5" fmla="*/ 979350 h 979350"/>
              <a:gd name="connsiteX6" fmla="*/ 163228 w 3032976"/>
              <a:gd name="connsiteY6" fmla="*/ 979350 h 979350"/>
              <a:gd name="connsiteX7" fmla="*/ 0 w 3032976"/>
              <a:gd name="connsiteY7" fmla="*/ 816122 h 979350"/>
              <a:gd name="connsiteX8" fmla="*/ 0 w 3032976"/>
              <a:gd name="connsiteY8" fmla="*/ 163228 h 97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976" h="979350">
                <a:moveTo>
                  <a:pt x="0" y="163228"/>
                </a:moveTo>
                <a:cubicBezTo>
                  <a:pt x="0" y="73080"/>
                  <a:pt x="73080" y="0"/>
                  <a:pt x="163228" y="0"/>
                </a:cubicBezTo>
                <a:lnTo>
                  <a:pt x="2869748" y="0"/>
                </a:lnTo>
                <a:cubicBezTo>
                  <a:pt x="2959896" y="0"/>
                  <a:pt x="3032976" y="73080"/>
                  <a:pt x="3032976" y="163228"/>
                </a:cubicBezTo>
                <a:lnTo>
                  <a:pt x="3032976" y="816122"/>
                </a:lnTo>
                <a:cubicBezTo>
                  <a:pt x="3032976" y="906270"/>
                  <a:pt x="2959896" y="979350"/>
                  <a:pt x="2869748" y="979350"/>
                </a:cubicBezTo>
                <a:lnTo>
                  <a:pt x="163228" y="979350"/>
                </a:lnTo>
                <a:cubicBezTo>
                  <a:pt x="73080" y="979350"/>
                  <a:pt x="0" y="906270"/>
                  <a:pt x="0" y="816122"/>
                </a:cubicBezTo>
                <a:lnTo>
                  <a:pt x="0" y="163228"/>
                </a:lnTo>
                <a:close/>
              </a:path>
            </a:pathLst>
          </a:custGeom>
          <a:solidFill>
            <a:srgbClr val="C9304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9248" tIns="93528" rIns="139248" bIns="9352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Competitividad Productiva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832484" y="1970960"/>
            <a:ext cx="262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Misiones y Pasantías Tecnológicas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Acceso a Servicios Tecnológicos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Mejora de la Calidad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838703" y="2847331"/>
            <a:ext cx="269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Proyectos de Innovación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Proyectos Sectoriales de Innovación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Validación y Empaquetamiento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832483" y="3714531"/>
            <a:ext cx="344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Capital Semilla emprendedores innovadores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Capital Semilla emprendimientos dinámicos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s-MX" sz="1200" kern="0" dirty="0">
                <a:solidFill>
                  <a:schemeClr val="bg1">
                    <a:lumMod val="50000"/>
                  </a:schemeClr>
                </a:solidFill>
              </a:rPr>
              <a:t>Empresas de Alto Impacto 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94297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Programa Nacional de Innovación para la Competitividad y Productividad – Innóvate Perú</a:t>
            </a:r>
          </a:p>
        </p:txBody>
      </p:sp>
    </p:spTree>
    <p:extLst>
      <p:ext uri="{BB962C8B-B14F-4D97-AF65-F5344CB8AC3E}">
        <p14:creationId xmlns:p14="http://schemas.microsoft.com/office/powerpoint/2010/main" val="26929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008480" y="2431401"/>
            <a:ext cx="2458142" cy="1160031"/>
          </a:xfrm>
          <a:prstGeom prst="roundRect">
            <a:avLst/>
          </a:prstGeom>
          <a:solidFill>
            <a:srgbClr val="B9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2950154" y="2360277"/>
            <a:ext cx="1469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chemeClr val="bg1"/>
                </a:solidFill>
              </a:rPr>
              <a:t>2,500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81308" y="3018664"/>
            <a:ext cx="131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</a:rPr>
              <a:t>Proyectos cofinanciados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4650832" y="2458338"/>
            <a:ext cx="2752725" cy="1160031"/>
          </a:xfrm>
          <a:prstGeom prst="roundRect">
            <a:avLst/>
          </a:prstGeom>
          <a:solidFill>
            <a:srgbClr val="C9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/>
          <p:cNvSpPr txBox="1"/>
          <p:nvPr/>
        </p:nvSpPr>
        <p:spPr>
          <a:xfrm>
            <a:off x="5783013" y="2343062"/>
            <a:ext cx="140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782515" y="2956987"/>
            <a:ext cx="161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De proyectos de innovación provienen del interior del país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711345" y="3668312"/>
            <a:ext cx="2752725" cy="1160031"/>
          </a:xfrm>
          <a:prstGeom prst="roundRect">
            <a:avLst/>
          </a:prstGeom>
          <a:solidFill>
            <a:srgbClr val="C9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/>
          <p:cNvSpPr txBox="1"/>
          <p:nvPr/>
        </p:nvSpPr>
        <p:spPr>
          <a:xfrm>
            <a:off x="2947602" y="3656255"/>
            <a:ext cx="140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</a:rPr>
              <a:t>487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978756" y="4255575"/>
            <a:ext cx="187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</a:rPr>
              <a:t>Millones de soles otorgados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4648280" y="3675559"/>
            <a:ext cx="2752725" cy="1160031"/>
          </a:xfrm>
          <a:prstGeom prst="roundRect">
            <a:avLst/>
          </a:prstGeom>
          <a:solidFill>
            <a:srgbClr val="C9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CuadroTexto 26"/>
          <p:cNvSpPr txBox="1"/>
          <p:nvPr/>
        </p:nvSpPr>
        <p:spPr>
          <a:xfrm>
            <a:off x="5885154" y="3677906"/>
            <a:ext cx="140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933593" y="5642928"/>
            <a:ext cx="152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Asociados a universidades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56" y="3803303"/>
            <a:ext cx="907296" cy="8672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078" y="3907317"/>
            <a:ext cx="964603" cy="7632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66" y="2557467"/>
            <a:ext cx="651307" cy="961774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94297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Programa Nacional de Innovación para la Competitividad y Productividad – Innóvate Perú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76" y="2222400"/>
            <a:ext cx="1962642" cy="1414482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628650" y="4896430"/>
            <a:ext cx="7886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Los proyectos financiados se han distribuido de la siguiente manera: micro y pequeña empresa </a:t>
            </a:r>
            <a:r>
              <a:rPr lang="es-PE" sz="1600" b="1" dirty="0">
                <a:solidFill>
                  <a:srgbClr val="B93C47"/>
                </a:solidFill>
                <a:latin typeface="Calibri"/>
                <a:cs typeface="Calibri"/>
              </a:rPr>
              <a:t>(68%)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asociación de empresarios </a:t>
            </a:r>
            <a:r>
              <a:rPr lang="es-PE" sz="1600" b="1" dirty="0">
                <a:solidFill>
                  <a:srgbClr val="B93C47"/>
                </a:solidFill>
                <a:latin typeface="Calibri"/>
                <a:cs typeface="Calibri"/>
              </a:rPr>
              <a:t>(17%)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 medianas empresas </a:t>
            </a:r>
            <a:r>
              <a:rPr lang="es-PE" sz="1600" b="1" dirty="0">
                <a:solidFill>
                  <a:srgbClr val="B93C47"/>
                </a:solidFill>
                <a:latin typeface="Calibri"/>
                <a:cs typeface="Calibri"/>
              </a:rPr>
              <a:t>(15%)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PE" sz="16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El ámbito de innovación de los proyectos financiados son </a:t>
            </a:r>
            <a:r>
              <a:rPr lang="es-MX" sz="16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TICs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MX" sz="1600" b="1" dirty="0">
                <a:solidFill>
                  <a:srgbClr val="B93C47"/>
                </a:solidFill>
                <a:latin typeface="Calibri"/>
                <a:cs typeface="Calibri"/>
              </a:rPr>
              <a:t>(29%)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Biotecnología </a:t>
            </a:r>
            <a:r>
              <a:rPr lang="es-MX" sz="1600" b="1" dirty="0">
                <a:solidFill>
                  <a:srgbClr val="B93C47"/>
                </a:solidFill>
                <a:latin typeface="Calibri"/>
                <a:cs typeface="Calibri"/>
              </a:rPr>
              <a:t>(13%)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Agricultura </a:t>
            </a:r>
            <a:r>
              <a:rPr lang="es-MX" sz="1600" b="1" dirty="0">
                <a:solidFill>
                  <a:srgbClr val="B93C47"/>
                </a:solidFill>
                <a:latin typeface="Calibri"/>
                <a:cs typeface="Calibri"/>
              </a:rPr>
              <a:t>(13%)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Metalmecánica </a:t>
            </a:r>
            <a:r>
              <a:rPr lang="es-MX" sz="1600" b="1" dirty="0">
                <a:solidFill>
                  <a:srgbClr val="B93C47"/>
                </a:solidFill>
                <a:latin typeface="Calibri"/>
                <a:cs typeface="Calibri"/>
              </a:rPr>
              <a:t>(11%)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Cuero y textiles </a:t>
            </a:r>
            <a:r>
              <a:rPr lang="es-MX" sz="1600" b="1" dirty="0">
                <a:solidFill>
                  <a:srgbClr val="B93C47"/>
                </a:solidFill>
                <a:latin typeface="Calibri"/>
                <a:cs typeface="Calibri"/>
              </a:rPr>
              <a:t>(7%)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entre otros. </a:t>
            </a:r>
            <a:endParaRPr lang="es-PE" sz="16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917902" y="4292399"/>
            <a:ext cx="152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</a:rPr>
              <a:t>Asociados a universidades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29398" y="1858095"/>
            <a:ext cx="2416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B93C47"/>
                </a:solidFill>
              </a:rPr>
              <a:t>Resultados a la fecha</a:t>
            </a:r>
          </a:p>
        </p:txBody>
      </p:sp>
    </p:spTree>
    <p:extLst>
      <p:ext uri="{BB962C8B-B14F-4D97-AF65-F5344CB8AC3E}">
        <p14:creationId xmlns:p14="http://schemas.microsoft.com/office/powerpoint/2010/main" val="9259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9980" y="3007726"/>
            <a:ext cx="7537364" cy="1807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es-MX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StartUp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Perú es una estrategia del Ministerio de la Producción que tiene por objetivo fortalecer el ecosistema de emprendimiento innovador y facilitar el nacimiento, desarrollo y expansión de nuevos emprendimientos basados en innovación (</a:t>
            </a:r>
            <a:r>
              <a:rPr lang="es-MX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startups</a:t>
            </a:r>
            <a:r>
              <a:rPr lang="es-MX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Estos nuevos emprendimientos se caracterizan por crecer rápidamente en términos de ventas y empleo, impactando en la competitividad y productividad del país.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t="41176" r="28108" b="39454"/>
          <a:stretch/>
        </p:blipFill>
        <p:spPr>
          <a:xfrm>
            <a:off x="2570686" y="1873250"/>
            <a:ext cx="3935952" cy="12437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64" y="4832681"/>
            <a:ext cx="135000" cy="2025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37826" y="4701225"/>
            <a:ext cx="461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Concurso lanzado en </a:t>
            </a:r>
            <a:r>
              <a:rPr lang="es-PE" sz="2200" dirty="0">
                <a:solidFill>
                  <a:srgbClr val="AB2547"/>
                </a:solidFill>
              </a:rPr>
              <a:t>diciembre del 2013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64" y="5166637"/>
            <a:ext cx="135000" cy="2025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37826" y="5035181"/>
            <a:ext cx="461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Más de </a:t>
            </a:r>
            <a:r>
              <a:rPr lang="es-PE" sz="2200" dirty="0">
                <a:solidFill>
                  <a:srgbClr val="AB2547"/>
                </a:solidFill>
              </a:rPr>
              <a:t>11 000 registros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02" y="5517499"/>
            <a:ext cx="135000" cy="2025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646064" y="5386043"/>
            <a:ext cx="569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Más de </a:t>
            </a:r>
            <a:r>
              <a:rPr lang="es-PE" sz="2200" dirty="0">
                <a:solidFill>
                  <a:srgbClr val="AB2547"/>
                </a:solidFill>
              </a:rPr>
              <a:t>3 000 postulaciones </a:t>
            </a:r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evaluadas a nivel nacional</a:t>
            </a:r>
            <a:endParaRPr lang="es-PE" dirty="0">
              <a:solidFill>
                <a:srgbClr val="C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40" y="5876785"/>
            <a:ext cx="135000" cy="2025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654302" y="5745329"/>
            <a:ext cx="569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solidFill>
                  <a:srgbClr val="AB2547"/>
                </a:solidFill>
              </a:rPr>
              <a:t>316 </a:t>
            </a:r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Beneficiarios</a:t>
            </a:r>
            <a:endParaRPr lang="es-PE" dirty="0">
              <a:solidFill>
                <a:srgbClr val="AB2547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181746" y="190885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 err="1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 Perú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5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ChangeArrowheads="1"/>
          </p:cNvSpPr>
          <p:nvPr/>
        </p:nvSpPr>
        <p:spPr bwMode="auto">
          <a:xfrm>
            <a:off x="-33338" y="-22611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14535" y="2685078"/>
            <a:ext cx="23982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500" b="1" dirty="0">
                <a:solidFill>
                  <a:srgbClr val="B93C47"/>
                </a:solidFill>
                <a:latin typeface="Calibri"/>
                <a:cs typeface="Calibri"/>
              </a:rPr>
              <a:t>31</a:t>
            </a:r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6</a:t>
            </a:r>
            <a:r>
              <a:rPr lang="es-PE" sz="3000" b="1" dirty="0">
                <a:solidFill>
                  <a:srgbClr val="AB2547"/>
                </a:solidFill>
                <a:latin typeface="Calibri"/>
                <a:cs typeface="Calibri"/>
              </a:rPr>
              <a:t>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StartUps.</a:t>
            </a:r>
            <a:endParaRPr lang="es-PE" sz="16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14535" y="3167086"/>
            <a:ext cx="27510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12</a:t>
            </a:r>
            <a:r>
              <a:rPr lang="es-PE" sz="3000" b="1" dirty="0">
                <a:solidFill>
                  <a:srgbClr val="AB2547"/>
                </a:solidFill>
                <a:latin typeface="Calibri"/>
                <a:cs typeface="Calibri"/>
              </a:rPr>
              <a:t>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incubadoras.</a:t>
            </a:r>
            <a:endParaRPr lang="es-PE" sz="16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14535" y="4092072"/>
            <a:ext cx="38346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3</a:t>
            </a:r>
            <a:r>
              <a:rPr lang="es-PE" sz="3000" b="1" dirty="0">
                <a:solidFill>
                  <a:srgbClr val="AB2547"/>
                </a:solidFill>
                <a:latin typeface="Calibri"/>
                <a:cs typeface="Calibri"/>
              </a:rPr>
              <a:t>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redes de inversionistas ángeles.</a:t>
            </a:r>
            <a:endParaRPr lang="es-PE" sz="16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14534" y="3621155"/>
            <a:ext cx="42481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3</a:t>
            </a:r>
            <a:r>
              <a:rPr lang="es-PE" sz="3000" b="1" dirty="0">
                <a:solidFill>
                  <a:srgbClr val="AB2547"/>
                </a:solidFill>
                <a:latin typeface="Calibri"/>
                <a:cs typeface="Calibri"/>
              </a:rPr>
              <a:t>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gestores de fondos de inversión financiadas.</a:t>
            </a:r>
            <a:endParaRPr lang="es-PE" sz="16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58786" y="5448241"/>
            <a:ext cx="7283050" cy="603272"/>
          </a:xfrm>
          <a:prstGeom prst="roundRect">
            <a:avLst/>
          </a:prstGeom>
          <a:solidFill>
            <a:srgbClr val="AB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902709" y="5473603"/>
            <a:ext cx="6968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schemeClr val="bg1"/>
                </a:solidFill>
              </a:rPr>
              <a:t>más de 24 Millones de soles colocados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313988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500" b="1" dirty="0">
                <a:solidFill>
                  <a:srgbClr val="F2F2F2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PE" sz="2800" b="1" dirty="0" err="1">
                <a:solidFill>
                  <a:srgbClr val="F2F2F2"/>
                </a:solidFill>
                <a:latin typeface="Calibri"/>
                <a:cs typeface="Calibri"/>
              </a:rPr>
              <a:t>StartUp</a:t>
            </a:r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 Perú</a:t>
            </a:r>
          </a:p>
          <a:p>
            <a:pPr algn="ctr"/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Resultados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26991" y="2116591"/>
            <a:ext cx="2991337" cy="296071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138672" y="2627260"/>
            <a:ext cx="3685618" cy="1250"/>
          </a:xfrm>
          <a:prstGeom prst="line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1138672" y="4833677"/>
            <a:ext cx="4586105" cy="20788"/>
          </a:xfrm>
          <a:prstGeom prst="line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63" y="2952365"/>
            <a:ext cx="135000" cy="2025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63" y="3404452"/>
            <a:ext cx="135000" cy="2025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01" y="3883293"/>
            <a:ext cx="135000" cy="2025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39" y="4350869"/>
            <a:ext cx="135000" cy="2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ChangeArrowheads="1"/>
          </p:cNvSpPr>
          <p:nvPr/>
        </p:nvSpPr>
        <p:spPr bwMode="auto">
          <a:xfrm>
            <a:off x="-33338" y="-22611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42579" y="2650967"/>
            <a:ext cx="2769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000" b="1" dirty="0">
                <a:solidFill>
                  <a:srgbClr val="B93C47"/>
                </a:solidFill>
              </a:rPr>
              <a:t>Impacto: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5013" y="3605446"/>
            <a:ext cx="330808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 el último año, las </a:t>
            </a:r>
            <a:r>
              <a:rPr lang="es-PE" sz="1600" b="1" dirty="0">
                <a:solidFill>
                  <a:srgbClr val="B93C47"/>
                </a:solidFill>
              </a:rPr>
              <a:t>8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mejores startups consolidaron </a:t>
            </a:r>
            <a:r>
              <a:rPr lang="es-PE" sz="1600" b="1" dirty="0">
                <a:solidFill>
                  <a:srgbClr val="B93C47"/>
                </a:solidFill>
              </a:rPr>
              <a:t>9´ 000,000</a:t>
            </a:r>
            <a:r>
              <a:rPr lang="es-PE" sz="1600" b="1" dirty="0">
                <a:solidFill>
                  <a:srgbClr val="B93C47"/>
                </a:solidFill>
                <a:latin typeface="Calibri"/>
                <a:cs typeface="Calibri"/>
              </a:rPr>
              <a:t> 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 soles en ventas y </a:t>
            </a:r>
            <a:r>
              <a:rPr lang="es-PE" sz="1600" b="1" dirty="0">
                <a:solidFill>
                  <a:srgbClr val="B93C47"/>
                </a:solidFill>
                <a:latin typeface="Calibri"/>
                <a:cs typeface="Calibri"/>
              </a:rPr>
              <a:t>1’600,000</a:t>
            </a:r>
            <a:r>
              <a:rPr lang="es-PE" sz="16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soles en tributos al Estado. </a:t>
            </a:r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1434037" y="7186539"/>
            <a:ext cx="4586105" cy="20788"/>
          </a:xfrm>
          <a:prstGeom prst="line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62" y="2067367"/>
            <a:ext cx="3705998" cy="386524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313988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500" b="1" dirty="0">
                <a:solidFill>
                  <a:srgbClr val="F2F2F2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PE" sz="2800" b="1" dirty="0" err="1">
                <a:solidFill>
                  <a:srgbClr val="F2F2F2"/>
                </a:solidFill>
                <a:latin typeface="Calibri"/>
                <a:cs typeface="Calibri"/>
              </a:rPr>
              <a:t>StartUp</a:t>
            </a:r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 Perú</a:t>
            </a:r>
          </a:p>
          <a:p>
            <a:pPr algn="ctr"/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4655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ChangeArrowheads="1"/>
          </p:cNvSpPr>
          <p:nvPr/>
        </p:nvSpPr>
        <p:spPr bwMode="auto">
          <a:xfrm>
            <a:off x="-33338" y="-22611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63632" y="4223447"/>
            <a:ext cx="607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+182 </a:t>
            </a:r>
            <a:r>
              <a:rPr lang="es-PE" sz="35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empleos directos</a:t>
            </a:r>
            <a:endParaRPr lang="es-PE" sz="35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593166" y="4720551"/>
            <a:ext cx="60173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b="1" dirty="0">
                <a:solidFill>
                  <a:srgbClr val="AB2547"/>
                </a:solidFill>
                <a:latin typeface="Calibri"/>
                <a:cs typeface="Calibri"/>
              </a:rPr>
              <a:t>+1,675 </a:t>
            </a:r>
            <a:r>
              <a:rPr lang="es-PE" sz="35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empleos indirectos</a:t>
            </a:r>
            <a:endParaRPr lang="es-PE" sz="3500" b="1" dirty="0">
              <a:solidFill>
                <a:srgbClr val="AB2547"/>
              </a:solidFill>
              <a:latin typeface="Calibri"/>
              <a:cs typeface="Calibri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2284153" y="5414542"/>
            <a:ext cx="4635424" cy="689119"/>
          </a:xfrm>
          <a:prstGeom prst="roundRect">
            <a:avLst/>
          </a:prstGeom>
          <a:solidFill>
            <a:srgbClr val="AB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/>
          <p:cNvSpPr txBox="1"/>
          <p:nvPr/>
        </p:nvSpPr>
        <p:spPr>
          <a:xfrm>
            <a:off x="1986985" y="5451098"/>
            <a:ext cx="5229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schemeClr val="bg1"/>
                </a:solidFill>
                <a:latin typeface="Calibri"/>
                <a:cs typeface="Calibri"/>
              </a:rPr>
              <a:t>18 regiones beneficiarias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2488470" y="4230844"/>
            <a:ext cx="4226790" cy="12184"/>
          </a:xfrm>
          <a:prstGeom prst="line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1434037" y="7186539"/>
            <a:ext cx="4586105" cy="20788"/>
          </a:xfrm>
          <a:prstGeom prst="line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568845" y="1787335"/>
            <a:ext cx="206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Además generaron:</a:t>
            </a:r>
            <a:endParaRPr lang="es-PE" b="1" dirty="0">
              <a:solidFill>
                <a:srgbClr val="AB2547"/>
              </a:solidFill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023" y="2260156"/>
            <a:ext cx="2409684" cy="18454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313988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500" b="1" dirty="0">
                <a:solidFill>
                  <a:srgbClr val="F2F2F2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PE" sz="2800" b="1" dirty="0" err="1">
                <a:solidFill>
                  <a:srgbClr val="F2F2F2"/>
                </a:solidFill>
                <a:latin typeface="Calibri"/>
                <a:cs typeface="Calibri"/>
              </a:rPr>
              <a:t>StartUp</a:t>
            </a:r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 Perú</a:t>
            </a:r>
          </a:p>
          <a:p>
            <a:pPr algn="ctr"/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970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24090" y="2505404"/>
            <a:ext cx="345130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>
                    <a:lumMod val="50000"/>
                  </a:schemeClr>
                </a:solidFill>
              </a:rPr>
              <a:t>Cofinanciamiento S/.300,000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 err="1">
                <a:solidFill>
                  <a:schemeClr val="bg1">
                    <a:lumMod val="50000"/>
                  </a:schemeClr>
                </a:solidFill>
              </a:rPr>
              <a:t>Delivery</a:t>
            </a:r>
            <a:r>
              <a:rPr lang="es-MX" sz="1300" dirty="0">
                <a:solidFill>
                  <a:schemeClr val="bg1">
                    <a:lumMod val="50000"/>
                  </a:schemeClr>
                </a:solidFill>
              </a:rPr>
              <a:t> de Alta Cocina para todos los días.</a:t>
            </a:r>
            <a:endParaRPr lang="es-PE" sz="13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Crecimiento 20% mensual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Ventas +  S/. 300,000.00 en el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280 platos diarios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23 colaboradores full time.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30 colaboradores </a:t>
            </a:r>
            <a:r>
              <a:rPr lang="es-PE" sz="1300" dirty="0" err="1">
                <a:solidFill>
                  <a:schemeClr val="bg1">
                    <a:lumMod val="50000"/>
                  </a:schemeClr>
                </a:solidFill>
              </a:rPr>
              <a:t>part</a:t>
            </a: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-time (</a:t>
            </a:r>
            <a:r>
              <a:rPr lang="es-PE" sz="1300" dirty="0" err="1">
                <a:solidFill>
                  <a:schemeClr val="bg1">
                    <a:lumMod val="50000"/>
                  </a:schemeClr>
                </a:solidFill>
              </a:rPr>
              <a:t>delivery</a:t>
            </a: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385937" y="4515510"/>
            <a:ext cx="4277311" cy="151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 err="1">
                <a:solidFill>
                  <a:schemeClr val="bg1">
                    <a:lumMod val="50000"/>
                  </a:schemeClr>
                </a:solidFill>
              </a:rPr>
              <a:t>iSend</a:t>
            </a: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 conecta empresas y personas con miles de mensajeros urbanos para envíos de productos y/o documentos inmediatos y en el mismo día.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Cofinanciamiento: S/.150,000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>
                    <a:lumMod val="50000"/>
                  </a:schemeClr>
                </a:solidFill>
              </a:rPr>
              <a:t>14 Colaboradores full time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>
                    <a:lumMod val="50000"/>
                  </a:schemeClr>
                </a:solidFill>
              </a:rPr>
              <a:t>+ de 800 mensajeros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>
                    <a:lumMod val="50000"/>
                  </a:schemeClr>
                </a:solidFill>
              </a:rPr>
              <a:t>Crecimiento 20% mensual</a:t>
            </a:r>
            <a:endParaRPr lang="es-PE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93968" y="2891705"/>
            <a:ext cx="33341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 err="1">
                <a:solidFill>
                  <a:schemeClr val="bg1">
                    <a:lumMod val="50000"/>
                  </a:schemeClr>
                </a:solidFill>
              </a:rPr>
              <a:t>Crehana</a:t>
            </a: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 es una plataforma de entrenamiento profesional para profesionales creativos y </a:t>
            </a:r>
            <a:r>
              <a:rPr lang="es-PE" sz="1300" dirty="0" err="1">
                <a:solidFill>
                  <a:schemeClr val="bg1">
                    <a:lumMod val="50000"/>
                  </a:schemeClr>
                </a:solidFill>
              </a:rPr>
              <a:t>freelancers</a:t>
            </a: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Cofinanciamiento: S/.50,000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Ventas: + USD 1.1 MM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bg1">
                    <a:lumMod val="50000"/>
                  </a:schemeClr>
                </a:solidFill>
              </a:rPr>
              <a:t>27 Colaboradores full time</a:t>
            </a:r>
            <a:endParaRPr lang="es-PE" sz="1300" dirty="0"/>
          </a:p>
        </p:txBody>
      </p:sp>
      <p:pic>
        <p:nvPicPr>
          <p:cNvPr id="28" name="Imagen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18" y="2384051"/>
            <a:ext cx="1761653" cy="313183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89" y="4698670"/>
            <a:ext cx="1312327" cy="494278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337495" y="2221990"/>
            <a:ext cx="4637904" cy="1997718"/>
          </a:xfrm>
          <a:prstGeom prst="roundRect">
            <a:avLst>
              <a:gd name="adj" fmla="val 4681"/>
            </a:avLst>
          </a:prstGeom>
          <a:noFill/>
          <a:ln>
            <a:solidFill>
              <a:srgbClr val="AB25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7" name="Imagen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2" b="15041"/>
          <a:stretch/>
        </p:blipFill>
        <p:spPr>
          <a:xfrm>
            <a:off x="402276" y="2553930"/>
            <a:ext cx="1079745" cy="697832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5292380" y="2231450"/>
            <a:ext cx="3537295" cy="1988257"/>
          </a:xfrm>
          <a:prstGeom prst="roundRect">
            <a:avLst>
              <a:gd name="adj" fmla="val 4681"/>
            </a:avLst>
          </a:prstGeom>
          <a:noFill/>
          <a:ln>
            <a:solidFill>
              <a:srgbClr val="AB25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redondeado 31"/>
          <p:cNvSpPr/>
          <p:nvPr/>
        </p:nvSpPr>
        <p:spPr>
          <a:xfrm>
            <a:off x="1789670" y="4396158"/>
            <a:ext cx="6091883" cy="1758445"/>
          </a:xfrm>
          <a:prstGeom prst="roundRect">
            <a:avLst>
              <a:gd name="adj" fmla="val 4681"/>
            </a:avLst>
          </a:prstGeom>
          <a:noFill/>
          <a:ln>
            <a:solidFill>
              <a:srgbClr val="AB25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-33338" y="-22611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27276" y="2246213"/>
            <a:ext cx="16023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2da Generación </a:t>
            </a:r>
            <a:r>
              <a:rPr lang="es-PE" sz="1300" b="1" dirty="0" err="1">
                <a:solidFill>
                  <a:schemeClr val="bg1">
                    <a:lumMod val="50000"/>
                  </a:schemeClr>
                </a:solidFill>
              </a:rPr>
              <a:t>StartUp</a:t>
            </a:r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 Perú</a:t>
            </a:r>
          </a:p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(04/2015)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947340" y="5166304"/>
            <a:ext cx="13452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3ra Generación </a:t>
            </a:r>
            <a:r>
              <a:rPr lang="es-PE" sz="1300" b="1" dirty="0" err="1">
                <a:solidFill>
                  <a:schemeClr val="bg1">
                    <a:lumMod val="50000"/>
                  </a:schemeClr>
                </a:solidFill>
              </a:rPr>
              <a:t>StartUp</a:t>
            </a:r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 Perú</a:t>
            </a:r>
          </a:p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(11/2015)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9536" y="3052615"/>
            <a:ext cx="13452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4ta Generación </a:t>
            </a:r>
            <a:r>
              <a:rPr lang="es-PE" sz="1300" b="1" dirty="0" err="1">
                <a:solidFill>
                  <a:schemeClr val="bg1">
                    <a:lumMod val="50000"/>
                  </a:schemeClr>
                </a:solidFill>
              </a:rPr>
              <a:t>StartUp</a:t>
            </a:r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 Perú</a:t>
            </a:r>
          </a:p>
          <a:p>
            <a:pPr algn="ctr"/>
            <a:r>
              <a:rPr lang="es-PE" sz="1300" b="1" dirty="0">
                <a:solidFill>
                  <a:schemeClr val="bg1">
                    <a:lumMod val="50000"/>
                  </a:schemeClr>
                </a:solidFill>
              </a:rPr>
              <a:t>(05/2016)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313988" y="25256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500" b="1" dirty="0">
                <a:solidFill>
                  <a:srgbClr val="F2F2F2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PE" sz="2800" b="1" dirty="0" err="1">
                <a:solidFill>
                  <a:srgbClr val="F2F2F2"/>
                </a:solidFill>
                <a:latin typeface="Calibri"/>
                <a:cs typeface="Calibri"/>
              </a:rPr>
              <a:t>StartUp</a:t>
            </a:r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 Perú</a:t>
            </a:r>
          </a:p>
          <a:p>
            <a:pPr algn="ctr"/>
            <a:r>
              <a:rPr lang="es-PE" sz="2800" b="1" dirty="0">
                <a:solidFill>
                  <a:srgbClr val="F2F2F2"/>
                </a:solidFill>
                <a:latin typeface="Calibri"/>
                <a:cs typeface="Calibri"/>
              </a:rPr>
              <a:t>Casos de Éxito</a:t>
            </a:r>
          </a:p>
        </p:txBody>
      </p:sp>
    </p:spTree>
    <p:extLst>
      <p:ext uri="{BB962C8B-B14F-4D97-AF65-F5344CB8AC3E}">
        <p14:creationId xmlns:p14="http://schemas.microsoft.com/office/powerpoint/2010/main" val="32334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7-08-21 a las 9.10.44 p.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812"/>
          <a:stretch/>
        </p:blipFill>
        <p:spPr>
          <a:xfrm>
            <a:off x="0" y="0"/>
            <a:ext cx="9144000" cy="6853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3EAE6C-B9E9-420B-BE9A-08921AA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80" y="286214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PE" sz="4500" b="1" dirty="0">
                <a:solidFill>
                  <a:srgbClr val="3399E9"/>
                </a:solidFill>
                <a:latin typeface="+mn-lt"/>
              </a:rPr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0393E-BEA7-48E1-BB14-42445CE9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13420"/>
            <a:ext cx="7886700" cy="1263542"/>
          </a:xfrm>
        </p:spPr>
        <p:txBody>
          <a:bodyPr/>
          <a:lstStyle/>
          <a:p>
            <a:pPr marL="0" indent="0">
              <a:buNone/>
            </a:pPr>
            <a:r>
              <a:rPr lang="es-PE" dirty="0">
                <a:latin typeface="+mj-lt"/>
              </a:rPr>
              <a:t> </a:t>
            </a:r>
          </a:p>
        </p:txBody>
      </p:sp>
      <p:sp>
        <p:nvSpPr>
          <p:cNvPr id="4" name="CuadroTexto 2"/>
          <p:cNvSpPr txBox="1">
            <a:spLocks noChangeArrowheads="1"/>
          </p:cNvSpPr>
          <p:nvPr/>
        </p:nvSpPr>
        <p:spPr bwMode="auto">
          <a:xfrm>
            <a:off x="4202724" y="4350510"/>
            <a:ext cx="38837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33384D"/>
                </a:solidFill>
              </a:rPr>
              <a:t>Pedro Olaechea Álvarez-Calderón</a:t>
            </a:r>
          </a:p>
          <a:p>
            <a:pPr algn="ctr" eaLnBrk="1" hangingPunct="1"/>
            <a:r>
              <a:rPr lang="es-ES" sz="2000" dirty="0">
                <a:solidFill>
                  <a:srgbClr val="33384D"/>
                </a:solidFill>
              </a:rPr>
              <a:t>Ministro de la Producción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682722"/>
            <a:ext cx="752475" cy="16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76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1299734" y="1827170"/>
            <a:ext cx="7613607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latin typeface="Arial" panose="020B0604020202020204" pitchFamily="34" charset="0"/>
              </a:rPr>
              <a:t>La MYPE hoy en día.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371046" y="1819233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3600" b="1" noProof="1"/>
              <a:t>I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1314022" y="3185319"/>
            <a:ext cx="7599320" cy="80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PRODUCE y el Emprendimiento.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299734" y="4552156"/>
            <a:ext cx="7658753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PRODUCE y los Emprendimientos basados en Innovación.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gray">
          <a:xfrm>
            <a:off x="371046" y="3185319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es-PE" sz="36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390096" y="4552156"/>
            <a:ext cx="911225" cy="811213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6968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519083" y="223837"/>
            <a:ext cx="7846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solidFill>
                  <a:srgbClr val="FFFFFF"/>
                </a:solidFill>
                <a:latin typeface="Calibri"/>
                <a:cs typeface="Calibri"/>
              </a:rPr>
              <a:t>Las MYPE: Fortaleza de la estructura empresarial peruana</a:t>
            </a:r>
            <a:endParaRPr lang="es-PE" sz="30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35" name="CuadroTexto 20"/>
          <p:cNvSpPr txBox="1">
            <a:spLocks noChangeArrowheads="1"/>
          </p:cNvSpPr>
          <p:nvPr/>
        </p:nvSpPr>
        <p:spPr bwMode="auto">
          <a:xfrm>
            <a:off x="223591" y="1861332"/>
            <a:ext cx="3525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s-PE" altLang="es-PE" sz="2000" b="1" dirty="0">
                <a:solidFill>
                  <a:srgbClr val="3399E9"/>
                </a:solidFill>
              </a:rPr>
              <a:t>1,737,743 empresas formales</a:t>
            </a:r>
          </a:p>
        </p:txBody>
      </p:sp>
      <p:sp>
        <p:nvSpPr>
          <p:cNvPr id="20" name="Rectángulo 17"/>
          <p:cNvSpPr>
            <a:spLocks noChangeArrowheads="1"/>
          </p:cNvSpPr>
          <p:nvPr/>
        </p:nvSpPr>
        <p:spPr bwMode="auto">
          <a:xfrm>
            <a:off x="663007" y="2353125"/>
            <a:ext cx="1842962" cy="37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solidFill>
                  <a:schemeClr val="bg2">
                    <a:lumMod val="50000"/>
                  </a:schemeClr>
                </a:solidFill>
              </a:rPr>
              <a:t>1,652,071 micro</a:t>
            </a:r>
          </a:p>
        </p:txBody>
      </p:sp>
      <p:sp>
        <p:nvSpPr>
          <p:cNvPr id="21" name="Rectángulo 18"/>
          <p:cNvSpPr>
            <a:spLocks noChangeArrowheads="1"/>
          </p:cNvSpPr>
          <p:nvPr/>
        </p:nvSpPr>
        <p:spPr bwMode="auto">
          <a:xfrm>
            <a:off x="2828897" y="2353125"/>
            <a:ext cx="1213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solidFill>
                  <a:schemeClr val="bg2">
                    <a:lumMod val="50000"/>
                  </a:schemeClr>
                </a:solidFill>
              </a:rPr>
              <a:t>74,085  pequeñas</a:t>
            </a:r>
          </a:p>
        </p:txBody>
      </p:sp>
      <p:pic>
        <p:nvPicPr>
          <p:cNvPr id="22" name="Picture 4" descr="http://cdn.flaticon.com/png/256/4658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88" y="2111417"/>
            <a:ext cx="454555" cy="6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thumbs.dreamstime.com/z/siluetas-del-edificio-687219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76217" r="66103" b="16967"/>
          <a:stretch/>
        </p:blipFill>
        <p:spPr bwMode="auto">
          <a:xfrm>
            <a:off x="346405" y="2384985"/>
            <a:ext cx="198670" cy="2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thumbs.dreamstime.com/z/siluetas-del-edificio-687219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3" t="82890" r="63762" b="8837"/>
          <a:stretch/>
        </p:blipFill>
        <p:spPr bwMode="auto">
          <a:xfrm>
            <a:off x="2478088" y="2357311"/>
            <a:ext cx="290637" cy="3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thumbs.dreamstime.com/z/siluetas-del-edificio-687219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3" t="65636" r="33157" b="8537"/>
          <a:stretch/>
        </p:blipFill>
        <p:spPr bwMode="auto">
          <a:xfrm>
            <a:off x="6938475" y="1948934"/>
            <a:ext cx="464758" cy="7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16"/>
          <p:cNvSpPr>
            <a:spLocks noChangeArrowheads="1"/>
          </p:cNvSpPr>
          <p:nvPr/>
        </p:nvSpPr>
        <p:spPr bwMode="auto">
          <a:xfrm>
            <a:off x="7403233" y="2306354"/>
            <a:ext cx="1022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solidFill>
                  <a:schemeClr val="bg2">
                    <a:lumMod val="50000"/>
                  </a:schemeClr>
                </a:solidFill>
              </a:rPr>
              <a:t>8,966 grandes </a:t>
            </a:r>
          </a:p>
        </p:txBody>
      </p:sp>
      <p:sp>
        <p:nvSpPr>
          <p:cNvPr id="40" name="Rectángulo 19"/>
          <p:cNvSpPr>
            <a:spLocks noChangeArrowheads="1"/>
          </p:cNvSpPr>
          <p:nvPr/>
        </p:nvSpPr>
        <p:spPr bwMode="auto">
          <a:xfrm>
            <a:off x="5193023" y="2360566"/>
            <a:ext cx="1095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solidFill>
                  <a:schemeClr val="bg2">
                    <a:lumMod val="50000"/>
                  </a:schemeClr>
                </a:solidFill>
              </a:rPr>
              <a:t>2,621 medianas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01432" y="3067335"/>
            <a:ext cx="3858423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>
              <a:spcBef>
                <a:spcPct val="0"/>
              </a:spcBef>
              <a:buFontTx/>
              <a:buNone/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</a:defRPr>
            </a:lvl9pPr>
          </a:lstStyle>
          <a:p>
            <a:pPr algn="just"/>
            <a:r>
              <a:rPr lang="es-PE" sz="1600" b="1" dirty="0">
                <a:solidFill>
                  <a:srgbClr val="3399E9"/>
                </a:solidFill>
              </a:rPr>
              <a:t>De cada 100 microempresas en el 2008…</a:t>
            </a:r>
          </a:p>
          <a:p>
            <a:pPr algn="just"/>
            <a:r>
              <a:rPr lang="es-PE" sz="1600" dirty="0">
                <a:solidFill>
                  <a:srgbClr val="C00000"/>
                </a:solidFill>
              </a:rPr>
              <a:t>92</a:t>
            </a:r>
            <a:r>
              <a:rPr lang="es-PE" sz="1600" dirty="0"/>
              <a:t> siguen siendo microempresas, </a:t>
            </a:r>
            <a:r>
              <a:rPr lang="es-PE" sz="1600" dirty="0">
                <a:solidFill>
                  <a:srgbClr val="C00000"/>
                </a:solidFill>
              </a:rPr>
              <a:t>7</a:t>
            </a:r>
            <a:r>
              <a:rPr lang="es-PE" sz="1600" dirty="0"/>
              <a:t> se convirtieron en pequeñas y </a:t>
            </a:r>
            <a:r>
              <a:rPr lang="es-PE" sz="1600" dirty="0">
                <a:solidFill>
                  <a:srgbClr val="C00000"/>
                </a:solidFill>
              </a:rPr>
              <a:t>1</a:t>
            </a:r>
            <a:r>
              <a:rPr lang="es-PE" sz="1600" dirty="0"/>
              <a:t> se convirtió en mediana o grande, </a:t>
            </a:r>
            <a:r>
              <a:rPr lang="es-PE" sz="1600" dirty="0">
                <a:solidFill>
                  <a:srgbClr val="C00000"/>
                </a:solidFill>
              </a:rPr>
              <a:t>al 2015.</a:t>
            </a:r>
          </a:p>
          <a:p>
            <a:pPr algn="just"/>
            <a:endParaRPr lang="es-PE" sz="1600" dirty="0"/>
          </a:p>
          <a:p>
            <a:pPr algn="just"/>
            <a:r>
              <a:rPr lang="es-PE" sz="1600" b="1" dirty="0">
                <a:solidFill>
                  <a:srgbClr val="3399E9"/>
                </a:solidFill>
              </a:rPr>
              <a:t>De cada 100 empresas pequeñas en el 2008…</a:t>
            </a:r>
          </a:p>
          <a:p>
            <a:pPr algn="just"/>
            <a:r>
              <a:rPr lang="es-PE" sz="1600" dirty="0">
                <a:solidFill>
                  <a:srgbClr val="C00000"/>
                </a:solidFill>
              </a:rPr>
              <a:t>38</a:t>
            </a:r>
            <a:r>
              <a:rPr lang="es-PE" sz="1600" dirty="0"/>
              <a:t> se convirtieron en microempresas, </a:t>
            </a:r>
            <a:r>
              <a:rPr lang="es-PE" sz="1600" dirty="0">
                <a:solidFill>
                  <a:srgbClr val="C00000"/>
                </a:solidFill>
              </a:rPr>
              <a:t>54</a:t>
            </a:r>
            <a:r>
              <a:rPr lang="es-PE" sz="1600" dirty="0"/>
              <a:t> siguen siendo pequeñas, </a:t>
            </a:r>
            <a:r>
              <a:rPr lang="es-PE" sz="1600" dirty="0">
                <a:solidFill>
                  <a:srgbClr val="C00000"/>
                </a:solidFill>
              </a:rPr>
              <a:t>3</a:t>
            </a:r>
            <a:r>
              <a:rPr lang="es-PE" sz="1600" dirty="0"/>
              <a:t> se convirtieron en medianas y </a:t>
            </a:r>
            <a:r>
              <a:rPr lang="es-PE" sz="1600" dirty="0">
                <a:solidFill>
                  <a:srgbClr val="C00000"/>
                </a:solidFill>
              </a:rPr>
              <a:t>6</a:t>
            </a:r>
            <a:r>
              <a:rPr lang="es-PE" sz="1600" dirty="0"/>
              <a:t> se convirtieron en grandes, </a:t>
            </a:r>
            <a:r>
              <a:rPr lang="es-PE" sz="1600" dirty="0">
                <a:solidFill>
                  <a:srgbClr val="C00000"/>
                </a:solidFill>
              </a:rPr>
              <a:t>al 2015.</a:t>
            </a:r>
          </a:p>
          <a:p>
            <a:pPr algn="just"/>
            <a:endParaRPr lang="es-PE" sz="800" dirty="0">
              <a:solidFill>
                <a:srgbClr val="C00000"/>
              </a:solidFill>
            </a:endParaRPr>
          </a:p>
          <a:p>
            <a:pPr algn="just"/>
            <a:endParaRPr lang="es-PE" sz="800" dirty="0">
              <a:solidFill>
                <a:srgbClr val="C00000"/>
              </a:solidFill>
            </a:endParaRPr>
          </a:p>
          <a:p>
            <a:pPr algn="just"/>
            <a:r>
              <a:rPr lang="es-PE" sz="1100" b="1" dirty="0"/>
              <a:t>Fuente: </a:t>
            </a:r>
            <a:r>
              <a:rPr lang="es-PE" sz="1100" dirty="0" err="1"/>
              <a:t>Sunat</a:t>
            </a:r>
            <a:r>
              <a:rPr lang="es-PE" sz="1100" dirty="0"/>
              <a:t>, Registro Único del Contribuyente 2007-2015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20697300"/>
              </p:ext>
            </p:extLst>
          </p:nvPr>
        </p:nvGraphicFramePr>
        <p:xfrm>
          <a:off x="87923" y="3299549"/>
          <a:ext cx="4921340" cy="274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78 Rectángulo"/>
          <p:cNvSpPr>
            <a:spLocks noChangeArrowheads="1"/>
          </p:cNvSpPr>
          <p:nvPr/>
        </p:nvSpPr>
        <p:spPr bwMode="auto">
          <a:xfrm>
            <a:off x="223591" y="2838534"/>
            <a:ext cx="4409955" cy="59093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PE" altLang="es-PE" sz="1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Porcentaje de empresas que indican cuáles son sus principales limitantes al crecimiento de su empresa, 2015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7923" y="5998906"/>
            <a:ext cx="2794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Fuente: </a:t>
            </a:r>
            <a:r>
              <a:rPr lang="es-PE" sz="10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Encuesta Nacional de Empresas  2016</a:t>
            </a:r>
          </a:p>
        </p:txBody>
      </p:sp>
    </p:spTree>
    <p:extLst>
      <p:ext uri="{BB962C8B-B14F-4D97-AF65-F5344CB8AC3E}">
        <p14:creationId xmlns:p14="http://schemas.microsoft.com/office/powerpoint/2010/main" val="28963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Agenda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1299734" y="1827170"/>
            <a:ext cx="7613607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La MYPE hoy en día.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371046" y="1819233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36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1314022" y="3185319"/>
            <a:ext cx="7599320" cy="80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latin typeface="Arial" panose="020B0604020202020204" pitchFamily="34" charset="0"/>
              </a:rPr>
              <a:t>PRODUCE y el Emprendimiento.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299734" y="4552156"/>
            <a:ext cx="7658753" cy="811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defRPr/>
            </a:pPr>
            <a:r>
              <a:rPr lang="es-P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PRODUCE y los Emprendimientos basados en Innovación.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gray">
          <a:xfrm>
            <a:off x="371046" y="3185319"/>
            <a:ext cx="914400" cy="809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es-PE" sz="3600" b="1" noProof="1">
                <a:latin typeface="+mj-lt"/>
              </a:rPr>
              <a:t>II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390096" y="4552156"/>
            <a:ext cx="911225" cy="811213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3019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519083" y="223837"/>
            <a:ext cx="7846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El Centro de Desarrollo Empresarial (CDE) como articulador de desarrollo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5641" y="1997075"/>
            <a:ext cx="8420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CDE como canal de atención al empresario de la micro y pequeña empresa ya es una realidad.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0" y="3405778"/>
            <a:ext cx="2455877" cy="28323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762008" y="3082843"/>
            <a:ext cx="301738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23,003 </a:t>
            </a:r>
          </a:p>
          <a:p>
            <a:pPr algn="ctr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asesorías brindadas</a:t>
            </a:r>
          </a:p>
          <a:p>
            <a:pPr algn="ctr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temas de Gestión Empresarial, Tributación y Formalización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17" y="4735108"/>
            <a:ext cx="2219133" cy="138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4885654" y="5810615"/>
            <a:ext cx="1340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b="1" dirty="0">
                <a:solidFill>
                  <a:srgbClr val="3E3E3E"/>
                </a:solidFill>
              </a:rPr>
              <a:t>CDE La Libertad</a:t>
            </a:r>
            <a:endParaRPr lang="es-PE" sz="1400" dirty="0"/>
          </a:p>
        </p:txBody>
      </p:sp>
      <p:sp>
        <p:nvSpPr>
          <p:cNvPr id="2" name="Rectángulo 1"/>
          <p:cNvSpPr/>
          <p:nvPr/>
        </p:nvSpPr>
        <p:spPr>
          <a:xfrm>
            <a:off x="638270" y="3047675"/>
            <a:ext cx="3002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36 CDE en 18 regiones</a:t>
            </a:r>
            <a:endParaRPr lang="es-PE" sz="2400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22096" y="3082843"/>
            <a:ext cx="1928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2,952 </a:t>
            </a:r>
          </a:p>
          <a:p>
            <a:pPr algn="ctr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nuevas empresas constituidas</a:t>
            </a:r>
            <a:endParaRPr lang="es-P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90697" y="2632177"/>
            <a:ext cx="463800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algn="just"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PE" sz="1600" u="sng" dirty="0"/>
              <a:t>De Agosto del 2016 a la fecha:</a:t>
            </a:r>
          </a:p>
        </p:txBody>
      </p:sp>
    </p:spTree>
    <p:extLst>
      <p:ext uri="{BB962C8B-B14F-4D97-AF65-F5344CB8AC3E}">
        <p14:creationId xmlns:p14="http://schemas.microsoft.com/office/powerpoint/2010/main" val="15377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519083" y="223837"/>
            <a:ext cx="7846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Programa TU EMPRESA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90" y="1923316"/>
            <a:ext cx="3519517" cy="213677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59568059"/>
              </p:ext>
            </p:extLst>
          </p:nvPr>
        </p:nvGraphicFramePr>
        <p:xfrm>
          <a:off x="174381" y="1860794"/>
          <a:ext cx="5019675" cy="213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81354" y="4085125"/>
            <a:ext cx="8625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Contribuir al aumento de la productividad y ventas de las MYPE, brindándoles facilidades para formalizarse, acceder al crédito formal, digitalizarse, y desarrollar las capacidades de los empresarios.</a:t>
            </a:r>
          </a:p>
          <a:p>
            <a:pPr algn="just"/>
            <a:endParaRPr lang="es-P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 EMPRESA </a:t>
            </a: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un programa y plataforma que agrupa múltiples herramientas, servicios y beneficios que PRODUCE y el Estado pueden ofrecer a los micro y pequeños empresarios, de modo que puedan acceder fácilmente a los más adecuados para ellos.</a:t>
            </a:r>
          </a:p>
          <a:p>
            <a:pPr algn="just"/>
            <a:endParaRPr lang="es-P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DS N° 012-2017-PRODUCE publicado el 24/08/2017</a:t>
            </a:r>
          </a:p>
          <a:p>
            <a:pPr algn="just"/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Manual de Operaciones en 30 días hábiles</a:t>
            </a:r>
          </a:p>
        </p:txBody>
      </p:sp>
    </p:spTree>
    <p:extLst>
      <p:ext uri="{BB962C8B-B14F-4D97-AF65-F5344CB8AC3E}">
        <p14:creationId xmlns:p14="http://schemas.microsoft.com/office/powerpoint/2010/main" val="480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47650" y="22383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Tu Empresa: Eje de Diagnóstico y Servicios Empresariales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1104272"/>
              </p:ext>
            </p:extLst>
          </p:nvPr>
        </p:nvGraphicFramePr>
        <p:xfrm>
          <a:off x="4578946" y="2138985"/>
          <a:ext cx="3929458" cy="23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333375" y="3005630"/>
            <a:ext cx="4581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 Autodiagnóstico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Asesoría Empresarial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Talleres de 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Encadenamiento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Asociatividad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Acceso a mercados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Productividad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Incubación de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Compras </a:t>
            </a:r>
            <a:r>
              <a:rPr lang="es-PE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MyPerú</a:t>
            </a:r>
            <a:endParaRPr lang="es-P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Gestión de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Compras al Estado</a:t>
            </a: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3375" y="2129584"/>
            <a:ext cx="365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 Empresa articulará los diversos servicios y programas que PRODUCE ofrece a las MYPE: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642616" y="5404104"/>
            <a:ext cx="1348358" cy="2468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4257675" y="492869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alt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Desde el 2009, el programa </a:t>
            </a:r>
            <a:r>
              <a:rPr lang="es-PE" alt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 beneficiado a casi 14,000 MYPE de 25 regiones del país, haciendo un total de S/ 381 millones de soles en volumen de ventas.</a:t>
            </a:r>
          </a:p>
        </p:txBody>
      </p:sp>
    </p:spTree>
    <p:extLst>
      <p:ext uri="{BB962C8B-B14F-4D97-AF65-F5344CB8AC3E}">
        <p14:creationId xmlns:p14="http://schemas.microsoft.com/office/powerpoint/2010/main" val="15838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47650" y="22383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Tu Empresa: Eje de Financiamiento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3375" y="3600647"/>
            <a:ext cx="4581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Capacitación sobre financiamiento.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Garantías recíprocas.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Concursos y Fondos Innóvate Perú.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Incentivos Tributarios a la Innovación (Ley 30309)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Factoring.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3375" y="5261887"/>
            <a:ext cx="443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la fecha se vienen preparando tres instrumentos de financiamiento para el próximo año. </a:t>
            </a:r>
            <a:endParaRPr lang="es-PE" sz="1600" b="1" dirty="0"/>
          </a:p>
        </p:txBody>
      </p:sp>
      <p:sp>
        <p:nvSpPr>
          <p:cNvPr id="11" name="Flecha derecha 10"/>
          <p:cNvSpPr/>
          <p:nvPr/>
        </p:nvSpPr>
        <p:spPr>
          <a:xfrm>
            <a:off x="1715048" y="4710849"/>
            <a:ext cx="2975281" cy="1809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5038725" y="4693265"/>
            <a:ext cx="3790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s-PE" alt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Desde setiembre del 2015 hasta junio 2017, </a:t>
            </a:r>
            <a:r>
              <a:rPr lang="es-PE" alt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han negociado alrededor de 4,600 millones de soles a través del Factoring.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95791940"/>
              </p:ext>
            </p:extLst>
          </p:nvPr>
        </p:nvGraphicFramePr>
        <p:xfrm>
          <a:off x="4914900" y="2129112"/>
          <a:ext cx="3929458" cy="23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333375" y="2630048"/>
            <a:ext cx="365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 Empresa articulará las diversas opciones de financiamiento a las que las MYPE pueden acceder:</a:t>
            </a:r>
          </a:p>
        </p:txBody>
      </p:sp>
    </p:spTree>
    <p:extLst>
      <p:ext uri="{BB962C8B-B14F-4D97-AF65-F5344CB8AC3E}">
        <p14:creationId xmlns:p14="http://schemas.microsoft.com/office/powerpoint/2010/main" val="25160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3399E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1AD0D5-3A8B-4A82-9924-7D831492A94E}"/>
              </a:ext>
            </a:extLst>
          </p:cNvPr>
          <p:cNvSpPr txBox="1">
            <a:spLocks/>
          </p:cNvSpPr>
          <p:nvPr/>
        </p:nvSpPr>
        <p:spPr>
          <a:xfrm>
            <a:off x="247650" y="223837"/>
            <a:ext cx="8582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>
                <a:solidFill>
                  <a:srgbClr val="FFFFFF"/>
                </a:solidFill>
                <a:latin typeface="Calibri"/>
                <a:cs typeface="Calibri"/>
              </a:rPr>
              <a:t>¿Qué estamos haciendo?</a:t>
            </a:r>
          </a:p>
          <a:p>
            <a:pPr algn="ctr"/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Tu Empresa: Eje de Digitalización</a:t>
            </a:r>
            <a:endParaRPr lang="es-PE" sz="28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7635" y="3281111"/>
            <a:ext cx="43873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Tienda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Módulos de 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Dominio, Hosting y Correo Corporativo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 cursos de Marketing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mil cursos universitarios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Directorio Empresarial de 1.8 millones de empresas</a:t>
            </a:r>
            <a:endParaRPr lang="es-PE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7635" y="5312436"/>
            <a:ext cx="8308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s-PE" alt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PRODUCE</a:t>
            </a:r>
            <a:r>
              <a:rPr lang="es-PE" alt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viene demostrando su compromiso con la digitalización mediante la </a:t>
            </a:r>
            <a:r>
              <a:rPr lang="es-PE" alt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automatización de 167 procedimientos administrativos de los 172 existentes</a:t>
            </a:r>
            <a:r>
              <a:rPr lang="es-PE" alt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 que conlleva a decir que </a:t>
            </a:r>
            <a:r>
              <a:rPr lang="es-PE" alt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ha automatizado el 97% del total de procedimientos</a:t>
            </a:r>
            <a:r>
              <a:rPr lang="es-PE" alt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84177590"/>
              </p:ext>
            </p:extLst>
          </p:nvPr>
        </p:nvGraphicFramePr>
        <p:xfrm>
          <a:off x="4900217" y="2360388"/>
          <a:ext cx="3929458" cy="23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353891" y="2072580"/>
            <a:ext cx="4451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Kit Digital es una plataforma de PRODUCE que brinda cursos, servicios y herramientas digitales a la MYPE gratuitamente a partir del 13 de setiembre:</a:t>
            </a:r>
          </a:p>
        </p:txBody>
      </p:sp>
    </p:spTree>
    <p:extLst>
      <p:ext uri="{BB962C8B-B14F-4D97-AF65-F5344CB8AC3E}">
        <p14:creationId xmlns:p14="http://schemas.microsoft.com/office/powerpoint/2010/main" val="4124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1326</Words>
  <Application>Microsoft Office PowerPoint</Application>
  <PresentationFormat>Presentación en pantalla (4:3)</PresentationFormat>
  <Paragraphs>229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Wingdings</vt:lpstr>
      <vt:lpstr>ヒラギノ角ゴ Pro W3</vt:lpstr>
      <vt:lpstr>Tema de Office</vt:lpstr>
      <vt:lpstr>X Cumbre PYME APEC</vt:lpstr>
      <vt:lpstr>Agenda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Ofelia Rubi Rojas Zavaleta</dc:creator>
  <cp:lastModifiedBy>Juan Luis Salinas Davila</cp:lastModifiedBy>
  <cp:revision>164</cp:revision>
  <cp:lastPrinted>2017-08-28T20:51:53Z</cp:lastPrinted>
  <dcterms:created xsi:type="dcterms:W3CDTF">2017-08-19T00:02:11Z</dcterms:created>
  <dcterms:modified xsi:type="dcterms:W3CDTF">2017-08-28T23:55:16Z</dcterms:modified>
</cp:coreProperties>
</file>