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7" r:id="rId2"/>
    <p:sldId id="326" r:id="rId3"/>
    <p:sldId id="308" r:id="rId4"/>
    <p:sldId id="341" r:id="rId5"/>
    <p:sldId id="315" r:id="rId6"/>
    <p:sldId id="406" r:id="rId7"/>
    <p:sldId id="399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orient="horz" pos="2177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51"/>
    <a:srgbClr val="1E3A6A"/>
    <a:srgbClr val="333F50"/>
    <a:srgbClr val="FFFFFF"/>
    <a:srgbClr val="4472C4"/>
    <a:srgbClr val="F2F2F2"/>
    <a:srgbClr val="E7E7E7"/>
    <a:srgbClr val="E8E9E8"/>
    <a:srgbClr val="E8E8E8"/>
    <a:srgbClr val="E7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424" autoAdjust="0"/>
  </p:normalViewPr>
  <p:slideViewPr>
    <p:cSldViewPr snapToGrid="0">
      <p:cViewPr varScale="1">
        <p:scale>
          <a:sx n="81" d="100"/>
          <a:sy n="81" d="100"/>
        </p:scale>
        <p:origin x="922" y="58"/>
      </p:cViewPr>
      <p:guideLst>
        <p:guide orient="horz" pos="595"/>
        <p:guide orient="horz" pos="21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32CC-F13E-44CE-9466-CC029110AF2C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10AF-F63E-4745-8759-07194D570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2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9606C110-7DAD-4928-9042-02F037DC1211}" type="datetimeFigureOut">
              <a:rPr lang="zh-CN" altLang="en-US" smtClean="0"/>
              <a:t>2020/6/17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A501520C-32CC-4AC9-B951-4658A5AF41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55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639BB7-DEB3-4F01-80BB-87A226E17D5B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3349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3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83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8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8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29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520C-32CC-4AC9-B951-4658A5AF41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7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F91-784B-4761-9049-01AC34BE7B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3" y="6308986"/>
            <a:ext cx="12190412" cy="548569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21BFEE39-75C5-40BC-9305-B9BAD0DA7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 bwMode="auto">
          <a:xfrm>
            <a:off x="6782310" y="1250539"/>
            <a:ext cx="4877604" cy="34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11"/>
          <p:cNvSpPr/>
          <p:nvPr/>
        </p:nvSpPr>
        <p:spPr>
          <a:xfrm rot="18900000">
            <a:off x="3562586" y="3463969"/>
            <a:ext cx="457848" cy="457848"/>
          </a:xfrm>
          <a:prstGeom prst="rtTriangle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1E3A6A"/>
                </a:solidFill>
              </a:ln>
              <a:solidFill>
                <a:srgbClr val="1E3A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2179" y="1561896"/>
            <a:ext cx="5461166" cy="119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spc="-500" dirty="0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APEC CBET  </a:t>
            </a:r>
            <a:r>
              <a:rPr lang="en-US" altLang="zh-CN" b="1" spc="-500" dirty="0" err="1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Xcommerces</a:t>
            </a:r>
            <a:r>
              <a:rPr lang="en-US" altLang="zh-CN" b="1" spc="-500" dirty="0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 </a:t>
            </a:r>
            <a:endParaRPr lang="en-US" b="1" spc="-500" dirty="0">
              <a:solidFill>
                <a:srgbClr val="1E3A6A"/>
              </a:solidFill>
              <a:latin typeface="Segoe UI" panose="020B0502040204020203" pitchFamily="34" charset="0"/>
              <a:ea typeface="Calibri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32035" y="4121387"/>
            <a:ext cx="458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Cross-border E-commerce Connection</a:t>
            </a:r>
            <a:endParaRPr lang="en-US" altLang="zh-CN" sz="1600" dirty="0">
              <a:solidFill>
                <a:srgbClr val="1E3A6A"/>
              </a:solidFill>
              <a:latin typeface="Segoe UI" panose="020B0502040204020203" pitchFamily="34" charset="0"/>
              <a:ea typeface="Calibri" charset="0"/>
              <a:cs typeface="Segoe UI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8206" y="2995745"/>
            <a:ext cx="458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Empoderar</a:t>
            </a:r>
            <a:r>
              <a:rPr lang="en-US" altLang="zh-CN" sz="2400" dirty="0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 las PYMEs LATINAs </a:t>
            </a:r>
          </a:p>
        </p:txBody>
      </p:sp>
      <p:sp>
        <p:nvSpPr>
          <p:cNvPr id="16" name="矩形 15"/>
          <p:cNvSpPr/>
          <p:nvPr/>
        </p:nvSpPr>
        <p:spPr>
          <a:xfrm>
            <a:off x="793" y="4547025"/>
            <a:ext cx="12192000" cy="131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3" b="28121"/>
          <a:stretch/>
        </p:blipFill>
        <p:spPr>
          <a:xfrm>
            <a:off x="4521785" y="4679103"/>
            <a:ext cx="2260525" cy="8869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35" y="4577050"/>
            <a:ext cx="2209914" cy="10668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5" y="4645705"/>
            <a:ext cx="953764" cy="953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0187" y="39167"/>
            <a:ext cx="665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 </a:t>
            </a:r>
            <a:r>
              <a:rPr lang="en-US" altLang="zh-CN" sz="2400" b="1" dirty="0" err="1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Comercio</a:t>
            </a:r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Tradicional</a:t>
            </a:r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XCOMMERCES</a:t>
            </a:r>
            <a:endParaRPr lang="zh-CN" altLang="en-US" sz="24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8201" y="897276"/>
            <a:ext cx="10515600" cy="5229684"/>
            <a:chOff x="1903413" y="2098675"/>
            <a:chExt cx="5343526" cy="2657476"/>
          </a:xfrm>
          <a:solidFill>
            <a:schemeClr val="bg1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6116638" y="3984625"/>
              <a:ext cx="604838" cy="466725"/>
            </a:xfrm>
            <a:custGeom>
              <a:avLst/>
              <a:gdLst>
                <a:gd name="T0" fmla="*/ 277 w 381"/>
                <a:gd name="T1" fmla="*/ 0 h 294"/>
                <a:gd name="T2" fmla="*/ 263 w 381"/>
                <a:gd name="T3" fmla="*/ 76 h 294"/>
                <a:gd name="T4" fmla="*/ 220 w 381"/>
                <a:gd name="T5" fmla="*/ 52 h 294"/>
                <a:gd name="T6" fmla="*/ 220 w 381"/>
                <a:gd name="T7" fmla="*/ 16 h 294"/>
                <a:gd name="T8" fmla="*/ 187 w 381"/>
                <a:gd name="T9" fmla="*/ 9 h 294"/>
                <a:gd name="T10" fmla="*/ 149 w 381"/>
                <a:gd name="T11" fmla="*/ 40 h 294"/>
                <a:gd name="T12" fmla="*/ 125 w 381"/>
                <a:gd name="T13" fmla="*/ 28 h 294"/>
                <a:gd name="T14" fmla="*/ 73 w 381"/>
                <a:gd name="T15" fmla="*/ 76 h 294"/>
                <a:gd name="T16" fmla="*/ 73 w 381"/>
                <a:gd name="T17" fmla="*/ 76 h 294"/>
                <a:gd name="T18" fmla="*/ 0 w 381"/>
                <a:gd name="T19" fmla="*/ 114 h 294"/>
                <a:gd name="T20" fmla="*/ 0 w 381"/>
                <a:gd name="T21" fmla="*/ 116 h 294"/>
                <a:gd name="T22" fmla="*/ 0 w 381"/>
                <a:gd name="T23" fmla="*/ 116 h 294"/>
                <a:gd name="T24" fmla="*/ 5 w 381"/>
                <a:gd name="T25" fmla="*/ 194 h 294"/>
                <a:gd name="T26" fmla="*/ 5 w 381"/>
                <a:gd name="T27" fmla="*/ 194 h 294"/>
                <a:gd name="T28" fmla="*/ 40 w 381"/>
                <a:gd name="T29" fmla="*/ 246 h 294"/>
                <a:gd name="T30" fmla="*/ 139 w 381"/>
                <a:gd name="T31" fmla="*/ 204 h 294"/>
                <a:gd name="T32" fmla="*/ 225 w 381"/>
                <a:gd name="T33" fmla="*/ 227 h 294"/>
                <a:gd name="T34" fmla="*/ 291 w 381"/>
                <a:gd name="T35" fmla="*/ 294 h 294"/>
                <a:gd name="T36" fmla="*/ 345 w 381"/>
                <a:gd name="T37" fmla="*/ 275 h 294"/>
                <a:gd name="T38" fmla="*/ 381 w 381"/>
                <a:gd name="T39" fmla="*/ 161 h 294"/>
                <a:gd name="T40" fmla="*/ 315 w 381"/>
                <a:gd name="T41" fmla="*/ 83 h 294"/>
                <a:gd name="T42" fmla="*/ 277 w 381"/>
                <a:gd name="T4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1" h="294">
                  <a:moveTo>
                    <a:pt x="277" y="0"/>
                  </a:moveTo>
                  <a:lnTo>
                    <a:pt x="263" y="76"/>
                  </a:lnTo>
                  <a:lnTo>
                    <a:pt x="220" y="52"/>
                  </a:lnTo>
                  <a:lnTo>
                    <a:pt x="220" y="16"/>
                  </a:lnTo>
                  <a:lnTo>
                    <a:pt x="187" y="9"/>
                  </a:lnTo>
                  <a:lnTo>
                    <a:pt x="149" y="40"/>
                  </a:lnTo>
                  <a:lnTo>
                    <a:pt x="125" y="28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40" y="246"/>
                  </a:lnTo>
                  <a:lnTo>
                    <a:pt x="139" y="204"/>
                  </a:lnTo>
                  <a:lnTo>
                    <a:pt x="225" y="227"/>
                  </a:lnTo>
                  <a:lnTo>
                    <a:pt x="291" y="294"/>
                  </a:lnTo>
                  <a:lnTo>
                    <a:pt x="345" y="275"/>
                  </a:lnTo>
                  <a:lnTo>
                    <a:pt x="381" y="161"/>
                  </a:lnTo>
                  <a:lnTo>
                    <a:pt x="315" y="8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913563" y="4481513"/>
              <a:ext cx="123825" cy="109538"/>
            </a:xfrm>
            <a:custGeom>
              <a:avLst/>
              <a:gdLst>
                <a:gd name="T0" fmla="*/ 0 w 78"/>
                <a:gd name="T1" fmla="*/ 57 h 69"/>
                <a:gd name="T2" fmla="*/ 33 w 78"/>
                <a:gd name="T3" fmla="*/ 69 h 69"/>
                <a:gd name="T4" fmla="*/ 59 w 78"/>
                <a:gd name="T5" fmla="*/ 28 h 69"/>
                <a:gd name="T6" fmla="*/ 78 w 78"/>
                <a:gd name="T7" fmla="*/ 0 h 69"/>
                <a:gd name="T8" fmla="*/ 26 w 78"/>
                <a:gd name="T9" fmla="*/ 19 h 69"/>
                <a:gd name="T10" fmla="*/ 0 w 78"/>
                <a:gd name="T11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9">
                  <a:moveTo>
                    <a:pt x="0" y="57"/>
                  </a:moveTo>
                  <a:lnTo>
                    <a:pt x="33" y="69"/>
                  </a:lnTo>
                  <a:lnTo>
                    <a:pt x="59" y="28"/>
                  </a:lnTo>
                  <a:lnTo>
                    <a:pt x="78" y="0"/>
                  </a:lnTo>
                  <a:lnTo>
                    <a:pt x="26" y="19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7021513" y="4383088"/>
              <a:ext cx="87313" cy="98425"/>
            </a:xfrm>
            <a:custGeom>
              <a:avLst/>
              <a:gdLst>
                <a:gd name="T0" fmla="*/ 5 w 55"/>
                <a:gd name="T1" fmla="*/ 33 h 62"/>
                <a:gd name="T2" fmla="*/ 10 w 55"/>
                <a:gd name="T3" fmla="*/ 62 h 62"/>
                <a:gd name="T4" fmla="*/ 55 w 55"/>
                <a:gd name="T5" fmla="*/ 24 h 62"/>
                <a:gd name="T6" fmla="*/ 0 w 55"/>
                <a:gd name="T7" fmla="*/ 0 h 62"/>
                <a:gd name="T8" fmla="*/ 5 w 55"/>
                <a:gd name="T9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5" y="33"/>
                  </a:moveTo>
                  <a:lnTo>
                    <a:pt x="10" y="62"/>
                  </a:lnTo>
                  <a:lnTo>
                    <a:pt x="55" y="24"/>
                  </a:lnTo>
                  <a:lnTo>
                    <a:pt x="0" y="0"/>
                  </a:lnTo>
                  <a:lnTo>
                    <a:pt x="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53138" y="3716338"/>
              <a:ext cx="142875" cy="174625"/>
            </a:xfrm>
            <a:custGeom>
              <a:avLst/>
              <a:gdLst>
                <a:gd name="T0" fmla="*/ 37 w 90"/>
                <a:gd name="T1" fmla="*/ 34 h 110"/>
                <a:gd name="T2" fmla="*/ 37 w 90"/>
                <a:gd name="T3" fmla="*/ 34 h 110"/>
                <a:gd name="T4" fmla="*/ 2 w 90"/>
                <a:gd name="T5" fmla="*/ 46 h 110"/>
                <a:gd name="T6" fmla="*/ 0 w 90"/>
                <a:gd name="T7" fmla="*/ 88 h 110"/>
                <a:gd name="T8" fmla="*/ 35 w 90"/>
                <a:gd name="T9" fmla="*/ 110 h 110"/>
                <a:gd name="T10" fmla="*/ 75 w 90"/>
                <a:gd name="T11" fmla="*/ 91 h 110"/>
                <a:gd name="T12" fmla="*/ 90 w 90"/>
                <a:gd name="T13" fmla="*/ 53 h 110"/>
                <a:gd name="T14" fmla="*/ 75 w 90"/>
                <a:gd name="T15" fmla="*/ 0 h 110"/>
                <a:gd name="T16" fmla="*/ 37 w 90"/>
                <a:gd name="T17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10">
                  <a:moveTo>
                    <a:pt x="37" y="34"/>
                  </a:moveTo>
                  <a:lnTo>
                    <a:pt x="37" y="34"/>
                  </a:lnTo>
                  <a:lnTo>
                    <a:pt x="2" y="46"/>
                  </a:lnTo>
                  <a:lnTo>
                    <a:pt x="0" y="88"/>
                  </a:lnTo>
                  <a:lnTo>
                    <a:pt x="35" y="110"/>
                  </a:lnTo>
                  <a:lnTo>
                    <a:pt x="75" y="91"/>
                  </a:lnTo>
                  <a:lnTo>
                    <a:pt x="90" y="53"/>
                  </a:lnTo>
                  <a:lnTo>
                    <a:pt x="75" y="0"/>
                  </a:lnTo>
                  <a:lnTo>
                    <a:pt x="3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5842001" y="3735388"/>
              <a:ext cx="161925" cy="173038"/>
            </a:xfrm>
            <a:custGeom>
              <a:avLst/>
              <a:gdLst>
                <a:gd name="T0" fmla="*/ 38 w 102"/>
                <a:gd name="T1" fmla="*/ 19 h 109"/>
                <a:gd name="T2" fmla="*/ 0 w 102"/>
                <a:gd name="T3" fmla="*/ 0 h 109"/>
                <a:gd name="T4" fmla="*/ 45 w 102"/>
                <a:gd name="T5" fmla="*/ 71 h 109"/>
                <a:gd name="T6" fmla="*/ 102 w 102"/>
                <a:gd name="T7" fmla="*/ 109 h 109"/>
                <a:gd name="T8" fmla="*/ 78 w 102"/>
                <a:gd name="T9" fmla="*/ 57 h 109"/>
                <a:gd name="T10" fmla="*/ 38 w 102"/>
                <a:gd name="T11" fmla="*/ 1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9">
                  <a:moveTo>
                    <a:pt x="38" y="19"/>
                  </a:moveTo>
                  <a:lnTo>
                    <a:pt x="0" y="0"/>
                  </a:lnTo>
                  <a:lnTo>
                    <a:pt x="45" y="71"/>
                  </a:lnTo>
                  <a:lnTo>
                    <a:pt x="102" y="109"/>
                  </a:lnTo>
                  <a:lnTo>
                    <a:pt x="78" y="57"/>
                  </a:lnTo>
                  <a:lnTo>
                    <a:pt x="3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6003926" y="3908425"/>
              <a:ext cx="157163" cy="53975"/>
            </a:xfrm>
            <a:custGeom>
              <a:avLst/>
              <a:gdLst>
                <a:gd name="T0" fmla="*/ 80 w 99"/>
                <a:gd name="T1" fmla="*/ 12 h 34"/>
                <a:gd name="T2" fmla="*/ 47 w 99"/>
                <a:gd name="T3" fmla="*/ 8 h 34"/>
                <a:gd name="T4" fmla="*/ 0 w 99"/>
                <a:gd name="T5" fmla="*/ 0 h 34"/>
                <a:gd name="T6" fmla="*/ 28 w 99"/>
                <a:gd name="T7" fmla="*/ 29 h 34"/>
                <a:gd name="T8" fmla="*/ 68 w 99"/>
                <a:gd name="T9" fmla="*/ 31 h 34"/>
                <a:gd name="T10" fmla="*/ 99 w 99"/>
                <a:gd name="T11" fmla="*/ 34 h 34"/>
                <a:gd name="T12" fmla="*/ 80 w 99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4">
                  <a:moveTo>
                    <a:pt x="80" y="12"/>
                  </a:moveTo>
                  <a:lnTo>
                    <a:pt x="47" y="8"/>
                  </a:lnTo>
                  <a:lnTo>
                    <a:pt x="0" y="0"/>
                  </a:lnTo>
                  <a:lnTo>
                    <a:pt x="28" y="29"/>
                  </a:lnTo>
                  <a:lnTo>
                    <a:pt x="68" y="31"/>
                  </a:lnTo>
                  <a:lnTo>
                    <a:pt x="99" y="34"/>
                  </a:lnTo>
                  <a:lnTo>
                    <a:pt x="8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6196013" y="3800475"/>
              <a:ext cx="107950" cy="120650"/>
            </a:xfrm>
            <a:custGeom>
              <a:avLst/>
              <a:gdLst>
                <a:gd name="T0" fmla="*/ 0 w 68"/>
                <a:gd name="T1" fmla="*/ 45 h 76"/>
                <a:gd name="T2" fmla="*/ 7 w 68"/>
                <a:gd name="T3" fmla="*/ 76 h 76"/>
                <a:gd name="T4" fmla="*/ 18 w 68"/>
                <a:gd name="T5" fmla="*/ 47 h 76"/>
                <a:gd name="T6" fmla="*/ 40 w 68"/>
                <a:gd name="T7" fmla="*/ 57 h 76"/>
                <a:gd name="T8" fmla="*/ 23 w 68"/>
                <a:gd name="T9" fmla="*/ 26 h 76"/>
                <a:gd name="T10" fmla="*/ 42 w 68"/>
                <a:gd name="T11" fmla="*/ 19 h 76"/>
                <a:gd name="T12" fmla="*/ 35 w 68"/>
                <a:gd name="T13" fmla="*/ 7 h 76"/>
                <a:gd name="T14" fmla="*/ 68 w 68"/>
                <a:gd name="T15" fmla="*/ 2 h 76"/>
                <a:gd name="T16" fmla="*/ 26 w 68"/>
                <a:gd name="T17" fmla="*/ 0 h 76"/>
                <a:gd name="T18" fmla="*/ 7 w 68"/>
                <a:gd name="T19" fmla="*/ 7 h 76"/>
                <a:gd name="T20" fmla="*/ 0 w 68"/>
                <a:gd name="T2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6">
                  <a:moveTo>
                    <a:pt x="0" y="45"/>
                  </a:moveTo>
                  <a:lnTo>
                    <a:pt x="7" y="76"/>
                  </a:lnTo>
                  <a:lnTo>
                    <a:pt x="18" y="47"/>
                  </a:lnTo>
                  <a:lnTo>
                    <a:pt x="40" y="57"/>
                  </a:lnTo>
                  <a:lnTo>
                    <a:pt x="23" y="26"/>
                  </a:lnTo>
                  <a:lnTo>
                    <a:pt x="42" y="19"/>
                  </a:lnTo>
                  <a:lnTo>
                    <a:pt x="35" y="7"/>
                  </a:lnTo>
                  <a:lnTo>
                    <a:pt x="68" y="2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218238" y="3517900"/>
              <a:ext cx="115888" cy="214313"/>
            </a:xfrm>
            <a:custGeom>
              <a:avLst/>
              <a:gdLst>
                <a:gd name="T0" fmla="*/ 9 w 73"/>
                <a:gd name="T1" fmla="*/ 102 h 135"/>
                <a:gd name="T2" fmla="*/ 42 w 73"/>
                <a:gd name="T3" fmla="*/ 135 h 135"/>
                <a:gd name="T4" fmla="*/ 73 w 73"/>
                <a:gd name="T5" fmla="*/ 106 h 135"/>
                <a:gd name="T6" fmla="*/ 26 w 73"/>
                <a:gd name="T7" fmla="*/ 61 h 135"/>
                <a:gd name="T8" fmla="*/ 9 w 73"/>
                <a:gd name="T9" fmla="*/ 0 h 135"/>
                <a:gd name="T10" fmla="*/ 0 w 73"/>
                <a:gd name="T11" fmla="*/ 45 h 135"/>
                <a:gd name="T12" fmla="*/ 9 w 73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35">
                  <a:moveTo>
                    <a:pt x="9" y="102"/>
                  </a:moveTo>
                  <a:lnTo>
                    <a:pt x="42" y="135"/>
                  </a:lnTo>
                  <a:lnTo>
                    <a:pt x="73" y="106"/>
                  </a:lnTo>
                  <a:lnTo>
                    <a:pt x="26" y="61"/>
                  </a:lnTo>
                  <a:lnTo>
                    <a:pt x="9" y="0"/>
                  </a:lnTo>
                  <a:lnTo>
                    <a:pt x="0" y="45"/>
                  </a:lnTo>
                  <a:lnTo>
                    <a:pt x="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380163" y="3811588"/>
              <a:ext cx="284163" cy="180975"/>
            </a:xfrm>
            <a:custGeom>
              <a:avLst/>
              <a:gdLst>
                <a:gd name="T0" fmla="*/ 59 w 179"/>
                <a:gd name="T1" fmla="*/ 23 h 114"/>
                <a:gd name="T2" fmla="*/ 37 w 179"/>
                <a:gd name="T3" fmla="*/ 31 h 114"/>
                <a:gd name="T4" fmla="*/ 30 w 179"/>
                <a:gd name="T5" fmla="*/ 0 h 114"/>
                <a:gd name="T6" fmla="*/ 0 w 179"/>
                <a:gd name="T7" fmla="*/ 16 h 114"/>
                <a:gd name="T8" fmla="*/ 21 w 179"/>
                <a:gd name="T9" fmla="*/ 45 h 114"/>
                <a:gd name="T10" fmla="*/ 63 w 179"/>
                <a:gd name="T11" fmla="*/ 50 h 114"/>
                <a:gd name="T12" fmla="*/ 75 w 179"/>
                <a:gd name="T13" fmla="*/ 85 h 114"/>
                <a:gd name="T14" fmla="*/ 106 w 179"/>
                <a:gd name="T15" fmla="*/ 95 h 114"/>
                <a:gd name="T16" fmla="*/ 134 w 179"/>
                <a:gd name="T17" fmla="*/ 83 h 114"/>
                <a:gd name="T18" fmla="*/ 179 w 179"/>
                <a:gd name="T19" fmla="*/ 114 h 114"/>
                <a:gd name="T20" fmla="*/ 158 w 179"/>
                <a:gd name="T21" fmla="*/ 59 h 114"/>
                <a:gd name="T22" fmla="*/ 92 w 179"/>
                <a:gd name="T23" fmla="*/ 23 h 114"/>
                <a:gd name="T24" fmla="*/ 59 w 179"/>
                <a:gd name="T25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14">
                  <a:moveTo>
                    <a:pt x="59" y="23"/>
                  </a:moveTo>
                  <a:lnTo>
                    <a:pt x="37" y="31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1" y="45"/>
                  </a:lnTo>
                  <a:lnTo>
                    <a:pt x="63" y="50"/>
                  </a:lnTo>
                  <a:lnTo>
                    <a:pt x="75" y="85"/>
                  </a:lnTo>
                  <a:lnTo>
                    <a:pt x="106" y="95"/>
                  </a:lnTo>
                  <a:lnTo>
                    <a:pt x="134" y="83"/>
                  </a:lnTo>
                  <a:lnTo>
                    <a:pt x="179" y="114"/>
                  </a:lnTo>
                  <a:lnTo>
                    <a:pt x="158" y="59"/>
                  </a:lnTo>
                  <a:lnTo>
                    <a:pt x="92" y="23"/>
                  </a:lnTo>
                  <a:lnTo>
                    <a:pt x="5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5883276" y="3679825"/>
              <a:ext cx="90488" cy="109538"/>
            </a:xfrm>
            <a:custGeom>
              <a:avLst/>
              <a:gdLst>
                <a:gd name="T0" fmla="*/ 57 w 57"/>
                <a:gd name="T1" fmla="*/ 69 h 69"/>
                <a:gd name="T2" fmla="*/ 50 w 57"/>
                <a:gd name="T3" fmla="*/ 35 h 69"/>
                <a:gd name="T4" fmla="*/ 0 w 57"/>
                <a:gd name="T5" fmla="*/ 0 h 69"/>
                <a:gd name="T6" fmla="*/ 28 w 57"/>
                <a:gd name="T7" fmla="*/ 57 h 69"/>
                <a:gd name="T8" fmla="*/ 57 w 5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57" y="69"/>
                  </a:moveTo>
                  <a:lnTo>
                    <a:pt x="50" y="35"/>
                  </a:lnTo>
                  <a:lnTo>
                    <a:pt x="0" y="0"/>
                  </a:lnTo>
                  <a:lnTo>
                    <a:pt x="28" y="57"/>
                  </a:lnTo>
                  <a:lnTo>
                    <a:pt x="5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4786313" y="3309938"/>
              <a:ext cx="360363" cy="106363"/>
            </a:xfrm>
            <a:custGeom>
              <a:avLst/>
              <a:gdLst>
                <a:gd name="T0" fmla="*/ 116 w 227"/>
                <a:gd name="T1" fmla="*/ 0 h 67"/>
                <a:gd name="T2" fmla="*/ 59 w 227"/>
                <a:gd name="T3" fmla="*/ 17 h 67"/>
                <a:gd name="T4" fmla="*/ 0 w 227"/>
                <a:gd name="T5" fmla="*/ 3 h 67"/>
                <a:gd name="T6" fmla="*/ 90 w 227"/>
                <a:gd name="T7" fmla="*/ 67 h 67"/>
                <a:gd name="T8" fmla="*/ 80 w 227"/>
                <a:gd name="T9" fmla="*/ 34 h 67"/>
                <a:gd name="T10" fmla="*/ 106 w 227"/>
                <a:gd name="T11" fmla="*/ 55 h 67"/>
                <a:gd name="T12" fmla="*/ 227 w 227"/>
                <a:gd name="T13" fmla="*/ 22 h 67"/>
                <a:gd name="T14" fmla="*/ 116 w 22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67">
                  <a:moveTo>
                    <a:pt x="116" y="0"/>
                  </a:moveTo>
                  <a:lnTo>
                    <a:pt x="59" y="17"/>
                  </a:lnTo>
                  <a:lnTo>
                    <a:pt x="0" y="3"/>
                  </a:lnTo>
                  <a:lnTo>
                    <a:pt x="90" y="67"/>
                  </a:lnTo>
                  <a:lnTo>
                    <a:pt x="80" y="34"/>
                  </a:lnTo>
                  <a:lnTo>
                    <a:pt x="106" y="55"/>
                  </a:lnTo>
                  <a:lnTo>
                    <a:pt x="227" y="2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954588" y="3344863"/>
              <a:ext cx="346075" cy="269875"/>
            </a:xfrm>
            <a:custGeom>
              <a:avLst/>
              <a:gdLst>
                <a:gd name="T0" fmla="*/ 48 w 218"/>
                <a:gd name="T1" fmla="*/ 97 h 170"/>
                <a:gd name="T2" fmla="*/ 71 w 218"/>
                <a:gd name="T3" fmla="*/ 170 h 170"/>
                <a:gd name="T4" fmla="*/ 218 w 218"/>
                <a:gd name="T5" fmla="*/ 106 h 170"/>
                <a:gd name="T6" fmla="*/ 218 w 218"/>
                <a:gd name="T7" fmla="*/ 106 h 170"/>
                <a:gd name="T8" fmla="*/ 204 w 218"/>
                <a:gd name="T9" fmla="*/ 52 h 170"/>
                <a:gd name="T10" fmla="*/ 159 w 218"/>
                <a:gd name="T11" fmla="*/ 52 h 170"/>
                <a:gd name="T12" fmla="*/ 121 w 218"/>
                <a:gd name="T13" fmla="*/ 0 h 170"/>
                <a:gd name="T14" fmla="*/ 0 w 218"/>
                <a:gd name="T15" fmla="*/ 33 h 170"/>
                <a:gd name="T16" fmla="*/ 48 w 218"/>
                <a:gd name="T17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70">
                  <a:moveTo>
                    <a:pt x="48" y="97"/>
                  </a:moveTo>
                  <a:lnTo>
                    <a:pt x="71" y="170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4" y="52"/>
                  </a:lnTo>
                  <a:lnTo>
                    <a:pt x="159" y="52"/>
                  </a:lnTo>
                  <a:lnTo>
                    <a:pt x="121" y="0"/>
                  </a:lnTo>
                  <a:lnTo>
                    <a:pt x="0" y="33"/>
                  </a:ln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4288" y="3155950"/>
              <a:ext cx="180975" cy="177800"/>
            </a:xfrm>
            <a:custGeom>
              <a:avLst/>
              <a:gdLst>
                <a:gd name="T0" fmla="*/ 81 w 114"/>
                <a:gd name="T1" fmla="*/ 45 h 112"/>
                <a:gd name="T2" fmla="*/ 40 w 114"/>
                <a:gd name="T3" fmla="*/ 55 h 112"/>
                <a:gd name="T4" fmla="*/ 0 w 114"/>
                <a:gd name="T5" fmla="*/ 83 h 112"/>
                <a:gd name="T6" fmla="*/ 2 w 114"/>
                <a:gd name="T7" fmla="*/ 112 h 112"/>
                <a:gd name="T8" fmla="*/ 81 w 114"/>
                <a:gd name="T9" fmla="*/ 78 h 112"/>
                <a:gd name="T10" fmla="*/ 114 w 114"/>
                <a:gd name="T11" fmla="*/ 38 h 112"/>
                <a:gd name="T12" fmla="*/ 114 w 114"/>
                <a:gd name="T13" fmla="*/ 0 h 112"/>
                <a:gd name="T14" fmla="*/ 102 w 114"/>
                <a:gd name="T15" fmla="*/ 2 h 112"/>
                <a:gd name="T16" fmla="*/ 102 w 114"/>
                <a:gd name="T17" fmla="*/ 2 h 112"/>
                <a:gd name="T18" fmla="*/ 81 w 114"/>
                <a:gd name="T19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2">
                  <a:moveTo>
                    <a:pt x="81" y="45"/>
                  </a:moveTo>
                  <a:lnTo>
                    <a:pt x="40" y="55"/>
                  </a:lnTo>
                  <a:lnTo>
                    <a:pt x="0" y="83"/>
                  </a:lnTo>
                  <a:lnTo>
                    <a:pt x="2" y="112"/>
                  </a:lnTo>
                  <a:lnTo>
                    <a:pt x="81" y="78"/>
                  </a:lnTo>
                  <a:lnTo>
                    <a:pt x="114" y="38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8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6521451" y="3073400"/>
              <a:ext cx="98425" cy="82550"/>
            </a:xfrm>
            <a:custGeom>
              <a:avLst/>
              <a:gdLst>
                <a:gd name="T0" fmla="*/ 24 w 62"/>
                <a:gd name="T1" fmla="*/ 40 h 52"/>
                <a:gd name="T2" fmla="*/ 43 w 62"/>
                <a:gd name="T3" fmla="*/ 28 h 52"/>
                <a:gd name="T4" fmla="*/ 62 w 62"/>
                <a:gd name="T5" fmla="*/ 17 h 52"/>
                <a:gd name="T6" fmla="*/ 19 w 62"/>
                <a:gd name="T7" fmla="*/ 0 h 52"/>
                <a:gd name="T8" fmla="*/ 0 w 62"/>
                <a:gd name="T9" fmla="*/ 35 h 52"/>
                <a:gd name="T10" fmla="*/ 15 w 62"/>
                <a:gd name="T11" fmla="*/ 52 h 52"/>
                <a:gd name="T12" fmla="*/ 24 w 62"/>
                <a:gd name="T13" fmla="*/ 40 h 52"/>
                <a:gd name="T14" fmla="*/ 24 w 62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2">
                  <a:moveTo>
                    <a:pt x="24" y="40"/>
                  </a:moveTo>
                  <a:lnTo>
                    <a:pt x="43" y="28"/>
                  </a:lnTo>
                  <a:lnTo>
                    <a:pt x="62" y="17"/>
                  </a:lnTo>
                  <a:lnTo>
                    <a:pt x="19" y="0"/>
                  </a:lnTo>
                  <a:lnTo>
                    <a:pt x="0" y="35"/>
                  </a:lnTo>
                  <a:lnTo>
                    <a:pt x="15" y="52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740526" y="2722563"/>
              <a:ext cx="157163" cy="249238"/>
            </a:xfrm>
            <a:custGeom>
              <a:avLst/>
              <a:gdLst>
                <a:gd name="T0" fmla="*/ 23 w 99"/>
                <a:gd name="T1" fmla="*/ 157 h 157"/>
                <a:gd name="T2" fmla="*/ 99 w 99"/>
                <a:gd name="T3" fmla="*/ 0 h 157"/>
                <a:gd name="T4" fmla="*/ 0 w 99"/>
                <a:gd name="T5" fmla="*/ 95 h 157"/>
                <a:gd name="T6" fmla="*/ 23 w 99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57">
                  <a:moveTo>
                    <a:pt x="23" y="157"/>
                  </a:moveTo>
                  <a:lnTo>
                    <a:pt x="99" y="0"/>
                  </a:lnTo>
                  <a:lnTo>
                    <a:pt x="0" y="95"/>
                  </a:lnTo>
                  <a:lnTo>
                    <a:pt x="2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368801" y="2308225"/>
              <a:ext cx="2878138" cy="1397000"/>
            </a:xfrm>
            <a:custGeom>
              <a:avLst/>
              <a:gdLst>
                <a:gd name="T0" fmla="*/ 1806 w 1813"/>
                <a:gd name="T1" fmla="*/ 152 h 880"/>
                <a:gd name="T2" fmla="*/ 1382 w 1813"/>
                <a:gd name="T3" fmla="*/ 86 h 880"/>
                <a:gd name="T4" fmla="*/ 1044 w 1813"/>
                <a:gd name="T5" fmla="*/ 0 h 880"/>
                <a:gd name="T6" fmla="*/ 904 w 1813"/>
                <a:gd name="T7" fmla="*/ 24 h 880"/>
                <a:gd name="T8" fmla="*/ 722 w 1813"/>
                <a:gd name="T9" fmla="*/ 88 h 880"/>
                <a:gd name="T10" fmla="*/ 526 w 1813"/>
                <a:gd name="T11" fmla="*/ 155 h 880"/>
                <a:gd name="T12" fmla="*/ 388 w 1813"/>
                <a:gd name="T13" fmla="*/ 216 h 880"/>
                <a:gd name="T14" fmla="*/ 320 w 1813"/>
                <a:gd name="T15" fmla="*/ 140 h 880"/>
                <a:gd name="T16" fmla="*/ 227 w 1813"/>
                <a:gd name="T17" fmla="*/ 131 h 880"/>
                <a:gd name="T18" fmla="*/ 135 w 1813"/>
                <a:gd name="T19" fmla="*/ 238 h 880"/>
                <a:gd name="T20" fmla="*/ 85 w 1813"/>
                <a:gd name="T21" fmla="*/ 304 h 880"/>
                <a:gd name="T22" fmla="*/ 114 w 1813"/>
                <a:gd name="T23" fmla="*/ 318 h 880"/>
                <a:gd name="T24" fmla="*/ 163 w 1813"/>
                <a:gd name="T25" fmla="*/ 351 h 880"/>
                <a:gd name="T26" fmla="*/ 206 w 1813"/>
                <a:gd name="T27" fmla="*/ 290 h 880"/>
                <a:gd name="T28" fmla="*/ 268 w 1813"/>
                <a:gd name="T29" fmla="*/ 200 h 880"/>
                <a:gd name="T30" fmla="*/ 253 w 1813"/>
                <a:gd name="T31" fmla="*/ 290 h 880"/>
                <a:gd name="T32" fmla="*/ 303 w 1813"/>
                <a:gd name="T33" fmla="*/ 285 h 880"/>
                <a:gd name="T34" fmla="*/ 303 w 1813"/>
                <a:gd name="T35" fmla="*/ 285 h 880"/>
                <a:gd name="T36" fmla="*/ 303 w 1813"/>
                <a:gd name="T37" fmla="*/ 285 h 880"/>
                <a:gd name="T38" fmla="*/ 220 w 1813"/>
                <a:gd name="T39" fmla="*/ 373 h 880"/>
                <a:gd name="T40" fmla="*/ 119 w 1813"/>
                <a:gd name="T41" fmla="*/ 354 h 880"/>
                <a:gd name="T42" fmla="*/ 0 w 1813"/>
                <a:gd name="T43" fmla="*/ 444 h 880"/>
                <a:gd name="T44" fmla="*/ 62 w 1813"/>
                <a:gd name="T45" fmla="*/ 520 h 880"/>
                <a:gd name="T46" fmla="*/ 175 w 1813"/>
                <a:gd name="T47" fmla="*/ 551 h 880"/>
                <a:gd name="T48" fmla="*/ 249 w 1813"/>
                <a:gd name="T49" fmla="*/ 548 h 880"/>
                <a:gd name="T50" fmla="*/ 322 w 1813"/>
                <a:gd name="T51" fmla="*/ 477 h 880"/>
                <a:gd name="T52" fmla="*/ 419 w 1813"/>
                <a:gd name="T53" fmla="*/ 508 h 880"/>
                <a:gd name="T54" fmla="*/ 490 w 1813"/>
                <a:gd name="T55" fmla="*/ 551 h 880"/>
                <a:gd name="T56" fmla="*/ 478 w 1813"/>
                <a:gd name="T57" fmla="*/ 494 h 880"/>
                <a:gd name="T58" fmla="*/ 500 w 1813"/>
                <a:gd name="T59" fmla="*/ 472 h 880"/>
                <a:gd name="T60" fmla="*/ 521 w 1813"/>
                <a:gd name="T61" fmla="*/ 508 h 880"/>
                <a:gd name="T62" fmla="*/ 533 w 1813"/>
                <a:gd name="T63" fmla="*/ 584 h 880"/>
                <a:gd name="T64" fmla="*/ 419 w 1813"/>
                <a:gd name="T65" fmla="*/ 508 h 880"/>
                <a:gd name="T66" fmla="*/ 339 w 1813"/>
                <a:gd name="T67" fmla="*/ 527 h 880"/>
                <a:gd name="T68" fmla="*/ 282 w 1813"/>
                <a:gd name="T69" fmla="*/ 546 h 880"/>
                <a:gd name="T70" fmla="*/ 379 w 1813"/>
                <a:gd name="T71" fmla="*/ 579 h 880"/>
                <a:gd name="T72" fmla="*/ 379 w 1813"/>
                <a:gd name="T73" fmla="*/ 579 h 880"/>
                <a:gd name="T74" fmla="*/ 490 w 1813"/>
                <a:gd name="T75" fmla="*/ 653 h 880"/>
                <a:gd name="T76" fmla="*/ 672 w 1813"/>
                <a:gd name="T77" fmla="*/ 717 h 880"/>
                <a:gd name="T78" fmla="*/ 774 w 1813"/>
                <a:gd name="T79" fmla="*/ 880 h 880"/>
                <a:gd name="T80" fmla="*/ 897 w 1813"/>
                <a:gd name="T81" fmla="*/ 738 h 880"/>
                <a:gd name="T82" fmla="*/ 945 w 1813"/>
                <a:gd name="T83" fmla="*/ 785 h 880"/>
                <a:gd name="T84" fmla="*/ 954 w 1813"/>
                <a:gd name="T85" fmla="*/ 864 h 880"/>
                <a:gd name="T86" fmla="*/ 1020 w 1813"/>
                <a:gd name="T87" fmla="*/ 866 h 880"/>
                <a:gd name="T88" fmla="*/ 1030 w 1813"/>
                <a:gd name="T89" fmla="*/ 769 h 880"/>
                <a:gd name="T90" fmla="*/ 1117 w 1813"/>
                <a:gd name="T91" fmla="*/ 733 h 880"/>
                <a:gd name="T92" fmla="*/ 1151 w 1813"/>
                <a:gd name="T93" fmla="*/ 553 h 880"/>
                <a:gd name="T94" fmla="*/ 1226 w 1813"/>
                <a:gd name="T95" fmla="*/ 603 h 880"/>
                <a:gd name="T96" fmla="*/ 1269 w 1813"/>
                <a:gd name="T97" fmla="*/ 517 h 880"/>
                <a:gd name="T98" fmla="*/ 1361 w 1813"/>
                <a:gd name="T99" fmla="*/ 387 h 880"/>
                <a:gd name="T100" fmla="*/ 1177 w 1813"/>
                <a:gd name="T101" fmla="*/ 385 h 880"/>
                <a:gd name="T102" fmla="*/ 1309 w 1813"/>
                <a:gd name="T103" fmla="*/ 359 h 880"/>
                <a:gd name="T104" fmla="*/ 1593 w 1813"/>
                <a:gd name="T105" fmla="*/ 261 h 880"/>
                <a:gd name="T106" fmla="*/ 1813 w 1813"/>
                <a:gd name="T107" fmla="*/ 226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13" h="880">
                  <a:moveTo>
                    <a:pt x="1813" y="226"/>
                  </a:moveTo>
                  <a:lnTo>
                    <a:pt x="1806" y="152"/>
                  </a:lnTo>
                  <a:lnTo>
                    <a:pt x="1577" y="140"/>
                  </a:lnTo>
                  <a:lnTo>
                    <a:pt x="1382" y="86"/>
                  </a:lnTo>
                  <a:lnTo>
                    <a:pt x="1039" y="74"/>
                  </a:lnTo>
                  <a:lnTo>
                    <a:pt x="1044" y="0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831" y="93"/>
                  </a:lnTo>
                  <a:lnTo>
                    <a:pt x="722" y="88"/>
                  </a:lnTo>
                  <a:lnTo>
                    <a:pt x="646" y="150"/>
                  </a:lnTo>
                  <a:lnTo>
                    <a:pt x="526" y="155"/>
                  </a:lnTo>
                  <a:lnTo>
                    <a:pt x="526" y="155"/>
                  </a:lnTo>
                  <a:lnTo>
                    <a:pt x="388" y="216"/>
                  </a:lnTo>
                  <a:lnTo>
                    <a:pt x="393" y="166"/>
                  </a:lnTo>
                  <a:lnTo>
                    <a:pt x="320" y="140"/>
                  </a:lnTo>
                  <a:lnTo>
                    <a:pt x="287" y="117"/>
                  </a:lnTo>
                  <a:lnTo>
                    <a:pt x="227" y="131"/>
                  </a:lnTo>
                  <a:lnTo>
                    <a:pt x="159" y="200"/>
                  </a:lnTo>
                  <a:lnTo>
                    <a:pt x="135" y="238"/>
                  </a:lnTo>
                  <a:lnTo>
                    <a:pt x="88" y="266"/>
                  </a:lnTo>
                  <a:lnTo>
                    <a:pt x="85" y="304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42" y="297"/>
                  </a:lnTo>
                  <a:lnTo>
                    <a:pt x="163" y="351"/>
                  </a:lnTo>
                  <a:lnTo>
                    <a:pt x="197" y="337"/>
                  </a:lnTo>
                  <a:lnTo>
                    <a:pt x="206" y="290"/>
                  </a:lnTo>
                  <a:lnTo>
                    <a:pt x="211" y="245"/>
                  </a:lnTo>
                  <a:lnTo>
                    <a:pt x="268" y="200"/>
                  </a:lnTo>
                  <a:lnTo>
                    <a:pt x="239" y="257"/>
                  </a:lnTo>
                  <a:lnTo>
                    <a:pt x="253" y="290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1" y="304"/>
                  </a:lnTo>
                  <a:lnTo>
                    <a:pt x="303" y="285"/>
                  </a:lnTo>
                  <a:lnTo>
                    <a:pt x="234" y="332"/>
                  </a:lnTo>
                  <a:lnTo>
                    <a:pt x="220" y="373"/>
                  </a:lnTo>
                  <a:lnTo>
                    <a:pt x="142" y="373"/>
                  </a:lnTo>
                  <a:lnTo>
                    <a:pt x="119" y="354"/>
                  </a:lnTo>
                  <a:lnTo>
                    <a:pt x="66" y="413"/>
                  </a:lnTo>
                  <a:lnTo>
                    <a:pt x="0" y="444"/>
                  </a:lnTo>
                  <a:lnTo>
                    <a:pt x="24" y="506"/>
                  </a:lnTo>
                  <a:lnTo>
                    <a:pt x="62" y="520"/>
                  </a:lnTo>
                  <a:lnTo>
                    <a:pt x="128" y="491"/>
                  </a:lnTo>
                  <a:lnTo>
                    <a:pt x="175" y="551"/>
                  </a:lnTo>
                  <a:lnTo>
                    <a:pt x="175" y="551"/>
                  </a:lnTo>
                  <a:lnTo>
                    <a:pt x="249" y="548"/>
                  </a:lnTo>
                  <a:lnTo>
                    <a:pt x="249" y="548"/>
                  </a:lnTo>
                  <a:lnTo>
                    <a:pt x="322" y="477"/>
                  </a:lnTo>
                  <a:lnTo>
                    <a:pt x="388" y="489"/>
                  </a:lnTo>
                  <a:lnTo>
                    <a:pt x="419" y="508"/>
                  </a:lnTo>
                  <a:lnTo>
                    <a:pt x="490" y="551"/>
                  </a:lnTo>
                  <a:lnTo>
                    <a:pt x="490" y="551"/>
                  </a:lnTo>
                  <a:lnTo>
                    <a:pt x="490" y="551"/>
                  </a:lnTo>
                  <a:lnTo>
                    <a:pt x="478" y="494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40" y="465"/>
                  </a:lnTo>
                  <a:lnTo>
                    <a:pt x="521" y="508"/>
                  </a:lnTo>
                  <a:lnTo>
                    <a:pt x="547" y="534"/>
                  </a:lnTo>
                  <a:lnTo>
                    <a:pt x="533" y="584"/>
                  </a:lnTo>
                  <a:lnTo>
                    <a:pt x="490" y="551"/>
                  </a:lnTo>
                  <a:lnTo>
                    <a:pt x="419" y="508"/>
                  </a:lnTo>
                  <a:lnTo>
                    <a:pt x="403" y="536"/>
                  </a:lnTo>
                  <a:lnTo>
                    <a:pt x="339" y="527"/>
                  </a:lnTo>
                  <a:lnTo>
                    <a:pt x="339" y="527"/>
                  </a:lnTo>
                  <a:lnTo>
                    <a:pt x="282" y="546"/>
                  </a:lnTo>
                  <a:lnTo>
                    <a:pt x="310" y="589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379" y="631"/>
                  </a:lnTo>
                  <a:lnTo>
                    <a:pt x="490" y="653"/>
                  </a:lnTo>
                  <a:lnTo>
                    <a:pt x="582" y="695"/>
                  </a:lnTo>
                  <a:lnTo>
                    <a:pt x="672" y="717"/>
                  </a:lnTo>
                  <a:lnTo>
                    <a:pt x="736" y="802"/>
                  </a:lnTo>
                  <a:lnTo>
                    <a:pt x="774" y="880"/>
                  </a:lnTo>
                  <a:lnTo>
                    <a:pt x="800" y="793"/>
                  </a:lnTo>
                  <a:lnTo>
                    <a:pt x="897" y="738"/>
                  </a:lnTo>
                  <a:lnTo>
                    <a:pt x="923" y="802"/>
                  </a:lnTo>
                  <a:lnTo>
                    <a:pt x="945" y="785"/>
                  </a:lnTo>
                  <a:lnTo>
                    <a:pt x="945" y="785"/>
                  </a:lnTo>
                  <a:lnTo>
                    <a:pt x="954" y="864"/>
                  </a:lnTo>
                  <a:lnTo>
                    <a:pt x="973" y="823"/>
                  </a:lnTo>
                  <a:lnTo>
                    <a:pt x="1020" y="866"/>
                  </a:lnTo>
                  <a:lnTo>
                    <a:pt x="1063" y="823"/>
                  </a:lnTo>
                  <a:lnTo>
                    <a:pt x="1030" y="769"/>
                  </a:lnTo>
                  <a:lnTo>
                    <a:pt x="1046" y="738"/>
                  </a:lnTo>
                  <a:lnTo>
                    <a:pt x="1117" y="733"/>
                  </a:lnTo>
                  <a:lnTo>
                    <a:pt x="1177" y="660"/>
                  </a:lnTo>
                  <a:lnTo>
                    <a:pt x="1151" y="553"/>
                  </a:lnTo>
                  <a:lnTo>
                    <a:pt x="1214" y="553"/>
                  </a:lnTo>
                  <a:lnTo>
                    <a:pt x="1226" y="603"/>
                  </a:lnTo>
                  <a:lnTo>
                    <a:pt x="1269" y="520"/>
                  </a:lnTo>
                  <a:lnTo>
                    <a:pt x="1269" y="517"/>
                  </a:lnTo>
                  <a:lnTo>
                    <a:pt x="1359" y="465"/>
                  </a:lnTo>
                  <a:lnTo>
                    <a:pt x="1361" y="387"/>
                  </a:lnTo>
                  <a:lnTo>
                    <a:pt x="1309" y="359"/>
                  </a:lnTo>
                  <a:lnTo>
                    <a:pt x="1177" y="385"/>
                  </a:lnTo>
                  <a:lnTo>
                    <a:pt x="1177" y="385"/>
                  </a:lnTo>
                  <a:lnTo>
                    <a:pt x="1309" y="359"/>
                  </a:lnTo>
                  <a:lnTo>
                    <a:pt x="1397" y="292"/>
                  </a:lnTo>
                  <a:lnTo>
                    <a:pt x="1593" y="261"/>
                  </a:lnTo>
                  <a:lnTo>
                    <a:pt x="1655" y="299"/>
                  </a:lnTo>
                  <a:lnTo>
                    <a:pt x="181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6438901" y="30241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286251" y="3111500"/>
              <a:ext cx="180975" cy="120650"/>
            </a:xfrm>
            <a:custGeom>
              <a:avLst/>
              <a:gdLst>
                <a:gd name="T0" fmla="*/ 76 w 114"/>
                <a:gd name="T1" fmla="*/ 0 h 76"/>
                <a:gd name="T2" fmla="*/ 76 w 114"/>
                <a:gd name="T3" fmla="*/ 0 h 76"/>
                <a:gd name="T4" fmla="*/ 0 w 114"/>
                <a:gd name="T5" fmla="*/ 0 h 76"/>
                <a:gd name="T6" fmla="*/ 19 w 114"/>
                <a:gd name="T7" fmla="*/ 71 h 76"/>
                <a:gd name="T8" fmla="*/ 66 w 114"/>
                <a:gd name="T9" fmla="*/ 76 h 76"/>
                <a:gd name="T10" fmla="*/ 114 w 114"/>
                <a:gd name="T11" fmla="*/ 14 h 76"/>
                <a:gd name="T12" fmla="*/ 76 w 114"/>
                <a:gd name="T13" fmla="*/ 0 h 76"/>
                <a:gd name="T14" fmla="*/ 76 w 114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76">
                  <a:moveTo>
                    <a:pt x="76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19" y="71"/>
                  </a:lnTo>
                  <a:lnTo>
                    <a:pt x="66" y="76"/>
                  </a:lnTo>
                  <a:lnTo>
                    <a:pt x="114" y="14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170363" y="3216275"/>
              <a:ext cx="1017588" cy="1144588"/>
            </a:xfrm>
            <a:custGeom>
              <a:avLst/>
              <a:gdLst>
                <a:gd name="T0" fmla="*/ 258 w 641"/>
                <a:gd name="T1" fmla="*/ 36 h 721"/>
                <a:gd name="T2" fmla="*/ 232 w 641"/>
                <a:gd name="T3" fmla="*/ 0 h 721"/>
                <a:gd name="T4" fmla="*/ 232 w 641"/>
                <a:gd name="T5" fmla="*/ 0 h 721"/>
                <a:gd name="T6" fmla="*/ 232 w 641"/>
                <a:gd name="T7" fmla="*/ 0 h 721"/>
                <a:gd name="T8" fmla="*/ 109 w 641"/>
                <a:gd name="T9" fmla="*/ 21 h 721"/>
                <a:gd name="T10" fmla="*/ 19 w 641"/>
                <a:gd name="T11" fmla="*/ 135 h 721"/>
                <a:gd name="T12" fmla="*/ 19 w 641"/>
                <a:gd name="T13" fmla="*/ 135 h 721"/>
                <a:gd name="T14" fmla="*/ 0 w 641"/>
                <a:gd name="T15" fmla="*/ 247 h 721"/>
                <a:gd name="T16" fmla="*/ 85 w 641"/>
                <a:gd name="T17" fmla="*/ 339 h 721"/>
                <a:gd name="T18" fmla="*/ 206 w 641"/>
                <a:gd name="T19" fmla="*/ 313 h 721"/>
                <a:gd name="T20" fmla="*/ 260 w 641"/>
                <a:gd name="T21" fmla="*/ 363 h 721"/>
                <a:gd name="T22" fmla="*/ 244 w 641"/>
                <a:gd name="T23" fmla="*/ 389 h 721"/>
                <a:gd name="T24" fmla="*/ 279 w 641"/>
                <a:gd name="T25" fmla="*/ 425 h 721"/>
                <a:gd name="T26" fmla="*/ 279 w 641"/>
                <a:gd name="T27" fmla="*/ 425 h 721"/>
                <a:gd name="T28" fmla="*/ 296 w 641"/>
                <a:gd name="T29" fmla="*/ 489 h 721"/>
                <a:gd name="T30" fmla="*/ 274 w 641"/>
                <a:gd name="T31" fmla="*/ 536 h 721"/>
                <a:gd name="T32" fmla="*/ 296 w 641"/>
                <a:gd name="T33" fmla="*/ 579 h 721"/>
                <a:gd name="T34" fmla="*/ 296 w 641"/>
                <a:gd name="T35" fmla="*/ 624 h 721"/>
                <a:gd name="T36" fmla="*/ 341 w 641"/>
                <a:gd name="T37" fmla="*/ 721 h 721"/>
                <a:gd name="T38" fmla="*/ 400 w 641"/>
                <a:gd name="T39" fmla="*/ 709 h 721"/>
                <a:gd name="T40" fmla="*/ 457 w 641"/>
                <a:gd name="T41" fmla="*/ 662 h 721"/>
                <a:gd name="T42" fmla="*/ 487 w 641"/>
                <a:gd name="T43" fmla="*/ 619 h 721"/>
                <a:gd name="T44" fmla="*/ 485 w 641"/>
                <a:gd name="T45" fmla="*/ 574 h 721"/>
                <a:gd name="T46" fmla="*/ 542 w 641"/>
                <a:gd name="T47" fmla="*/ 524 h 721"/>
                <a:gd name="T48" fmla="*/ 525 w 641"/>
                <a:gd name="T49" fmla="*/ 422 h 721"/>
                <a:gd name="T50" fmla="*/ 594 w 641"/>
                <a:gd name="T51" fmla="*/ 353 h 721"/>
                <a:gd name="T52" fmla="*/ 641 w 641"/>
                <a:gd name="T53" fmla="*/ 268 h 721"/>
                <a:gd name="T54" fmla="*/ 561 w 641"/>
                <a:gd name="T55" fmla="*/ 259 h 721"/>
                <a:gd name="T56" fmla="*/ 509 w 641"/>
                <a:gd name="T57" fmla="*/ 185 h 721"/>
                <a:gd name="T58" fmla="*/ 478 w 641"/>
                <a:gd name="T59" fmla="*/ 126 h 721"/>
                <a:gd name="T60" fmla="*/ 388 w 641"/>
                <a:gd name="T61" fmla="*/ 62 h 721"/>
                <a:gd name="T62" fmla="*/ 331 w 641"/>
                <a:gd name="T63" fmla="*/ 74 h 721"/>
                <a:gd name="T64" fmla="*/ 258 w 641"/>
                <a:gd name="T65" fmla="*/ 3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1" h="721">
                  <a:moveTo>
                    <a:pt x="258" y="36"/>
                  </a:move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109" y="21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0" y="247"/>
                  </a:lnTo>
                  <a:lnTo>
                    <a:pt x="85" y="339"/>
                  </a:lnTo>
                  <a:lnTo>
                    <a:pt x="206" y="313"/>
                  </a:lnTo>
                  <a:lnTo>
                    <a:pt x="260" y="363"/>
                  </a:lnTo>
                  <a:lnTo>
                    <a:pt x="244" y="389"/>
                  </a:lnTo>
                  <a:lnTo>
                    <a:pt x="279" y="425"/>
                  </a:lnTo>
                  <a:lnTo>
                    <a:pt x="279" y="425"/>
                  </a:lnTo>
                  <a:lnTo>
                    <a:pt x="296" y="489"/>
                  </a:lnTo>
                  <a:lnTo>
                    <a:pt x="274" y="536"/>
                  </a:lnTo>
                  <a:lnTo>
                    <a:pt x="296" y="579"/>
                  </a:lnTo>
                  <a:lnTo>
                    <a:pt x="296" y="624"/>
                  </a:lnTo>
                  <a:lnTo>
                    <a:pt x="341" y="721"/>
                  </a:lnTo>
                  <a:lnTo>
                    <a:pt x="400" y="709"/>
                  </a:lnTo>
                  <a:lnTo>
                    <a:pt x="457" y="662"/>
                  </a:lnTo>
                  <a:lnTo>
                    <a:pt x="487" y="619"/>
                  </a:lnTo>
                  <a:lnTo>
                    <a:pt x="485" y="574"/>
                  </a:lnTo>
                  <a:lnTo>
                    <a:pt x="542" y="524"/>
                  </a:lnTo>
                  <a:lnTo>
                    <a:pt x="525" y="422"/>
                  </a:lnTo>
                  <a:lnTo>
                    <a:pt x="594" y="353"/>
                  </a:lnTo>
                  <a:lnTo>
                    <a:pt x="641" y="268"/>
                  </a:lnTo>
                  <a:lnTo>
                    <a:pt x="561" y="259"/>
                  </a:lnTo>
                  <a:lnTo>
                    <a:pt x="509" y="185"/>
                  </a:lnTo>
                  <a:lnTo>
                    <a:pt x="478" y="126"/>
                  </a:lnTo>
                  <a:lnTo>
                    <a:pt x="388" y="62"/>
                  </a:lnTo>
                  <a:lnTo>
                    <a:pt x="331" y="74"/>
                  </a:lnTo>
                  <a:lnTo>
                    <a:pt x="2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4816476" y="38830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064126" y="4017963"/>
              <a:ext cx="109538" cy="195263"/>
            </a:xfrm>
            <a:custGeom>
              <a:avLst/>
              <a:gdLst>
                <a:gd name="T0" fmla="*/ 19 w 69"/>
                <a:gd name="T1" fmla="*/ 59 h 123"/>
                <a:gd name="T2" fmla="*/ 0 w 69"/>
                <a:gd name="T3" fmla="*/ 83 h 123"/>
                <a:gd name="T4" fmla="*/ 17 w 69"/>
                <a:gd name="T5" fmla="*/ 123 h 123"/>
                <a:gd name="T6" fmla="*/ 47 w 69"/>
                <a:gd name="T7" fmla="*/ 100 h 123"/>
                <a:gd name="T8" fmla="*/ 19 w 69"/>
                <a:gd name="T9" fmla="*/ 59 h 123"/>
                <a:gd name="T10" fmla="*/ 47 w 69"/>
                <a:gd name="T11" fmla="*/ 100 h 123"/>
                <a:gd name="T12" fmla="*/ 69 w 69"/>
                <a:gd name="T13" fmla="*/ 0 h 123"/>
                <a:gd name="T14" fmla="*/ 24 w 69"/>
                <a:gd name="T15" fmla="*/ 19 h 123"/>
                <a:gd name="T16" fmla="*/ 19 w 69"/>
                <a:gd name="T17" fmla="*/ 5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23">
                  <a:moveTo>
                    <a:pt x="19" y="59"/>
                  </a:moveTo>
                  <a:lnTo>
                    <a:pt x="0" y="83"/>
                  </a:lnTo>
                  <a:lnTo>
                    <a:pt x="17" y="123"/>
                  </a:lnTo>
                  <a:lnTo>
                    <a:pt x="47" y="100"/>
                  </a:lnTo>
                  <a:lnTo>
                    <a:pt x="19" y="59"/>
                  </a:lnTo>
                  <a:lnTo>
                    <a:pt x="47" y="100"/>
                  </a:lnTo>
                  <a:lnTo>
                    <a:pt x="69" y="0"/>
                  </a:lnTo>
                  <a:lnTo>
                    <a:pt x="24" y="19"/>
                  </a:lnTo>
                  <a:lnTo>
                    <a:pt x="1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4271963" y="2884488"/>
              <a:ext cx="71438" cy="84138"/>
            </a:xfrm>
            <a:custGeom>
              <a:avLst/>
              <a:gdLst>
                <a:gd name="T0" fmla="*/ 45 w 45"/>
                <a:gd name="T1" fmla="*/ 0 h 53"/>
                <a:gd name="T2" fmla="*/ 4 w 45"/>
                <a:gd name="T3" fmla="*/ 7 h 53"/>
                <a:gd name="T4" fmla="*/ 0 w 45"/>
                <a:gd name="T5" fmla="*/ 38 h 53"/>
                <a:gd name="T6" fmla="*/ 16 w 45"/>
                <a:gd name="T7" fmla="*/ 53 h 53"/>
                <a:gd name="T8" fmla="*/ 45 w 4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3">
                  <a:moveTo>
                    <a:pt x="45" y="0"/>
                  </a:moveTo>
                  <a:lnTo>
                    <a:pt x="4" y="7"/>
                  </a:lnTo>
                  <a:lnTo>
                    <a:pt x="0" y="38"/>
                  </a:lnTo>
                  <a:lnTo>
                    <a:pt x="16" y="53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4335463" y="2790825"/>
              <a:ext cx="115888" cy="192088"/>
            </a:xfrm>
            <a:custGeom>
              <a:avLst/>
              <a:gdLst>
                <a:gd name="T0" fmla="*/ 16 w 73"/>
                <a:gd name="T1" fmla="*/ 93 h 121"/>
                <a:gd name="T2" fmla="*/ 19 w 73"/>
                <a:gd name="T3" fmla="*/ 121 h 121"/>
                <a:gd name="T4" fmla="*/ 61 w 73"/>
                <a:gd name="T5" fmla="*/ 112 h 121"/>
                <a:gd name="T6" fmla="*/ 73 w 73"/>
                <a:gd name="T7" fmla="*/ 95 h 121"/>
                <a:gd name="T8" fmla="*/ 54 w 73"/>
                <a:gd name="T9" fmla="*/ 69 h 121"/>
                <a:gd name="T10" fmla="*/ 35 w 73"/>
                <a:gd name="T11" fmla="*/ 43 h 121"/>
                <a:gd name="T12" fmla="*/ 33 w 73"/>
                <a:gd name="T13" fmla="*/ 0 h 121"/>
                <a:gd name="T14" fmla="*/ 0 w 73"/>
                <a:gd name="T15" fmla="*/ 33 h 121"/>
                <a:gd name="T16" fmla="*/ 5 w 73"/>
                <a:gd name="T17" fmla="*/ 59 h 121"/>
                <a:gd name="T18" fmla="*/ 31 w 73"/>
                <a:gd name="T19" fmla="*/ 66 h 121"/>
                <a:gd name="T20" fmla="*/ 16 w 73"/>
                <a:gd name="T21" fmla="*/ 9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1">
                  <a:moveTo>
                    <a:pt x="16" y="93"/>
                  </a:moveTo>
                  <a:lnTo>
                    <a:pt x="19" y="121"/>
                  </a:lnTo>
                  <a:lnTo>
                    <a:pt x="61" y="112"/>
                  </a:lnTo>
                  <a:lnTo>
                    <a:pt x="73" y="95"/>
                  </a:lnTo>
                  <a:lnTo>
                    <a:pt x="54" y="69"/>
                  </a:lnTo>
                  <a:lnTo>
                    <a:pt x="35" y="4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5" y="59"/>
                  </a:lnTo>
                  <a:lnTo>
                    <a:pt x="31" y="66"/>
                  </a:lnTo>
                  <a:lnTo>
                    <a:pt x="16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340101" y="2098675"/>
              <a:ext cx="877888" cy="673100"/>
            </a:xfrm>
            <a:custGeom>
              <a:avLst/>
              <a:gdLst>
                <a:gd name="T0" fmla="*/ 553 w 553"/>
                <a:gd name="T1" fmla="*/ 40 h 424"/>
                <a:gd name="T2" fmla="*/ 466 w 553"/>
                <a:gd name="T3" fmla="*/ 21 h 424"/>
                <a:gd name="T4" fmla="*/ 464 w 553"/>
                <a:gd name="T5" fmla="*/ 19 h 424"/>
                <a:gd name="T6" fmla="*/ 312 w 553"/>
                <a:gd name="T7" fmla="*/ 0 h 424"/>
                <a:gd name="T8" fmla="*/ 184 w 553"/>
                <a:gd name="T9" fmla="*/ 21 h 424"/>
                <a:gd name="T10" fmla="*/ 52 w 553"/>
                <a:gd name="T11" fmla="*/ 64 h 424"/>
                <a:gd name="T12" fmla="*/ 0 w 553"/>
                <a:gd name="T13" fmla="*/ 106 h 424"/>
                <a:gd name="T14" fmla="*/ 16 w 553"/>
                <a:gd name="T15" fmla="*/ 147 h 424"/>
                <a:gd name="T16" fmla="*/ 64 w 553"/>
                <a:gd name="T17" fmla="*/ 149 h 424"/>
                <a:gd name="T18" fmla="*/ 142 w 553"/>
                <a:gd name="T19" fmla="*/ 189 h 424"/>
                <a:gd name="T20" fmla="*/ 201 w 553"/>
                <a:gd name="T21" fmla="*/ 261 h 424"/>
                <a:gd name="T22" fmla="*/ 172 w 553"/>
                <a:gd name="T23" fmla="*/ 315 h 424"/>
                <a:gd name="T24" fmla="*/ 220 w 553"/>
                <a:gd name="T25" fmla="*/ 405 h 424"/>
                <a:gd name="T26" fmla="*/ 272 w 553"/>
                <a:gd name="T27" fmla="*/ 424 h 424"/>
                <a:gd name="T28" fmla="*/ 295 w 553"/>
                <a:gd name="T29" fmla="*/ 351 h 424"/>
                <a:gd name="T30" fmla="*/ 383 w 553"/>
                <a:gd name="T31" fmla="*/ 303 h 424"/>
                <a:gd name="T32" fmla="*/ 459 w 553"/>
                <a:gd name="T33" fmla="*/ 265 h 424"/>
                <a:gd name="T34" fmla="*/ 490 w 553"/>
                <a:gd name="T35" fmla="*/ 154 h 424"/>
                <a:gd name="T36" fmla="*/ 553 w 553"/>
                <a:gd name="T37" fmla="*/ 4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3" h="424">
                  <a:moveTo>
                    <a:pt x="553" y="40"/>
                  </a:moveTo>
                  <a:lnTo>
                    <a:pt x="466" y="21"/>
                  </a:lnTo>
                  <a:lnTo>
                    <a:pt x="464" y="19"/>
                  </a:lnTo>
                  <a:lnTo>
                    <a:pt x="312" y="0"/>
                  </a:lnTo>
                  <a:lnTo>
                    <a:pt x="184" y="21"/>
                  </a:lnTo>
                  <a:lnTo>
                    <a:pt x="52" y="64"/>
                  </a:lnTo>
                  <a:lnTo>
                    <a:pt x="0" y="106"/>
                  </a:lnTo>
                  <a:lnTo>
                    <a:pt x="16" y="147"/>
                  </a:lnTo>
                  <a:lnTo>
                    <a:pt x="64" y="149"/>
                  </a:lnTo>
                  <a:lnTo>
                    <a:pt x="142" y="189"/>
                  </a:lnTo>
                  <a:lnTo>
                    <a:pt x="201" y="261"/>
                  </a:lnTo>
                  <a:lnTo>
                    <a:pt x="172" y="315"/>
                  </a:lnTo>
                  <a:lnTo>
                    <a:pt x="220" y="405"/>
                  </a:lnTo>
                  <a:lnTo>
                    <a:pt x="272" y="424"/>
                  </a:lnTo>
                  <a:lnTo>
                    <a:pt x="295" y="351"/>
                  </a:lnTo>
                  <a:lnTo>
                    <a:pt x="383" y="303"/>
                  </a:lnTo>
                  <a:lnTo>
                    <a:pt x="459" y="265"/>
                  </a:lnTo>
                  <a:lnTo>
                    <a:pt x="490" y="154"/>
                  </a:lnTo>
                  <a:lnTo>
                    <a:pt x="55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2955926" y="2109788"/>
              <a:ext cx="544513" cy="225425"/>
            </a:xfrm>
            <a:custGeom>
              <a:avLst/>
              <a:gdLst>
                <a:gd name="T0" fmla="*/ 121 w 343"/>
                <a:gd name="T1" fmla="*/ 88 h 142"/>
                <a:gd name="T2" fmla="*/ 74 w 343"/>
                <a:gd name="T3" fmla="*/ 142 h 142"/>
                <a:gd name="T4" fmla="*/ 175 w 343"/>
                <a:gd name="T5" fmla="*/ 135 h 142"/>
                <a:gd name="T6" fmla="*/ 216 w 343"/>
                <a:gd name="T7" fmla="*/ 73 h 142"/>
                <a:gd name="T8" fmla="*/ 284 w 343"/>
                <a:gd name="T9" fmla="*/ 50 h 142"/>
                <a:gd name="T10" fmla="*/ 343 w 343"/>
                <a:gd name="T11" fmla="*/ 16 h 142"/>
                <a:gd name="T12" fmla="*/ 263 w 343"/>
                <a:gd name="T13" fmla="*/ 7 h 142"/>
                <a:gd name="T14" fmla="*/ 263 w 343"/>
                <a:gd name="T15" fmla="*/ 7 h 142"/>
                <a:gd name="T16" fmla="*/ 180 w 343"/>
                <a:gd name="T17" fmla="*/ 0 h 142"/>
                <a:gd name="T18" fmla="*/ 69 w 343"/>
                <a:gd name="T19" fmla="*/ 24 h 142"/>
                <a:gd name="T20" fmla="*/ 0 w 343"/>
                <a:gd name="T21" fmla="*/ 69 h 142"/>
                <a:gd name="T22" fmla="*/ 64 w 343"/>
                <a:gd name="T23" fmla="*/ 104 h 142"/>
                <a:gd name="T24" fmla="*/ 121 w 343"/>
                <a:gd name="T25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142">
                  <a:moveTo>
                    <a:pt x="121" y="88"/>
                  </a:moveTo>
                  <a:lnTo>
                    <a:pt x="74" y="142"/>
                  </a:lnTo>
                  <a:lnTo>
                    <a:pt x="175" y="135"/>
                  </a:lnTo>
                  <a:lnTo>
                    <a:pt x="216" y="73"/>
                  </a:lnTo>
                  <a:lnTo>
                    <a:pt x="284" y="50"/>
                  </a:lnTo>
                  <a:lnTo>
                    <a:pt x="343" y="16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180" y="0"/>
                  </a:lnTo>
                  <a:lnTo>
                    <a:pt x="69" y="24"/>
                  </a:lnTo>
                  <a:lnTo>
                    <a:pt x="0" y="69"/>
                  </a:lnTo>
                  <a:lnTo>
                    <a:pt x="64" y="104"/>
                  </a:lnTo>
                  <a:lnTo>
                    <a:pt x="1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3057526" y="2422525"/>
              <a:ext cx="447675" cy="307975"/>
            </a:xfrm>
            <a:custGeom>
              <a:avLst/>
              <a:gdLst>
                <a:gd name="T0" fmla="*/ 185 w 282"/>
                <a:gd name="T1" fmla="*/ 47 h 194"/>
                <a:gd name="T2" fmla="*/ 109 w 282"/>
                <a:gd name="T3" fmla="*/ 0 h 194"/>
                <a:gd name="T4" fmla="*/ 43 w 282"/>
                <a:gd name="T5" fmla="*/ 0 h 194"/>
                <a:gd name="T6" fmla="*/ 0 w 282"/>
                <a:gd name="T7" fmla="*/ 21 h 194"/>
                <a:gd name="T8" fmla="*/ 26 w 282"/>
                <a:gd name="T9" fmla="*/ 66 h 194"/>
                <a:gd name="T10" fmla="*/ 109 w 282"/>
                <a:gd name="T11" fmla="*/ 57 h 194"/>
                <a:gd name="T12" fmla="*/ 175 w 282"/>
                <a:gd name="T13" fmla="*/ 111 h 194"/>
                <a:gd name="T14" fmla="*/ 118 w 282"/>
                <a:gd name="T15" fmla="*/ 147 h 194"/>
                <a:gd name="T16" fmla="*/ 220 w 282"/>
                <a:gd name="T17" fmla="*/ 194 h 194"/>
                <a:gd name="T18" fmla="*/ 237 w 282"/>
                <a:gd name="T19" fmla="*/ 147 h 194"/>
                <a:gd name="T20" fmla="*/ 230 w 282"/>
                <a:gd name="T21" fmla="*/ 123 h 194"/>
                <a:gd name="T22" fmla="*/ 282 w 282"/>
                <a:gd name="T23" fmla="*/ 123 h 194"/>
                <a:gd name="T24" fmla="*/ 185 w 282"/>
                <a:gd name="T25" fmla="*/ 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94">
                  <a:moveTo>
                    <a:pt x="185" y="47"/>
                  </a:moveTo>
                  <a:lnTo>
                    <a:pt x="109" y="0"/>
                  </a:lnTo>
                  <a:lnTo>
                    <a:pt x="43" y="0"/>
                  </a:lnTo>
                  <a:lnTo>
                    <a:pt x="0" y="21"/>
                  </a:lnTo>
                  <a:lnTo>
                    <a:pt x="26" y="66"/>
                  </a:lnTo>
                  <a:lnTo>
                    <a:pt x="109" y="57"/>
                  </a:lnTo>
                  <a:lnTo>
                    <a:pt x="175" y="111"/>
                  </a:lnTo>
                  <a:lnTo>
                    <a:pt x="118" y="147"/>
                  </a:lnTo>
                  <a:lnTo>
                    <a:pt x="220" y="194"/>
                  </a:lnTo>
                  <a:lnTo>
                    <a:pt x="237" y="147"/>
                  </a:lnTo>
                  <a:lnTo>
                    <a:pt x="230" y="123"/>
                  </a:lnTo>
                  <a:lnTo>
                    <a:pt x="282" y="123"/>
                  </a:lnTo>
                  <a:lnTo>
                    <a:pt x="18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2681288" y="3355975"/>
              <a:ext cx="90488" cy="104775"/>
            </a:xfrm>
            <a:custGeom>
              <a:avLst/>
              <a:gdLst>
                <a:gd name="T0" fmla="*/ 22 w 57"/>
                <a:gd name="T1" fmla="*/ 42 h 66"/>
                <a:gd name="T2" fmla="*/ 57 w 57"/>
                <a:gd name="T3" fmla="*/ 66 h 66"/>
                <a:gd name="T4" fmla="*/ 0 w 57"/>
                <a:gd name="T5" fmla="*/ 0 h 66"/>
                <a:gd name="T6" fmla="*/ 22 w 57"/>
                <a:gd name="T7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6">
                  <a:moveTo>
                    <a:pt x="22" y="42"/>
                  </a:moveTo>
                  <a:lnTo>
                    <a:pt x="57" y="66"/>
                  </a:lnTo>
                  <a:lnTo>
                    <a:pt x="0" y="0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1903413" y="2493963"/>
              <a:ext cx="1673225" cy="1200150"/>
            </a:xfrm>
            <a:custGeom>
              <a:avLst/>
              <a:gdLst>
                <a:gd name="T0" fmla="*/ 926 w 1054"/>
                <a:gd name="T1" fmla="*/ 197 h 756"/>
                <a:gd name="T2" fmla="*/ 848 w 1054"/>
                <a:gd name="T3" fmla="*/ 130 h 756"/>
                <a:gd name="T4" fmla="*/ 826 w 1054"/>
                <a:gd name="T5" fmla="*/ 294 h 756"/>
                <a:gd name="T6" fmla="*/ 682 w 1054"/>
                <a:gd name="T7" fmla="*/ 187 h 756"/>
                <a:gd name="T8" fmla="*/ 815 w 1054"/>
                <a:gd name="T9" fmla="*/ 54 h 756"/>
                <a:gd name="T10" fmla="*/ 675 w 1054"/>
                <a:gd name="T11" fmla="*/ 4 h 756"/>
                <a:gd name="T12" fmla="*/ 471 w 1054"/>
                <a:gd name="T13" fmla="*/ 42 h 756"/>
                <a:gd name="T14" fmla="*/ 471 w 1054"/>
                <a:gd name="T15" fmla="*/ 42 h 756"/>
                <a:gd name="T16" fmla="*/ 467 w 1054"/>
                <a:gd name="T17" fmla="*/ 42 h 756"/>
                <a:gd name="T18" fmla="*/ 351 w 1054"/>
                <a:gd name="T19" fmla="*/ 12 h 756"/>
                <a:gd name="T20" fmla="*/ 247 w 1054"/>
                <a:gd name="T21" fmla="*/ 31 h 756"/>
                <a:gd name="T22" fmla="*/ 3 w 1054"/>
                <a:gd name="T23" fmla="*/ 45 h 756"/>
                <a:gd name="T24" fmla="*/ 0 w 1054"/>
                <a:gd name="T25" fmla="*/ 102 h 756"/>
                <a:gd name="T26" fmla="*/ 31 w 1054"/>
                <a:gd name="T27" fmla="*/ 125 h 756"/>
                <a:gd name="T28" fmla="*/ 83 w 1054"/>
                <a:gd name="T29" fmla="*/ 194 h 756"/>
                <a:gd name="T30" fmla="*/ 147 w 1054"/>
                <a:gd name="T31" fmla="*/ 180 h 756"/>
                <a:gd name="T32" fmla="*/ 341 w 1054"/>
                <a:gd name="T33" fmla="*/ 265 h 756"/>
                <a:gd name="T34" fmla="*/ 408 w 1054"/>
                <a:gd name="T35" fmla="*/ 410 h 756"/>
                <a:gd name="T36" fmla="*/ 476 w 1054"/>
                <a:gd name="T37" fmla="*/ 512 h 756"/>
                <a:gd name="T38" fmla="*/ 495 w 1054"/>
                <a:gd name="T39" fmla="*/ 514 h 756"/>
                <a:gd name="T40" fmla="*/ 533 w 1054"/>
                <a:gd name="T41" fmla="*/ 557 h 756"/>
                <a:gd name="T42" fmla="*/ 595 w 1054"/>
                <a:gd name="T43" fmla="*/ 649 h 756"/>
                <a:gd name="T44" fmla="*/ 715 w 1054"/>
                <a:gd name="T45" fmla="*/ 685 h 756"/>
                <a:gd name="T46" fmla="*/ 786 w 1054"/>
                <a:gd name="T47" fmla="*/ 754 h 756"/>
                <a:gd name="T48" fmla="*/ 791 w 1054"/>
                <a:gd name="T49" fmla="*/ 735 h 756"/>
                <a:gd name="T50" fmla="*/ 753 w 1054"/>
                <a:gd name="T51" fmla="*/ 657 h 756"/>
                <a:gd name="T52" fmla="*/ 718 w 1054"/>
                <a:gd name="T53" fmla="*/ 635 h 756"/>
                <a:gd name="T54" fmla="*/ 654 w 1054"/>
                <a:gd name="T55" fmla="*/ 626 h 756"/>
                <a:gd name="T56" fmla="*/ 696 w 1054"/>
                <a:gd name="T57" fmla="*/ 540 h 756"/>
                <a:gd name="T58" fmla="*/ 793 w 1054"/>
                <a:gd name="T59" fmla="*/ 536 h 756"/>
                <a:gd name="T60" fmla="*/ 819 w 1054"/>
                <a:gd name="T61" fmla="*/ 519 h 756"/>
                <a:gd name="T62" fmla="*/ 879 w 1054"/>
                <a:gd name="T63" fmla="*/ 422 h 756"/>
                <a:gd name="T64" fmla="*/ 976 w 1054"/>
                <a:gd name="T65" fmla="*/ 306 h 756"/>
                <a:gd name="T66" fmla="*/ 976 w 1054"/>
                <a:gd name="T67" fmla="*/ 168 h 756"/>
                <a:gd name="T68" fmla="*/ 782 w 1054"/>
                <a:gd name="T69" fmla="*/ 367 h 756"/>
                <a:gd name="T70" fmla="*/ 753 w 1054"/>
                <a:gd name="T71" fmla="*/ 348 h 756"/>
                <a:gd name="T72" fmla="*/ 737 w 1054"/>
                <a:gd name="T73" fmla="*/ 329 h 756"/>
                <a:gd name="T74" fmla="*/ 791 w 1054"/>
                <a:gd name="T75" fmla="*/ 40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4" h="756">
                  <a:moveTo>
                    <a:pt x="976" y="168"/>
                  </a:moveTo>
                  <a:lnTo>
                    <a:pt x="926" y="197"/>
                  </a:lnTo>
                  <a:lnTo>
                    <a:pt x="924" y="154"/>
                  </a:lnTo>
                  <a:lnTo>
                    <a:pt x="848" y="130"/>
                  </a:lnTo>
                  <a:lnTo>
                    <a:pt x="831" y="249"/>
                  </a:lnTo>
                  <a:lnTo>
                    <a:pt x="826" y="294"/>
                  </a:lnTo>
                  <a:lnTo>
                    <a:pt x="798" y="239"/>
                  </a:lnTo>
                  <a:lnTo>
                    <a:pt x="682" y="187"/>
                  </a:lnTo>
                  <a:lnTo>
                    <a:pt x="744" y="97"/>
                  </a:lnTo>
                  <a:lnTo>
                    <a:pt x="815" y="54"/>
                  </a:lnTo>
                  <a:lnTo>
                    <a:pt x="725" y="40"/>
                  </a:lnTo>
                  <a:lnTo>
                    <a:pt x="675" y="4"/>
                  </a:lnTo>
                  <a:lnTo>
                    <a:pt x="597" y="64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67" y="42"/>
                  </a:lnTo>
                  <a:lnTo>
                    <a:pt x="422" y="31"/>
                  </a:lnTo>
                  <a:lnTo>
                    <a:pt x="351" y="12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93" y="0"/>
                  </a:lnTo>
                  <a:lnTo>
                    <a:pt x="3" y="45"/>
                  </a:lnTo>
                  <a:lnTo>
                    <a:pt x="26" y="66"/>
                  </a:lnTo>
                  <a:lnTo>
                    <a:pt x="0" y="102"/>
                  </a:lnTo>
                  <a:lnTo>
                    <a:pt x="69" y="111"/>
                  </a:lnTo>
                  <a:lnTo>
                    <a:pt x="31" y="125"/>
                  </a:lnTo>
                  <a:lnTo>
                    <a:pt x="5" y="163"/>
                  </a:lnTo>
                  <a:lnTo>
                    <a:pt x="83" y="194"/>
                  </a:lnTo>
                  <a:lnTo>
                    <a:pt x="41" y="251"/>
                  </a:lnTo>
                  <a:lnTo>
                    <a:pt x="147" y="180"/>
                  </a:lnTo>
                  <a:lnTo>
                    <a:pt x="244" y="170"/>
                  </a:lnTo>
                  <a:lnTo>
                    <a:pt x="341" y="265"/>
                  </a:lnTo>
                  <a:lnTo>
                    <a:pt x="400" y="332"/>
                  </a:lnTo>
                  <a:lnTo>
                    <a:pt x="408" y="410"/>
                  </a:lnTo>
                  <a:lnTo>
                    <a:pt x="419" y="457"/>
                  </a:lnTo>
                  <a:lnTo>
                    <a:pt x="476" y="512"/>
                  </a:lnTo>
                  <a:lnTo>
                    <a:pt x="490" y="543"/>
                  </a:lnTo>
                  <a:lnTo>
                    <a:pt x="495" y="514"/>
                  </a:lnTo>
                  <a:lnTo>
                    <a:pt x="495" y="514"/>
                  </a:lnTo>
                  <a:lnTo>
                    <a:pt x="533" y="557"/>
                  </a:lnTo>
                  <a:lnTo>
                    <a:pt x="590" y="621"/>
                  </a:lnTo>
                  <a:lnTo>
                    <a:pt x="595" y="649"/>
                  </a:lnTo>
                  <a:lnTo>
                    <a:pt x="668" y="680"/>
                  </a:lnTo>
                  <a:lnTo>
                    <a:pt x="715" y="685"/>
                  </a:lnTo>
                  <a:lnTo>
                    <a:pt x="760" y="709"/>
                  </a:lnTo>
                  <a:lnTo>
                    <a:pt x="786" y="754"/>
                  </a:lnTo>
                  <a:lnTo>
                    <a:pt x="855" y="756"/>
                  </a:lnTo>
                  <a:lnTo>
                    <a:pt x="791" y="735"/>
                  </a:lnTo>
                  <a:lnTo>
                    <a:pt x="793" y="685"/>
                  </a:lnTo>
                  <a:lnTo>
                    <a:pt x="753" y="657"/>
                  </a:lnTo>
                  <a:lnTo>
                    <a:pt x="758" y="623"/>
                  </a:lnTo>
                  <a:lnTo>
                    <a:pt x="718" y="635"/>
                  </a:lnTo>
                  <a:lnTo>
                    <a:pt x="696" y="657"/>
                  </a:lnTo>
                  <a:lnTo>
                    <a:pt x="654" y="626"/>
                  </a:lnTo>
                  <a:lnTo>
                    <a:pt x="663" y="578"/>
                  </a:lnTo>
                  <a:lnTo>
                    <a:pt x="696" y="540"/>
                  </a:lnTo>
                  <a:lnTo>
                    <a:pt x="748" y="540"/>
                  </a:lnTo>
                  <a:lnTo>
                    <a:pt x="793" y="536"/>
                  </a:lnTo>
                  <a:lnTo>
                    <a:pt x="819" y="588"/>
                  </a:lnTo>
                  <a:lnTo>
                    <a:pt x="819" y="519"/>
                  </a:lnTo>
                  <a:lnTo>
                    <a:pt x="860" y="476"/>
                  </a:lnTo>
                  <a:lnTo>
                    <a:pt x="879" y="422"/>
                  </a:lnTo>
                  <a:lnTo>
                    <a:pt x="961" y="367"/>
                  </a:lnTo>
                  <a:lnTo>
                    <a:pt x="976" y="306"/>
                  </a:lnTo>
                  <a:lnTo>
                    <a:pt x="1054" y="284"/>
                  </a:lnTo>
                  <a:lnTo>
                    <a:pt x="976" y="168"/>
                  </a:lnTo>
                  <a:close/>
                  <a:moveTo>
                    <a:pt x="791" y="408"/>
                  </a:moveTo>
                  <a:lnTo>
                    <a:pt x="782" y="367"/>
                  </a:lnTo>
                  <a:lnTo>
                    <a:pt x="744" y="405"/>
                  </a:lnTo>
                  <a:lnTo>
                    <a:pt x="753" y="348"/>
                  </a:lnTo>
                  <a:lnTo>
                    <a:pt x="713" y="346"/>
                  </a:lnTo>
                  <a:lnTo>
                    <a:pt x="737" y="329"/>
                  </a:lnTo>
                  <a:lnTo>
                    <a:pt x="860" y="379"/>
                  </a:lnTo>
                  <a:lnTo>
                    <a:pt x="791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3189288" y="3627438"/>
              <a:ext cx="720725" cy="1128713"/>
            </a:xfrm>
            <a:custGeom>
              <a:avLst/>
              <a:gdLst>
                <a:gd name="T0" fmla="*/ 407 w 454"/>
                <a:gd name="T1" fmla="*/ 149 h 711"/>
                <a:gd name="T2" fmla="*/ 301 w 454"/>
                <a:gd name="T3" fmla="*/ 125 h 711"/>
                <a:gd name="T4" fmla="*/ 291 w 454"/>
                <a:gd name="T5" fmla="*/ 80 h 711"/>
                <a:gd name="T6" fmla="*/ 213 w 454"/>
                <a:gd name="T7" fmla="*/ 35 h 711"/>
                <a:gd name="T8" fmla="*/ 102 w 454"/>
                <a:gd name="T9" fmla="*/ 0 h 711"/>
                <a:gd name="T10" fmla="*/ 45 w 454"/>
                <a:gd name="T11" fmla="*/ 42 h 711"/>
                <a:gd name="T12" fmla="*/ 40 w 454"/>
                <a:gd name="T13" fmla="*/ 97 h 711"/>
                <a:gd name="T14" fmla="*/ 0 w 454"/>
                <a:gd name="T15" fmla="*/ 156 h 711"/>
                <a:gd name="T16" fmla="*/ 28 w 454"/>
                <a:gd name="T17" fmla="*/ 215 h 711"/>
                <a:gd name="T18" fmla="*/ 66 w 454"/>
                <a:gd name="T19" fmla="*/ 270 h 711"/>
                <a:gd name="T20" fmla="*/ 111 w 454"/>
                <a:gd name="T21" fmla="*/ 296 h 711"/>
                <a:gd name="T22" fmla="*/ 78 w 454"/>
                <a:gd name="T23" fmla="*/ 493 h 711"/>
                <a:gd name="T24" fmla="*/ 66 w 454"/>
                <a:gd name="T25" fmla="*/ 647 h 711"/>
                <a:gd name="T26" fmla="*/ 118 w 454"/>
                <a:gd name="T27" fmla="*/ 711 h 711"/>
                <a:gd name="T28" fmla="*/ 161 w 454"/>
                <a:gd name="T29" fmla="*/ 702 h 711"/>
                <a:gd name="T30" fmla="*/ 121 w 454"/>
                <a:gd name="T31" fmla="*/ 654 h 711"/>
                <a:gd name="T32" fmla="*/ 161 w 454"/>
                <a:gd name="T33" fmla="*/ 547 h 711"/>
                <a:gd name="T34" fmla="*/ 237 w 454"/>
                <a:gd name="T35" fmla="*/ 490 h 711"/>
                <a:gd name="T36" fmla="*/ 218 w 454"/>
                <a:gd name="T37" fmla="*/ 460 h 711"/>
                <a:gd name="T38" fmla="*/ 218 w 454"/>
                <a:gd name="T39" fmla="*/ 460 h 711"/>
                <a:gd name="T40" fmla="*/ 260 w 454"/>
                <a:gd name="T41" fmla="*/ 464 h 711"/>
                <a:gd name="T42" fmla="*/ 319 w 454"/>
                <a:gd name="T43" fmla="*/ 400 h 711"/>
                <a:gd name="T44" fmla="*/ 343 w 454"/>
                <a:gd name="T45" fmla="*/ 343 h 711"/>
                <a:gd name="T46" fmla="*/ 393 w 454"/>
                <a:gd name="T47" fmla="*/ 334 h 711"/>
                <a:gd name="T48" fmla="*/ 419 w 454"/>
                <a:gd name="T49" fmla="*/ 239 h 711"/>
                <a:gd name="T50" fmla="*/ 454 w 454"/>
                <a:gd name="T51" fmla="*/ 187 h 711"/>
                <a:gd name="T52" fmla="*/ 407 w 454"/>
                <a:gd name="T53" fmla="*/ 1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711">
                  <a:moveTo>
                    <a:pt x="407" y="149"/>
                  </a:moveTo>
                  <a:lnTo>
                    <a:pt x="301" y="125"/>
                  </a:lnTo>
                  <a:lnTo>
                    <a:pt x="291" y="80"/>
                  </a:lnTo>
                  <a:lnTo>
                    <a:pt x="213" y="35"/>
                  </a:lnTo>
                  <a:lnTo>
                    <a:pt x="102" y="0"/>
                  </a:lnTo>
                  <a:lnTo>
                    <a:pt x="45" y="42"/>
                  </a:lnTo>
                  <a:lnTo>
                    <a:pt x="40" y="97"/>
                  </a:lnTo>
                  <a:lnTo>
                    <a:pt x="0" y="156"/>
                  </a:lnTo>
                  <a:lnTo>
                    <a:pt x="28" y="215"/>
                  </a:lnTo>
                  <a:lnTo>
                    <a:pt x="66" y="270"/>
                  </a:lnTo>
                  <a:lnTo>
                    <a:pt x="111" y="296"/>
                  </a:lnTo>
                  <a:lnTo>
                    <a:pt x="78" y="493"/>
                  </a:lnTo>
                  <a:lnTo>
                    <a:pt x="66" y="647"/>
                  </a:lnTo>
                  <a:lnTo>
                    <a:pt x="118" y="711"/>
                  </a:lnTo>
                  <a:lnTo>
                    <a:pt x="161" y="702"/>
                  </a:lnTo>
                  <a:lnTo>
                    <a:pt x="121" y="654"/>
                  </a:lnTo>
                  <a:lnTo>
                    <a:pt x="161" y="547"/>
                  </a:lnTo>
                  <a:lnTo>
                    <a:pt x="237" y="490"/>
                  </a:lnTo>
                  <a:lnTo>
                    <a:pt x="218" y="460"/>
                  </a:lnTo>
                  <a:lnTo>
                    <a:pt x="218" y="460"/>
                  </a:lnTo>
                  <a:lnTo>
                    <a:pt x="260" y="464"/>
                  </a:lnTo>
                  <a:lnTo>
                    <a:pt x="319" y="400"/>
                  </a:lnTo>
                  <a:lnTo>
                    <a:pt x="343" y="343"/>
                  </a:lnTo>
                  <a:lnTo>
                    <a:pt x="393" y="334"/>
                  </a:lnTo>
                  <a:lnTo>
                    <a:pt x="419" y="239"/>
                  </a:lnTo>
                  <a:lnTo>
                    <a:pt x="454" y="187"/>
                  </a:lnTo>
                  <a:lnTo>
                    <a:pt x="40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3148013" y="3452813"/>
              <a:ext cx="161925" cy="57150"/>
            </a:xfrm>
            <a:custGeom>
              <a:avLst/>
              <a:gdLst>
                <a:gd name="T0" fmla="*/ 0 w 102"/>
                <a:gd name="T1" fmla="*/ 12 h 36"/>
                <a:gd name="T2" fmla="*/ 102 w 102"/>
                <a:gd name="T3" fmla="*/ 36 h 36"/>
                <a:gd name="T4" fmla="*/ 31 w 102"/>
                <a:gd name="T5" fmla="*/ 0 h 36"/>
                <a:gd name="T6" fmla="*/ 0 w 102"/>
                <a:gd name="T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36">
                  <a:moveTo>
                    <a:pt x="0" y="12"/>
                  </a:moveTo>
                  <a:lnTo>
                    <a:pt x="102" y="36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3302001" y="3509963"/>
              <a:ext cx="90488" cy="41275"/>
            </a:xfrm>
            <a:custGeom>
              <a:avLst/>
              <a:gdLst>
                <a:gd name="T0" fmla="*/ 31 w 57"/>
                <a:gd name="T1" fmla="*/ 26 h 26"/>
                <a:gd name="T2" fmla="*/ 57 w 57"/>
                <a:gd name="T3" fmla="*/ 5 h 26"/>
                <a:gd name="T4" fmla="*/ 5 w 57"/>
                <a:gd name="T5" fmla="*/ 0 h 26"/>
                <a:gd name="T6" fmla="*/ 0 w 57"/>
                <a:gd name="T7" fmla="*/ 21 h 26"/>
                <a:gd name="T8" fmla="*/ 31 w 5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">
                  <a:moveTo>
                    <a:pt x="31" y="26"/>
                  </a:moveTo>
                  <a:lnTo>
                    <a:pt x="57" y="5"/>
                  </a:lnTo>
                  <a:lnTo>
                    <a:pt x="5" y="0"/>
                  </a:lnTo>
                  <a:lnTo>
                    <a:pt x="0" y="21"/>
                  </a:lnTo>
                  <a:lnTo>
                    <a:pt x="3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3527426" y="2955925"/>
              <a:ext cx="104775" cy="98425"/>
            </a:xfrm>
            <a:custGeom>
              <a:avLst/>
              <a:gdLst>
                <a:gd name="T0" fmla="*/ 66 w 66"/>
                <a:gd name="T1" fmla="*/ 62 h 62"/>
                <a:gd name="T2" fmla="*/ 31 w 66"/>
                <a:gd name="T3" fmla="*/ 0 h 62"/>
                <a:gd name="T4" fmla="*/ 0 w 66"/>
                <a:gd name="T5" fmla="*/ 41 h 62"/>
                <a:gd name="T6" fmla="*/ 66 w 66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2">
                  <a:moveTo>
                    <a:pt x="66" y="62"/>
                  </a:moveTo>
                  <a:lnTo>
                    <a:pt x="31" y="0"/>
                  </a:lnTo>
                  <a:lnTo>
                    <a:pt x="0" y="41"/>
                  </a:lnTo>
                  <a:lnTo>
                    <a:pt x="6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651126" y="2422525"/>
              <a:ext cx="241300" cy="134938"/>
            </a:xfrm>
            <a:custGeom>
              <a:avLst/>
              <a:gdLst>
                <a:gd name="T0" fmla="*/ 41 w 152"/>
                <a:gd name="T1" fmla="*/ 85 h 85"/>
                <a:gd name="T2" fmla="*/ 107 w 152"/>
                <a:gd name="T3" fmla="*/ 68 h 85"/>
                <a:gd name="T4" fmla="*/ 152 w 152"/>
                <a:gd name="T5" fmla="*/ 68 h 85"/>
                <a:gd name="T6" fmla="*/ 109 w 152"/>
                <a:gd name="T7" fmla="*/ 2 h 85"/>
                <a:gd name="T8" fmla="*/ 55 w 152"/>
                <a:gd name="T9" fmla="*/ 19 h 85"/>
                <a:gd name="T10" fmla="*/ 19 w 152"/>
                <a:gd name="T11" fmla="*/ 0 h 85"/>
                <a:gd name="T12" fmla="*/ 0 w 152"/>
                <a:gd name="T13" fmla="*/ 45 h 85"/>
                <a:gd name="T14" fmla="*/ 41 w 15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85">
                  <a:moveTo>
                    <a:pt x="41" y="85"/>
                  </a:moveTo>
                  <a:lnTo>
                    <a:pt x="107" y="68"/>
                  </a:lnTo>
                  <a:lnTo>
                    <a:pt x="152" y="68"/>
                  </a:lnTo>
                  <a:lnTo>
                    <a:pt x="109" y="2"/>
                  </a:lnTo>
                  <a:lnTo>
                    <a:pt x="55" y="19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516188" y="2398713"/>
              <a:ext cx="165100" cy="114300"/>
            </a:xfrm>
            <a:custGeom>
              <a:avLst/>
              <a:gdLst>
                <a:gd name="T0" fmla="*/ 104 w 104"/>
                <a:gd name="T1" fmla="*/ 15 h 72"/>
                <a:gd name="T2" fmla="*/ 69 w 104"/>
                <a:gd name="T3" fmla="*/ 8 h 72"/>
                <a:gd name="T4" fmla="*/ 29 w 104"/>
                <a:gd name="T5" fmla="*/ 0 h 72"/>
                <a:gd name="T6" fmla="*/ 0 w 104"/>
                <a:gd name="T7" fmla="*/ 41 h 72"/>
                <a:gd name="T8" fmla="*/ 36 w 104"/>
                <a:gd name="T9" fmla="*/ 72 h 72"/>
                <a:gd name="T10" fmla="*/ 104 w 104"/>
                <a:gd name="T11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2">
                  <a:moveTo>
                    <a:pt x="104" y="15"/>
                  </a:moveTo>
                  <a:lnTo>
                    <a:pt x="69" y="8"/>
                  </a:lnTo>
                  <a:lnTo>
                    <a:pt x="29" y="0"/>
                  </a:lnTo>
                  <a:lnTo>
                    <a:pt x="0" y="41"/>
                  </a:lnTo>
                  <a:lnTo>
                    <a:pt x="36" y="72"/>
                  </a:lnTo>
                  <a:lnTo>
                    <a:pt x="10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892426" y="2398713"/>
              <a:ext cx="52388" cy="101600"/>
            </a:xfrm>
            <a:custGeom>
              <a:avLst/>
              <a:gdLst>
                <a:gd name="T0" fmla="*/ 33 w 33"/>
                <a:gd name="T1" fmla="*/ 0 h 64"/>
                <a:gd name="T2" fmla="*/ 0 w 33"/>
                <a:gd name="T3" fmla="*/ 34 h 64"/>
                <a:gd name="T4" fmla="*/ 33 w 33"/>
                <a:gd name="T5" fmla="*/ 64 h 64"/>
                <a:gd name="T6" fmla="*/ 33 w 3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4">
                  <a:moveTo>
                    <a:pt x="33" y="0"/>
                  </a:moveTo>
                  <a:lnTo>
                    <a:pt x="0" y="34"/>
                  </a:lnTo>
                  <a:lnTo>
                    <a:pt x="33" y="6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576513" y="2301875"/>
              <a:ext cx="98425" cy="66675"/>
            </a:xfrm>
            <a:custGeom>
              <a:avLst/>
              <a:gdLst>
                <a:gd name="T0" fmla="*/ 62 w 62"/>
                <a:gd name="T1" fmla="*/ 26 h 42"/>
                <a:gd name="T2" fmla="*/ 55 w 62"/>
                <a:gd name="T3" fmla="*/ 0 h 42"/>
                <a:gd name="T4" fmla="*/ 0 w 62"/>
                <a:gd name="T5" fmla="*/ 21 h 42"/>
                <a:gd name="T6" fmla="*/ 19 w 62"/>
                <a:gd name="T7" fmla="*/ 42 h 42"/>
                <a:gd name="T8" fmla="*/ 62 w 62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26"/>
                  </a:moveTo>
                  <a:lnTo>
                    <a:pt x="55" y="0"/>
                  </a:lnTo>
                  <a:lnTo>
                    <a:pt x="0" y="21"/>
                  </a:lnTo>
                  <a:lnTo>
                    <a:pt x="19" y="42"/>
                  </a:lnTo>
                  <a:lnTo>
                    <a:pt x="6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674938" y="2320925"/>
              <a:ext cx="149225" cy="85725"/>
            </a:xfrm>
            <a:custGeom>
              <a:avLst/>
              <a:gdLst>
                <a:gd name="T0" fmla="*/ 94 w 94"/>
                <a:gd name="T1" fmla="*/ 35 h 54"/>
                <a:gd name="T2" fmla="*/ 66 w 94"/>
                <a:gd name="T3" fmla="*/ 0 h 54"/>
                <a:gd name="T4" fmla="*/ 45 w 94"/>
                <a:gd name="T5" fmla="*/ 19 h 54"/>
                <a:gd name="T6" fmla="*/ 0 w 94"/>
                <a:gd name="T7" fmla="*/ 14 h 54"/>
                <a:gd name="T8" fmla="*/ 21 w 94"/>
                <a:gd name="T9" fmla="*/ 54 h 54"/>
                <a:gd name="T10" fmla="*/ 94 w 94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4">
                  <a:moveTo>
                    <a:pt x="94" y="35"/>
                  </a:moveTo>
                  <a:lnTo>
                    <a:pt x="66" y="0"/>
                  </a:lnTo>
                  <a:lnTo>
                    <a:pt x="45" y="19"/>
                  </a:lnTo>
                  <a:lnTo>
                    <a:pt x="0" y="14"/>
                  </a:lnTo>
                  <a:lnTo>
                    <a:pt x="21" y="54"/>
                  </a:lnTo>
                  <a:lnTo>
                    <a:pt x="9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2978151" y="2335213"/>
              <a:ext cx="79375" cy="41275"/>
            </a:xfrm>
            <a:custGeom>
              <a:avLst/>
              <a:gdLst>
                <a:gd name="T0" fmla="*/ 0 w 50"/>
                <a:gd name="T1" fmla="*/ 0 h 26"/>
                <a:gd name="T2" fmla="*/ 41 w 50"/>
                <a:gd name="T3" fmla="*/ 26 h 26"/>
                <a:gd name="T4" fmla="*/ 50 w 50"/>
                <a:gd name="T5" fmla="*/ 0 h 26"/>
                <a:gd name="T6" fmla="*/ 0 w 5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41" y="26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043238" y="2368550"/>
              <a:ext cx="171450" cy="38100"/>
            </a:xfrm>
            <a:custGeom>
              <a:avLst/>
              <a:gdLst>
                <a:gd name="T0" fmla="*/ 108 w 108"/>
                <a:gd name="T1" fmla="*/ 0 h 24"/>
                <a:gd name="T2" fmla="*/ 49 w 108"/>
                <a:gd name="T3" fmla="*/ 3 h 24"/>
                <a:gd name="T4" fmla="*/ 0 w 108"/>
                <a:gd name="T5" fmla="*/ 5 h 24"/>
                <a:gd name="T6" fmla="*/ 61 w 108"/>
                <a:gd name="T7" fmla="*/ 24 h 24"/>
                <a:gd name="T8" fmla="*/ 108 w 10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">
                  <a:moveTo>
                    <a:pt x="108" y="0"/>
                  </a:moveTo>
                  <a:lnTo>
                    <a:pt x="49" y="3"/>
                  </a:lnTo>
                  <a:lnTo>
                    <a:pt x="0" y="5"/>
                  </a:lnTo>
                  <a:lnTo>
                    <a:pt x="61" y="24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5627688" y="3668713"/>
              <a:ext cx="33338" cy="63500"/>
            </a:xfrm>
            <a:custGeom>
              <a:avLst/>
              <a:gdLst>
                <a:gd name="T0" fmla="*/ 0 w 21"/>
                <a:gd name="T1" fmla="*/ 40 h 40"/>
                <a:gd name="T2" fmla="*/ 21 w 21"/>
                <a:gd name="T3" fmla="*/ 23 h 40"/>
                <a:gd name="T4" fmla="*/ 5 w 21"/>
                <a:gd name="T5" fmla="*/ 0 h 40"/>
                <a:gd name="T6" fmla="*/ 0 w 21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0">
                  <a:moveTo>
                    <a:pt x="0" y="40"/>
                  </a:moveTo>
                  <a:lnTo>
                    <a:pt x="21" y="23"/>
                  </a:lnTo>
                  <a:lnTo>
                    <a:pt x="5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6218238" y="3430588"/>
              <a:ext cx="25400" cy="49213"/>
            </a:xfrm>
            <a:custGeom>
              <a:avLst/>
              <a:gdLst>
                <a:gd name="T0" fmla="*/ 0 w 16"/>
                <a:gd name="T1" fmla="*/ 14 h 31"/>
                <a:gd name="T2" fmla="*/ 7 w 16"/>
                <a:gd name="T3" fmla="*/ 31 h 31"/>
                <a:gd name="T4" fmla="*/ 16 w 16"/>
                <a:gd name="T5" fmla="*/ 0 h 31"/>
                <a:gd name="T6" fmla="*/ 0 w 16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0" y="14"/>
                  </a:moveTo>
                  <a:lnTo>
                    <a:pt x="7" y="31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4083051" y="2620963"/>
              <a:ext cx="134938" cy="87313"/>
            </a:xfrm>
            <a:custGeom>
              <a:avLst/>
              <a:gdLst>
                <a:gd name="T0" fmla="*/ 29 w 85"/>
                <a:gd name="T1" fmla="*/ 15 h 55"/>
                <a:gd name="T2" fmla="*/ 0 w 85"/>
                <a:gd name="T3" fmla="*/ 3 h 55"/>
                <a:gd name="T4" fmla="*/ 7 w 85"/>
                <a:gd name="T5" fmla="*/ 36 h 55"/>
                <a:gd name="T6" fmla="*/ 41 w 85"/>
                <a:gd name="T7" fmla="*/ 55 h 55"/>
                <a:gd name="T8" fmla="*/ 85 w 85"/>
                <a:gd name="T9" fmla="*/ 0 h 55"/>
                <a:gd name="T10" fmla="*/ 29 w 85"/>
                <a:gd name="T1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5">
                  <a:moveTo>
                    <a:pt x="29" y="15"/>
                  </a:moveTo>
                  <a:lnTo>
                    <a:pt x="0" y="3"/>
                  </a:lnTo>
                  <a:lnTo>
                    <a:pt x="7" y="36"/>
                  </a:lnTo>
                  <a:lnTo>
                    <a:pt x="41" y="55"/>
                  </a:lnTo>
                  <a:lnTo>
                    <a:pt x="85" y="0"/>
                  </a:ln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5203826" y="2324100"/>
              <a:ext cx="255588" cy="184150"/>
            </a:xfrm>
            <a:custGeom>
              <a:avLst/>
              <a:gdLst>
                <a:gd name="T0" fmla="*/ 59 w 161"/>
                <a:gd name="T1" fmla="*/ 52 h 116"/>
                <a:gd name="T2" fmla="*/ 161 w 161"/>
                <a:gd name="T3" fmla="*/ 0 h 116"/>
                <a:gd name="T4" fmla="*/ 75 w 161"/>
                <a:gd name="T5" fmla="*/ 14 h 116"/>
                <a:gd name="T6" fmla="*/ 0 w 161"/>
                <a:gd name="T7" fmla="*/ 92 h 116"/>
                <a:gd name="T8" fmla="*/ 56 w 161"/>
                <a:gd name="T9" fmla="*/ 116 h 116"/>
                <a:gd name="T10" fmla="*/ 59 w 161"/>
                <a:gd name="T11" fmla="*/ 5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16">
                  <a:moveTo>
                    <a:pt x="59" y="52"/>
                  </a:moveTo>
                  <a:lnTo>
                    <a:pt x="161" y="0"/>
                  </a:lnTo>
                  <a:lnTo>
                    <a:pt x="75" y="14"/>
                  </a:lnTo>
                  <a:lnTo>
                    <a:pt x="0" y="92"/>
                  </a:lnTo>
                  <a:lnTo>
                    <a:pt x="56" y="116"/>
                  </a:lnTo>
                  <a:lnTo>
                    <a:pt x="5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4594226" y="2230438"/>
              <a:ext cx="146050" cy="112713"/>
            </a:xfrm>
            <a:custGeom>
              <a:avLst/>
              <a:gdLst>
                <a:gd name="T0" fmla="*/ 17 w 92"/>
                <a:gd name="T1" fmla="*/ 40 h 71"/>
                <a:gd name="T2" fmla="*/ 57 w 92"/>
                <a:gd name="T3" fmla="*/ 71 h 71"/>
                <a:gd name="T4" fmla="*/ 92 w 92"/>
                <a:gd name="T5" fmla="*/ 21 h 71"/>
                <a:gd name="T6" fmla="*/ 0 w 92"/>
                <a:gd name="T7" fmla="*/ 0 h 71"/>
                <a:gd name="T8" fmla="*/ 17 w 92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17" y="40"/>
                  </a:moveTo>
                  <a:lnTo>
                    <a:pt x="57" y="71"/>
                  </a:lnTo>
                  <a:lnTo>
                    <a:pt x="92" y="21"/>
                  </a:lnTo>
                  <a:lnTo>
                    <a:pt x="0" y="0"/>
                  </a:lnTo>
                  <a:lnTo>
                    <a:pt x="1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4692651" y="2203450"/>
              <a:ext cx="146050" cy="60325"/>
            </a:xfrm>
            <a:custGeom>
              <a:avLst/>
              <a:gdLst>
                <a:gd name="T0" fmla="*/ 0 w 92"/>
                <a:gd name="T1" fmla="*/ 0 h 38"/>
                <a:gd name="T2" fmla="*/ 30 w 92"/>
                <a:gd name="T3" fmla="*/ 38 h 38"/>
                <a:gd name="T4" fmla="*/ 92 w 92"/>
                <a:gd name="T5" fmla="*/ 10 h 38"/>
                <a:gd name="T6" fmla="*/ 0 w 9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8">
                  <a:moveTo>
                    <a:pt x="0" y="0"/>
                  </a:moveTo>
                  <a:lnTo>
                    <a:pt x="30" y="38"/>
                  </a:lnTo>
                  <a:lnTo>
                    <a:pt x="9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3231234" y="641417"/>
            <a:ext cx="5729532" cy="5729532"/>
          </a:xfrm>
          <a:prstGeom prst="ellipse">
            <a:avLst/>
          </a:prstGeom>
          <a:gradFill>
            <a:gsLst>
              <a:gs pos="75000">
                <a:schemeClr val="accent3">
                  <a:lumMod val="0"/>
                  <a:lumOff val="100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4333178"/>
            <a:ext cx="12191999" cy="557078"/>
            <a:chOff x="1519" y="-1459940"/>
            <a:chExt cx="12191999" cy="557078"/>
          </a:xfrm>
        </p:grpSpPr>
        <p:sp>
          <p:nvSpPr>
            <p:cNvPr id="179" name="矩形 178"/>
            <p:cNvSpPr/>
            <p:nvPr/>
          </p:nvSpPr>
          <p:spPr>
            <a:xfrm>
              <a:off x="1519" y="-1459940"/>
              <a:ext cx="12191999" cy="548640"/>
            </a:xfrm>
            <a:prstGeom prst="rect">
              <a:avLst/>
            </a:prstGeom>
            <a:solidFill>
              <a:srgbClr val="1E3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1687936" y="-1381270"/>
              <a:ext cx="1964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Nuestra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 err="1">
                  <a:solidFill>
                    <a:srgbClr val="FF56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Misión</a:t>
              </a:r>
              <a:endParaRPr lang="zh-CN" altLang="en-US" b="1" dirty="0">
                <a:solidFill>
                  <a:srgbClr val="FF565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3529540" y="-1367038"/>
              <a:ext cx="81570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altLang="zh-CN" b="1" dirty="0">
                  <a:solidFill>
                    <a:srgbClr val="FC5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DIGITALIZACIÓN </a:t>
              </a:r>
              <a:r>
                <a:rPr lang="es-E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es-ES" altLang="zh-CN" b="1" dirty="0">
                  <a:solidFill>
                    <a:srgbClr val="FC5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GLOBALIZACIÓN </a:t>
              </a:r>
              <a:r>
                <a:rPr lang="es-E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para</a:t>
              </a:r>
              <a:r>
                <a:rPr lang="es-ES" altLang="zh-CN" b="1" dirty="0">
                  <a:solidFill>
                    <a:srgbClr val="FC5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PYMES </a:t>
              </a:r>
              <a:r>
                <a:rPr lang="es-E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 todo el mundo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" name="直接连接符 183"/>
            <p:cNvCxnSpPr/>
            <p:nvPr/>
          </p:nvCxnSpPr>
          <p:spPr>
            <a:xfrm>
              <a:off x="3660385" y="-1459940"/>
              <a:ext cx="0" cy="55707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/>
          <p:cNvSpPr/>
          <p:nvPr/>
        </p:nvSpPr>
        <p:spPr>
          <a:xfrm>
            <a:off x="378783" y="2698378"/>
            <a:ext cx="11197365" cy="11582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3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Page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F373421-EC15-4985-AD2C-07602C9F4B9C}"/>
              </a:ext>
            </a:extLst>
          </p:cNvPr>
          <p:cNvSpPr/>
          <p:nvPr/>
        </p:nvSpPr>
        <p:spPr>
          <a:xfrm>
            <a:off x="11069029" y="1246967"/>
            <a:ext cx="691257" cy="3693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/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 Chains</a:t>
            </a:r>
            <a:endParaRPr lang="zh-CN" altLang="en-US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33"/>
          <p:cNvSpPr txBox="1"/>
          <p:nvPr/>
        </p:nvSpPr>
        <p:spPr>
          <a:xfrm>
            <a:off x="382163" y="2804675"/>
            <a:ext cx="11258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ES" sz="5400" b="1" spc="300" dirty="0">
                <a:solidFill>
                  <a:srgbClr val="1E3A6A"/>
                </a:solidFill>
                <a:latin typeface="Segoe UI" panose="020B0502040204020203" pitchFamily="34" charset="0"/>
                <a:ea typeface="Calibri" charset="0"/>
                <a:cs typeface="Segoe UI" panose="020B0502040204020203" pitchFamily="34" charset="0"/>
              </a:rPr>
              <a:t>B2B Cross-Border E-Commerce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7734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529750"/>
            <a:ext cx="12192000" cy="6298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-1" y="6309360"/>
            <a:ext cx="12191999" cy="548640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60187" y="29648"/>
            <a:ext cx="510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Las PYMEs de B2B E-commerce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Page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: 圆角 145"/>
          <p:cNvSpPr/>
          <p:nvPr/>
        </p:nvSpPr>
        <p:spPr>
          <a:xfrm>
            <a:off x="6073541" y="988888"/>
            <a:ext cx="5375604" cy="4940274"/>
          </a:xfrm>
          <a:prstGeom prst="roundRect">
            <a:avLst>
              <a:gd name="adj" fmla="val 584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143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矩形: 圆角 145"/>
          <p:cNvSpPr/>
          <p:nvPr/>
        </p:nvSpPr>
        <p:spPr>
          <a:xfrm>
            <a:off x="331559" y="988888"/>
            <a:ext cx="5507817" cy="4940273"/>
          </a:xfrm>
          <a:prstGeom prst="roundRect">
            <a:avLst>
              <a:gd name="adj" fmla="val 584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143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75211" y="1335365"/>
            <a:ext cx="55080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altLang="zh-CN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deseo número uno de los compradores de comercio electrónico B2B es que los vendedores muestren el precio del producto claramente.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Universidad del Sur de California</a:t>
            </a:r>
          </a:p>
          <a:p>
            <a:pPr>
              <a:spcAft>
                <a:spcPts val="0"/>
              </a:spcAft>
            </a:pPr>
            <a:endParaRPr lang="es-ES" altLang="zh-CN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Más de la mitad de los compradores 2B (61%) usan teléfonos inteligentes para buscar las compras relacionadas con el trabajo, solo detrás de las computadoras portátiles (76%).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80% de los fabricantes aumentará el gasto en sus operaciones de comercio electrónico B2B, y el 38% aumentará su gasto un 25% o más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Digital Commerce 360</a:t>
            </a:r>
            <a:endParaRPr lang="es-ES" altLang="zh-CN" sz="1400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4261" y="1103365"/>
            <a:ext cx="54351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93% de los compradores B2B dicen que prefieren comprar en línea cuando saben lo que quieren comprar.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Forrester</a:t>
            </a:r>
          </a:p>
          <a:p>
            <a:pPr>
              <a:spcAft>
                <a:spcPts val="0"/>
              </a:spcAft>
            </a:pPr>
            <a:endParaRPr lang="es-ES" altLang="zh-CN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78% de los compradores B2B comienzan sus compras con una búsqueda de Google.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Pearson Analytics</a:t>
            </a:r>
          </a:p>
          <a:p>
            <a:pPr>
              <a:spcAft>
                <a:spcPts val="0"/>
              </a:spcAft>
            </a:pPr>
            <a:endParaRPr lang="es-ES" altLang="zh-CN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73% de los Millennials están relacionados con las decisiones de compra B2B. 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Forrester</a:t>
            </a:r>
          </a:p>
          <a:p>
            <a:pPr>
              <a:spcAft>
                <a:spcPts val="0"/>
              </a:spcAft>
            </a:pPr>
            <a:endParaRPr lang="es-ES" altLang="zh-CN" i="1" kern="1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86% de tomadores de decisiones B2B prefieren usar herramientas de autoservicio en lugar de hablar con un representante de ventas.</a:t>
            </a:r>
          </a:p>
          <a:p>
            <a:pPr>
              <a:spcAft>
                <a:spcPts val="0"/>
              </a:spcAft>
            </a:pPr>
            <a:r>
              <a:rPr lang="es-ES" altLang="zh-CN" i="1" kern="1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McKinsey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8347" y="-43577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-38502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Page 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D7A3FD1E-0944-456B-984B-E4B8E85B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51" y="702547"/>
            <a:ext cx="9886052" cy="117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74" tIns="33737" rIns="67474" bIns="33737">
            <a:spAutoFit/>
          </a:bodyPr>
          <a:lstStyle>
            <a:lvl1pPr defTabSz="1089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8455" defTabSz="1089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5005" defTabSz="1089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2825" defTabSz="1089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49375" defTabSz="1089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06575" defTabSz="108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3775" defTabSz="108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20975" defTabSz="108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78175" defTabSz="108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s-ES" altLang="zh-CN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Desde 2013, APEC CBET ha empoderado a las PYMEs para que accedan a los mercados mundiales a través del comercio electrónico transfronterizo, y ha capacitado con éxito a más de 10,000 PYMEs y responsables de políticas en más de 50 economías.</a:t>
            </a:r>
            <a:endParaRPr lang="zh-CN" altLang="en-US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0987E51-DFF0-4276-A2BD-F9434C109A3B}"/>
              </a:ext>
            </a:extLst>
          </p:cNvPr>
          <p:cNvGrpSpPr/>
          <p:nvPr/>
        </p:nvGrpSpPr>
        <p:grpSpPr>
          <a:xfrm>
            <a:off x="837397" y="1924442"/>
            <a:ext cx="10280442" cy="2886067"/>
            <a:chOff x="542298" y="1781366"/>
            <a:chExt cx="11102459" cy="3354450"/>
          </a:xfrm>
          <a:noFill/>
        </p:grpSpPr>
        <p:grpSp>
          <p:nvGrpSpPr>
            <p:cNvPr id="596" name="组合 595">
              <a:extLst>
                <a:ext uri="{FF2B5EF4-FFF2-40B4-BE49-F238E27FC236}">
                  <a16:creationId xmlns:a16="http://schemas.microsoft.com/office/drawing/2014/main" id="{8E4DA3B8-B2E4-4185-B8B9-D37282BC2C6E}"/>
                </a:ext>
              </a:extLst>
            </p:cNvPr>
            <p:cNvGrpSpPr/>
            <p:nvPr/>
          </p:nvGrpSpPr>
          <p:grpSpPr>
            <a:xfrm>
              <a:off x="542298" y="1781366"/>
              <a:ext cx="11102459" cy="3354450"/>
              <a:chOff x="-11368" y="2780165"/>
              <a:chExt cx="13291273" cy="4015770"/>
            </a:xfrm>
            <a:grpFill/>
          </p:grpSpPr>
          <p:grpSp>
            <p:nvGrpSpPr>
              <p:cNvPr id="597" name="组合 596">
                <a:extLst>
                  <a:ext uri="{FF2B5EF4-FFF2-40B4-BE49-F238E27FC236}">
                    <a16:creationId xmlns:a16="http://schemas.microsoft.com/office/drawing/2014/main" id="{02754C56-7370-4317-A33E-5578EA33A03A}"/>
                  </a:ext>
                </a:extLst>
              </p:cNvPr>
              <p:cNvGrpSpPr/>
              <p:nvPr/>
            </p:nvGrpSpPr>
            <p:grpSpPr>
              <a:xfrm>
                <a:off x="-11368" y="2780165"/>
                <a:ext cx="13291273" cy="2699409"/>
                <a:chOff x="-154955" y="2150520"/>
                <a:chExt cx="14299329" cy="2692136"/>
              </a:xfrm>
              <a:grpFill/>
            </p:grpSpPr>
            <p:cxnSp>
              <p:nvCxnSpPr>
                <p:cNvPr id="618" name="Straight Connector 31">
                  <a:extLst>
                    <a:ext uri="{FF2B5EF4-FFF2-40B4-BE49-F238E27FC236}">
                      <a16:creationId xmlns:a16="http://schemas.microsoft.com/office/drawing/2014/main" id="{A7E8A454-E413-4235-B8EE-ED1E8E5FB28A}"/>
                    </a:ext>
                  </a:extLst>
                </p:cNvPr>
                <p:cNvCxnSpPr/>
                <p:nvPr/>
              </p:nvCxnSpPr>
              <p:spPr>
                <a:xfrm flipV="1">
                  <a:off x="5761653" y="3400843"/>
                  <a:ext cx="7162" cy="696490"/>
                </a:xfrm>
                <a:prstGeom prst="line">
                  <a:avLst/>
                </a:prstGeom>
                <a:grpFill/>
                <a:ln w="1397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9" name="组合 618">
                  <a:extLst>
                    <a:ext uri="{FF2B5EF4-FFF2-40B4-BE49-F238E27FC236}">
                      <a16:creationId xmlns:a16="http://schemas.microsoft.com/office/drawing/2014/main" id="{E5AC3C85-B9CF-4C1F-AD62-72C41A46CFE2}"/>
                    </a:ext>
                  </a:extLst>
                </p:cNvPr>
                <p:cNvGrpSpPr/>
                <p:nvPr/>
              </p:nvGrpSpPr>
              <p:grpSpPr>
                <a:xfrm>
                  <a:off x="650056" y="3388910"/>
                  <a:ext cx="13494318" cy="1453746"/>
                  <a:chOff x="1587037" y="2905396"/>
                  <a:chExt cx="13263481" cy="1453745"/>
                </a:xfrm>
                <a:grpFill/>
              </p:grpSpPr>
              <p:cxnSp>
                <p:nvCxnSpPr>
                  <p:cNvPr id="642" name="Straight Connector 31">
                    <a:extLst>
                      <a:ext uri="{FF2B5EF4-FFF2-40B4-BE49-F238E27FC236}">
                        <a16:creationId xmlns:a16="http://schemas.microsoft.com/office/drawing/2014/main" id="{2C49AA52-9E02-4C49-9D45-543C3CD56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7037" y="3621613"/>
                    <a:ext cx="13263481" cy="0"/>
                  </a:xfrm>
                  <a:prstGeom prst="line">
                    <a:avLst/>
                  </a:prstGeom>
                  <a:grpFill/>
                  <a:ln w="1397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  <a:headEnd type="none" w="med" len="med"/>
                    <a:tailEnd type="stealth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Straight Connector 31">
                    <a:extLst>
                      <a:ext uri="{FF2B5EF4-FFF2-40B4-BE49-F238E27FC236}">
                        <a16:creationId xmlns:a16="http://schemas.microsoft.com/office/drawing/2014/main" id="{3DF8D99D-636E-4EF7-B91E-19E9534C35F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70691" y="2944851"/>
                    <a:ext cx="7039" cy="696490"/>
                  </a:xfrm>
                  <a:prstGeom prst="line">
                    <a:avLst/>
                  </a:prstGeom>
                  <a:grpFill/>
                  <a:ln w="1397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4" name="Oval 5">
                    <a:extLst>
                      <a:ext uri="{FF2B5EF4-FFF2-40B4-BE49-F238E27FC236}">
                        <a16:creationId xmlns:a16="http://schemas.microsoft.com/office/drawing/2014/main" id="{73708656-7D0D-4C23-B7A8-9D676F557BDC}"/>
                      </a:ext>
                    </a:extLst>
                  </p:cNvPr>
                  <p:cNvSpPr/>
                  <p:nvPr/>
                </p:nvSpPr>
                <p:spPr>
                  <a:xfrm>
                    <a:off x="1906860" y="3543216"/>
                    <a:ext cx="127665" cy="127665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645" name="Straight Connector 31">
                    <a:extLst>
                      <a:ext uri="{FF2B5EF4-FFF2-40B4-BE49-F238E27FC236}">
                        <a16:creationId xmlns:a16="http://schemas.microsoft.com/office/drawing/2014/main" id="{13D4A32E-E095-43B4-959C-7CE87B3D16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138684" y="3635421"/>
                    <a:ext cx="7039" cy="696490"/>
                  </a:xfrm>
                  <a:prstGeom prst="line">
                    <a:avLst/>
                  </a:prstGeom>
                  <a:grpFill/>
                  <a:ln w="1397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31">
                    <a:extLst>
                      <a:ext uri="{FF2B5EF4-FFF2-40B4-BE49-F238E27FC236}">
                        <a16:creationId xmlns:a16="http://schemas.microsoft.com/office/drawing/2014/main" id="{BEBE9A63-9205-47BE-B4CE-3CBB49F23B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484008" y="3662651"/>
                    <a:ext cx="7039" cy="696490"/>
                  </a:xfrm>
                  <a:prstGeom prst="line">
                    <a:avLst/>
                  </a:prstGeom>
                  <a:grpFill/>
                  <a:ln w="1397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31">
                    <a:extLst>
                      <a:ext uri="{FF2B5EF4-FFF2-40B4-BE49-F238E27FC236}">
                        <a16:creationId xmlns:a16="http://schemas.microsoft.com/office/drawing/2014/main" id="{36136D92-5A20-4BA3-9C8C-016C2188B4B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918924" y="2905396"/>
                    <a:ext cx="7039" cy="696490"/>
                  </a:xfrm>
                  <a:prstGeom prst="line">
                    <a:avLst/>
                  </a:prstGeom>
                  <a:grpFill/>
                  <a:ln w="1397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0" name="Straight Connector 31">
                  <a:extLst>
                    <a:ext uri="{FF2B5EF4-FFF2-40B4-BE49-F238E27FC236}">
                      <a16:creationId xmlns:a16="http://schemas.microsoft.com/office/drawing/2014/main" id="{8032ECD6-2767-4783-BDFB-49BED7AAF99F}"/>
                    </a:ext>
                  </a:extLst>
                </p:cNvPr>
                <p:cNvCxnSpPr/>
                <p:nvPr/>
              </p:nvCxnSpPr>
              <p:spPr>
                <a:xfrm flipV="1">
                  <a:off x="6932366" y="4088608"/>
                  <a:ext cx="7039" cy="696491"/>
                </a:xfrm>
                <a:prstGeom prst="line">
                  <a:avLst/>
                </a:prstGeom>
                <a:grpFill/>
                <a:ln w="1397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31">
                  <a:extLst>
                    <a:ext uri="{FF2B5EF4-FFF2-40B4-BE49-F238E27FC236}">
                      <a16:creationId xmlns:a16="http://schemas.microsoft.com/office/drawing/2014/main" id="{D581F7C8-CB01-482C-9F36-E1D031DF7861}"/>
                    </a:ext>
                  </a:extLst>
                </p:cNvPr>
                <p:cNvCxnSpPr/>
                <p:nvPr/>
              </p:nvCxnSpPr>
              <p:spPr>
                <a:xfrm flipV="1">
                  <a:off x="2228134" y="4146165"/>
                  <a:ext cx="7038" cy="696491"/>
                </a:xfrm>
                <a:prstGeom prst="line">
                  <a:avLst/>
                </a:prstGeom>
                <a:grpFill/>
                <a:ln w="1397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31">
                  <a:extLst>
                    <a:ext uri="{FF2B5EF4-FFF2-40B4-BE49-F238E27FC236}">
                      <a16:creationId xmlns:a16="http://schemas.microsoft.com/office/drawing/2014/main" id="{B5E92CD6-F678-436C-BE55-613FD87FDECD}"/>
                    </a:ext>
                  </a:extLst>
                </p:cNvPr>
                <p:cNvCxnSpPr/>
                <p:nvPr/>
              </p:nvCxnSpPr>
              <p:spPr>
                <a:xfrm flipV="1">
                  <a:off x="3440934" y="3404775"/>
                  <a:ext cx="7038" cy="696491"/>
                </a:xfrm>
                <a:prstGeom prst="line">
                  <a:avLst/>
                </a:prstGeom>
                <a:grpFill/>
                <a:ln w="1397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3" name="矩形 10">
                  <a:extLst>
                    <a:ext uri="{FF2B5EF4-FFF2-40B4-BE49-F238E27FC236}">
                      <a16:creationId xmlns:a16="http://schemas.microsoft.com/office/drawing/2014/main" id="{364CC99A-7534-47F0-A40E-7B0A6FCBFA22}"/>
                    </a:ext>
                  </a:extLst>
                </p:cNvPr>
                <p:cNvSpPr/>
                <p:nvPr/>
              </p:nvSpPr>
              <p:spPr>
                <a:xfrm>
                  <a:off x="-13325" y="3029468"/>
                  <a:ext cx="2073202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Dongguan, China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624" name="图片 13">
                  <a:extLst>
                    <a:ext uri="{FF2B5EF4-FFF2-40B4-BE49-F238E27FC236}">
                      <a16:creationId xmlns:a16="http://schemas.microsoft.com/office/drawing/2014/main" id="{EADE6A05-C2EB-489E-AEAE-0523B315A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96781" y="2185909"/>
                  <a:ext cx="1823573" cy="817866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625" name="椭圆 624">
                  <a:extLst>
                    <a:ext uri="{FF2B5EF4-FFF2-40B4-BE49-F238E27FC236}">
                      <a16:creationId xmlns:a16="http://schemas.microsoft.com/office/drawing/2014/main" id="{0906C5B1-BCA6-416B-B792-A3B1A00C34E1}"/>
                    </a:ext>
                  </a:extLst>
                </p:cNvPr>
                <p:cNvSpPr/>
                <p:nvPr/>
              </p:nvSpPr>
              <p:spPr>
                <a:xfrm>
                  <a:off x="-154955" y="3861785"/>
                  <a:ext cx="1130400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2014.06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6" name="椭圆 625">
                  <a:extLst>
                    <a:ext uri="{FF2B5EF4-FFF2-40B4-BE49-F238E27FC236}">
                      <a16:creationId xmlns:a16="http://schemas.microsoft.com/office/drawing/2014/main" id="{36D956D6-03BF-41F4-BAF9-F4C05CEDD797}"/>
                    </a:ext>
                  </a:extLst>
                </p:cNvPr>
                <p:cNvSpPr/>
                <p:nvPr/>
              </p:nvSpPr>
              <p:spPr>
                <a:xfrm>
                  <a:off x="1097537" y="3859605"/>
                  <a:ext cx="1129062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2015. 05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7" name="椭圆 626">
                  <a:extLst>
                    <a:ext uri="{FF2B5EF4-FFF2-40B4-BE49-F238E27FC236}">
                      <a16:creationId xmlns:a16="http://schemas.microsoft.com/office/drawing/2014/main" id="{A1BD0E40-DC8A-478C-8EED-C26BAAD32CDB}"/>
                    </a:ext>
                  </a:extLst>
                </p:cNvPr>
                <p:cNvSpPr/>
                <p:nvPr/>
              </p:nvSpPr>
              <p:spPr>
                <a:xfrm>
                  <a:off x="2290677" y="3853818"/>
                  <a:ext cx="1121970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2016.04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8" name="矩形 10">
                  <a:extLst>
                    <a:ext uri="{FF2B5EF4-FFF2-40B4-BE49-F238E27FC236}">
                      <a16:creationId xmlns:a16="http://schemas.microsoft.com/office/drawing/2014/main" id="{481897BE-E80B-418D-B047-5280F5C2B011}"/>
                    </a:ext>
                  </a:extLst>
                </p:cNvPr>
                <p:cNvSpPr/>
                <p:nvPr/>
              </p:nvSpPr>
              <p:spPr>
                <a:xfrm>
                  <a:off x="1838912" y="3012523"/>
                  <a:ext cx="2506295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Papua New Guinea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629" name="图片 628">
                  <a:extLst>
                    <a:ext uri="{FF2B5EF4-FFF2-40B4-BE49-F238E27FC236}">
                      <a16:creationId xmlns:a16="http://schemas.microsoft.com/office/drawing/2014/main" id="{4135051C-4EED-48D0-AC72-AB4910120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59825" y="2150520"/>
                  <a:ext cx="1138198" cy="884888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630" name="矩形 10">
                  <a:extLst>
                    <a:ext uri="{FF2B5EF4-FFF2-40B4-BE49-F238E27FC236}">
                      <a16:creationId xmlns:a16="http://schemas.microsoft.com/office/drawing/2014/main" id="{587E9AF5-8633-40ED-830A-57A435D32CF9}"/>
                    </a:ext>
                  </a:extLst>
                </p:cNvPr>
                <p:cNvSpPr/>
                <p:nvPr/>
              </p:nvSpPr>
              <p:spPr>
                <a:xfrm>
                  <a:off x="5652437" y="3010266"/>
                  <a:ext cx="2332533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Chile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631" name="图片 630">
                  <a:extLst>
                    <a:ext uri="{FF2B5EF4-FFF2-40B4-BE49-F238E27FC236}">
                      <a16:creationId xmlns:a16="http://schemas.microsoft.com/office/drawing/2014/main" id="{CB1757FA-EC0F-4C01-870F-EC5C2FE50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28343" y="2205586"/>
                  <a:ext cx="1271902" cy="826375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632" name="椭圆 631">
                  <a:extLst>
                    <a:ext uri="{FF2B5EF4-FFF2-40B4-BE49-F238E27FC236}">
                      <a16:creationId xmlns:a16="http://schemas.microsoft.com/office/drawing/2014/main" id="{ACCAA24B-5D80-440B-8D72-27779AD8B57E}"/>
                    </a:ext>
                  </a:extLst>
                </p:cNvPr>
                <p:cNvSpPr/>
                <p:nvPr/>
              </p:nvSpPr>
              <p:spPr>
                <a:xfrm>
                  <a:off x="8186208" y="3843849"/>
                  <a:ext cx="1119568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2017.02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3" name="矩形 10">
                  <a:extLst>
                    <a:ext uri="{FF2B5EF4-FFF2-40B4-BE49-F238E27FC236}">
                      <a16:creationId xmlns:a16="http://schemas.microsoft.com/office/drawing/2014/main" id="{EF2A9AE0-D134-4825-95BA-B29B2084205B}"/>
                    </a:ext>
                  </a:extLst>
                </p:cNvPr>
                <p:cNvSpPr/>
                <p:nvPr/>
              </p:nvSpPr>
              <p:spPr>
                <a:xfrm>
                  <a:off x="6974661" y="3003644"/>
                  <a:ext cx="2450295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Malaysia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4" name="椭圆 633">
                  <a:extLst>
                    <a:ext uri="{FF2B5EF4-FFF2-40B4-BE49-F238E27FC236}">
                      <a16:creationId xmlns:a16="http://schemas.microsoft.com/office/drawing/2014/main" id="{F5280568-780B-4141-87F8-8D724821BF73}"/>
                    </a:ext>
                  </a:extLst>
                </p:cNvPr>
                <p:cNvSpPr/>
                <p:nvPr/>
              </p:nvSpPr>
              <p:spPr>
                <a:xfrm>
                  <a:off x="3497089" y="3872800"/>
                  <a:ext cx="1129063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2016.05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5" name="椭圆 634">
                  <a:extLst>
                    <a:ext uri="{FF2B5EF4-FFF2-40B4-BE49-F238E27FC236}">
                      <a16:creationId xmlns:a16="http://schemas.microsoft.com/office/drawing/2014/main" id="{248F17F2-EA98-458D-9225-E5C2315AD8A9}"/>
                    </a:ext>
                  </a:extLst>
                </p:cNvPr>
                <p:cNvSpPr/>
                <p:nvPr/>
              </p:nvSpPr>
              <p:spPr>
                <a:xfrm>
                  <a:off x="5843974" y="3872800"/>
                  <a:ext cx="1141551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2016.09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6" name="椭圆 635">
                  <a:extLst>
                    <a:ext uri="{FF2B5EF4-FFF2-40B4-BE49-F238E27FC236}">
                      <a16:creationId xmlns:a16="http://schemas.microsoft.com/office/drawing/2014/main" id="{A5F769D1-EE20-42E5-9F36-665067256934}"/>
                    </a:ext>
                  </a:extLst>
                </p:cNvPr>
                <p:cNvSpPr/>
                <p:nvPr/>
              </p:nvSpPr>
              <p:spPr>
                <a:xfrm>
                  <a:off x="7005864" y="3857924"/>
                  <a:ext cx="1117939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2016. 11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637" name="Straight Connector 31">
                  <a:extLst>
                    <a:ext uri="{FF2B5EF4-FFF2-40B4-BE49-F238E27FC236}">
                      <a16:creationId xmlns:a16="http://schemas.microsoft.com/office/drawing/2014/main" id="{25791F6C-91F8-442C-AB65-50B97236B760}"/>
                    </a:ext>
                  </a:extLst>
                </p:cNvPr>
                <p:cNvCxnSpPr/>
                <p:nvPr/>
              </p:nvCxnSpPr>
              <p:spPr>
                <a:xfrm flipV="1">
                  <a:off x="10535922" y="3435653"/>
                  <a:ext cx="7162" cy="696490"/>
                </a:xfrm>
                <a:prstGeom prst="line">
                  <a:avLst/>
                </a:prstGeom>
                <a:grpFill/>
                <a:ln w="1397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8" name="椭圆 637">
                  <a:extLst>
                    <a:ext uri="{FF2B5EF4-FFF2-40B4-BE49-F238E27FC236}">
                      <a16:creationId xmlns:a16="http://schemas.microsoft.com/office/drawing/2014/main" id="{DCFCF54A-22C6-4D03-A025-2397CBA05A8F}"/>
                    </a:ext>
                  </a:extLst>
                </p:cNvPr>
                <p:cNvSpPr/>
                <p:nvPr/>
              </p:nvSpPr>
              <p:spPr>
                <a:xfrm>
                  <a:off x="9335345" y="3846757"/>
                  <a:ext cx="1130955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2017.03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9" name="椭圆 638">
                  <a:extLst>
                    <a:ext uri="{FF2B5EF4-FFF2-40B4-BE49-F238E27FC236}">
                      <a16:creationId xmlns:a16="http://schemas.microsoft.com/office/drawing/2014/main" id="{ADDF3E53-3DAE-406B-B812-97991086DB2D}"/>
                    </a:ext>
                  </a:extLst>
                </p:cNvPr>
                <p:cNvSpPr/>
                <p:nvPr/>
              </p:nvSpPr>
              <p:spPr>
                <a:xfrm>
                  <a:off x="4675537" y="3875592"/>
                  <a:ext cx="1134586" cy="48668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2016.06</a:t>
                  </a:r>
                  <a:endParaRPr lang="zh-CN" altLang="en-US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640" name="图片 639">
                  <a:extLst>
                    <a:ext uri="{FF2B5EF4-FFF2-40B4-BE49-F238E27FC236}">
                      <a16:creationId xmlns:a16="http://schemas.microsoft.com/office/drawing/2014/main" id="{591EE4C1-B99F-4380-9B72-4C86770F0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02132" y="2185909"/>
                  <a:ext cx="1697291" cy="838594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641" name="矩形 10">
                  <a:extLst>
                    <a:ext uri="{FF2B5EF4-FFF2-40B4-BE49-F238E27FC236}">
                      <a16:creationId xmlns:a16="http://schemas.microsoft.com/office/drawing/2014/main" id="{6E9CFEEC-941F-45E8-BF37-4CB8D5AD0ED5}"/>
                    </a:ext>
                  </a:extLst>
                </p:cNvPr>
                <p:cNvSpPr/>
                <p:nvPr/>
              </p:nvSpPr>
              <p:spPr>
                <a:xfrm>
                  <a:off x="3819019" y="3020318"/>
                  <a:ext cx="2377960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Spain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598" name="图片 597">
                <a:extLst>
                  <a:ext uri="{FF2B5EF4-FFF2-40B4-BE49-F238E27FC236}">
                    <a16:creationId xmlns:a16="http://schemas.microsoft.com/office/drawing/2014/main" id="{69F883D0-5FD7-4B4C-81C8-3BA8C5732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0028" y="2790661"/>
                <a:ext cx="1147948" cy="860962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99" name="椭圆 598">
                <a:extLst>
                  <a:ext uri="{FF2B5EF4-FFF2-40B4-BE49-F238E27FC236}">
                    <a16:creationId xmlns:a16="http://schemas.microsoft.com/office/drawing/2014/main" id="{53F54904-5F99-4B6D-8A55-6085499648EE}"/>
                  </a:ext>
                </a:extLst>
              </p:cNvPr>
              <p:cNvSpPr/>
              <p:nvPr/>
            </p:nvSpPr>
            <p:spPr>
              <a:xfrm>
                <a:off x="9849205" y="4476272"/>
                <a:ext cx="1061357" cy="48799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2018.12</a:t>
                </a:r>
                <a:endParaRPr lang="zh-CN" altLang="en-US" sz="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C937FC49-7CB5-451C-BEC5-0F4F9368014D}"/>
                  </a:ext>
                </a:extLst>
              </p:cNvPr>
              <p:cNvSpPr/>
              <p:nvPr/>
            </p:nvSpPr>
            <p:spPr>
              <a:xfrm>
                <a:off x="10910560" y="4491030"/>
                <a:ext cx="1039309" cy="48799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2019.08</a:t>
                </a:r>
                <a:endParaRPr lang="zh-CN" altLang="en-US" sz="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01" name="图片 600">
                <a:extLst>
                  <a:ext uri="{FF2B5EF4-FFF2-40B4-BE49-F238E27FC236}">
                    <a16:creationId xmlns:a16="http://schemas.microsoft.com/office/drawing/2014/main" id="{F5860927-BA36-43C1-8F2D-E74C3A738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4686" y="2807668"/>
                <a:ext cx="1514680" cy="85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02" name="矩形 10">
                <a:extLst>
                  <a:ext uri="{FF2B5EF4-FFF2-40B4-BE49-F238E27FC236}">
                    <a16:creationId xmlns:a16="http://schemas.microsoft.com/office/drawing/2014/main" id="{24A63265-2B34-4C51-AC42-9FB9E0C2CD15}"/>
                  </a:ext>
                </a:extLst>
              </p:cNvPr>
              <p:cNvSpPr/>
              <p:nvPr/>
            </p:nvSpPr>
            <p:spPr>
              <a:xfrm>
                <a:off x="8060774" y="3638877"/>
                <a:ext cx="2937267" cy="4710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APEC CBET</a:t>
                </a:r>
                <a:b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South-South Collaboration</a:t>
                </a:r>
                <a:endParaRPr lang="zh-CN" altLang="en-US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03" name="图片 602">
                <a:extLst>
                  <a:ext uri="{FF2B5EF4-FFF2-40B4-BE49-F238E27FC236}">
                    <a16:creationId xmlns:a16="http://schemas.microsoft.com/office/drawing/2014/main" id="{DD5FF312-A4EE-4750-8CD4-3DA6A1BFB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9304" y="2831365"/>
                <a:ext cx="1712320" cy="852002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04" name="矩形 10">
                <a:extLst>
                  <a:ext uri="{FF2B5EF4-FFF2-40B4-BE49-F238E27FC236}">
                    <a16:creationId xmlns:a16="http://schemas.microsoft.com/office/drawing/2014/main" id="{0E0084EB-6DD2-4690-B112-BA92F5AAA00C}"/>
                  </a:ext>
                </a:extLst>
              </p:cNvPr>
              <p:cNvSpPr/>
              <p:nvPr/>
            </p:nvSpPr>
            <p:spPr>
              <a:xfrm>
                <a:off x="10672789" y="3625332"/>
                <a:ext cx="2277557" cy="4710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APEC CBET</a:t>
                </a:r>
                <a:b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USC Marshall School</a:t>
                </a:r>
                <a:endParaRPr lang="zh-CN" altLang="en-US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05" name="组合 604">
                <a:extLst>
                  <a:ext uri="{FF2B5EF4-FFF2-40B4-BE49-F238E27FC236}">
                    <a16:creationId xmlns:a16="http://schemas.microsoft.com/office/drawing/2014/main" id="{859D8118-BE9B-488F-B25E-2B0796D0C37B}"/>
                  </a:ext>
                </a:extLst>
              </p:cNvPr>
              <p:cNvGrpSpPr/>
              <p:nvPr/>
            </p:nvGrpSpPr>
            <p:grpSpPr>
              <a:xfrm>
                <a:off x="120276" y="5403013"/>
                <a:ext cx="7356188" cy="1392922"/>
                <a:chOff x="874385" y="4999413"/>
                <a:chExt cx="7914111" cy="1389169"/>
              </a:xfrm>
              <a:grpFill/>
            </p:grpSpPr>
            <p:pic>
              <p:nvPicPr>
                <p:cNvPr id="611" name="图片 15">
                  <a:extLst>
                    <a:ext uri="{FF2B5EF4-FFF2-40B4-BE49-F238E27FC236}">
                      <a16:creationId xmlns:a16="http://schemas.microsoft.com/office/drawing/2014/main" id="{6330043F-1591-4F93-A0E5-F2816E867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>
                <a:xfrm>
                  <a:off x="1015923" y="5014146"/>
                  <a:ext cx="1697291" cy="841440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2" name="图片 16">
                  <a:extLst>
                    <a:ext uri="{FF2B5EF4-FFF2-40B4-BE49-F238E27FC236}">
                      <a16:creationId xmlns:a16="http://schemas.microsoft.com/office/drawing/2014/main" id="{12663A40-EB8B-449E-8998-A95F319D3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>
                <a:xfrm>
                  <a:off x="5092749" y="5011392"/>
                  <a:ext cx="1715632" cy="837832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3" name="图片 2">
                  <a:extLst>
                    <a:ext uri="{FF2B5EF4-FFF2-40B4-BE49-F238E27FC236}">
                      <a16:creationId xmlns:a16="http://schemas.microsoft.com/office/drawing/2014/main" id="{0D848C1D-17AB-4EBC-A625-3F2FEF839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1661" y="4999413"/>
                  <a:ext cx="1652001" cy="861793"/>
                </a:xfrm>
                <a:prstGeom prst="roundRect">
                  <a:avLst>
                    <a:gd name="adj" fmla="val 8594"/>
                  </a:avLst>
                </a:prstGeom>
                <a:grpFill/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614" name="矩形 10">
                  <a:extLst>
                    <a:ext uri="{FF2B5EF4-FFF2-40B4-BE49-F238E27FC236}">
                      <a16:creationId xmlns:a16="http://schemas.microsoft.com/office/drawing/2014/main" id="{789ED4CE-7BA5-454D-BE97-6B7C81647BFD}"/>
                    </a:ext>
                  </a:extLst>
                </p:cNvPr>
                <p:cNvSpPr/>
                <p:nvPr/>
              </p:nvSpPr>
              <p:spPr>
                <a:xfrm>
                  <a:off x="874385" y="5918776"/>
                  <a:ext cx="2097338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Brunei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5" name="矩形 10">
                  <a:extLst>
                    <a:ext uri="{FF2B5EF4-FFF2-40B4-BE49-F238E27FC236}">
                      <a16:creationId xmlns:a16="http://schemas.microsoft.com/office/drawing/2014/main" id="{1BCC8FCB-19A3-47FC-869D-5A5B12775174}"/>
                    </a:ext>
                  </a:extLst>
                </p:cNvPr>
                <p:cNvSpPr/>
                <p:nvPr/>
              </p:nvSpPr>
              <p:spPr>
                <a:xfrm>
                  <a:off x="2826432" y="5913634"/>
                  <a:ext cx="2233214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New Zealand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6" name="矩形 10">
                  <a:extLst>
                    <a:ext uri="{FF2B5EF4-FFF2-40B4-BE49-F238E27FC236}">
                      <a16:creationId xmlns:a16="http://schemas.microsoft.com/office/drawing/2014/main" id="{081276F4-99C0-4729-92B1-5AF497F8F323}"/>
                    </a:ext>
                  </a:extLst>
                </p:cNvPr>
                <p:cNvSpPr/>
                <p:nvPr/>
              </p:nvSpPr>
              <p:spPr>
                <a:xfrm>
                  <a:off x="4844608" y="5913634"/>
                  <a:ext cx="2040269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FinTech</a:t>
                  </a:r>
                </a:p>
              </p:txBody>
            </p:sp>
            <p:sp>
              <p:nvSpPr>
                <p:cNvPr id="617" name="矩形 10">
                  <a:extLst>
                    <a:ext uri="{FF2B5EF4-FFF2-40B4-BE49-F238E27FC236}">
                      <a16:creationId xmlns:a16="http://schemas.microsoft.com/office/drawing/2014/main" id="{2C0BA184-017B-4B77-8FB0-25BC3D5C99BE}"/>
                    </a:ext>
                  </a:extLst>
                </p:cNvPr>
                <p:cNvSpPr/>
                <p:nvPr/>
              </p:nvSpPr>
              <p:spPr>
                <a:xfrm>
                  <a:off x="6455963" y="5913634"/>
                  <a:ext cx="2332533" cy="46980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APEC CBET</a:t>
                  </a:r>
                  <a:b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8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Thailand</a:t>
                  </a:r>
                  <a:endPara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606" name="图片 605">
                <a:extLst>
                  <a:ext uri="{FF2B5EF4-FFF2-40B4-BE49-F238E27FC236}">
                    <a16:creationId xmlns:a16="http://schemas.microsoft.com/office/drawing/2014/main" id="{7DC655C4-68FC-46B8-B496-34EBA4EA3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2939" y="5419356"/>
                <a:ext cx="1197168" cy="835760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607" name="圖片 3">
                <a:extLst>
                  <a:ext uri="{FF2B5EF4-FFF2-40B4-BE49-F238E27FC236}">
                    <a16:creationId xmlns:a16="http://schemas.microsoft.com/office/drawing/2014/main" id="{5A5DF89D-5BAE-4E1B-82A2-81B157ECD30D}"/>
                  </a:ext>
                </a:extLst>
              </p:cNvPr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7674" y="5403013"/>
                <a:ext cx="1403679" cy="852099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08" name="矩形 10">
                <a:extLst>
                  <a:ext uri="{FF2B5EF4-FFF2-40B4-BE49-F238E27FC236}">
                    <a16:creationId xmlns:a16="http://schemas.microsoft.com/office/drawing/2014/main" id="{2651BC46-024B-4FE9-AEA0-15B6FA4C5DA3}"/>
                  </a:ext>
                </a:extLst>
              </p:cNvPr>
              <p:cNvSpPr/>
              <p:nvPr/>
            </p:nvSpPr>
            <p:spPr>
              <a:xfrm>
                <a:off x="7249812" y="6319703"/>
                <a:ext cx="2168097" cy="4710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APEC CBET</a:t>
                </a:r>
                <a:b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Hong Kong</a:t>
                </a:r>
                <a:endParaRPr lang="zh-CN" altLang="en-US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09" name="图片 608">
                <a:extLst>
                  <a:ext uri="{FF2B5EF4-FFF2-40B4-BE49-F238E27FC236}">
                    <a16:creationId xmlns:a16="http://schemas.microsoft.com/office/drawing/2014/main" id="{2671DFCC-E8AF-4206-A10F-089583ADE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0516" y="5415025"/>
                <a:ext cx="1714892" cy="846474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10" name="矩形 10">
                <a:extLst>
                  <a:ext uri="{FF2B5EF4-FFF2-40B4-BE49-F238E27FC236}">
                    <a16:creationId xmlns:a16="http://schemas.microsoft.com/office/drawing/2014/main" id="{CA68C7D9-3A44-4879-83E1-2123C185F125}"/>
                  </a:ext>
                </a:extLst>
              </p:cNvPr>
              <p:cNvSpPr/>
              <p:nvPr/>
            </p:nvSpPr>
            <p:spPr>
              <a:xfrm>
                <a:off x="8415550" y="6314724"/>
                <a:ext cx="2342524" cy="4710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APEC CBET</a:t>
                </a:r>
                <a:b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en-US" altLang="zh-CN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LATAM Senior Officials</a:t>
                </a:r>
                <a:endParaRPr lang="zh-CN" altLang="en-US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0" name="椭圆 649">
              <a:extLst>
                <a:ext uri="{FF2B5EF4-FFF2-40B4-BE49-F238E27FC236}">
                  <a16:creationId xmlns:a16="http://schemas.microsoft.com/office/drawing/2014/main" id="{015C9F87-D5ED-4F31-9BB6-4437AD830FE2}"/>
                </a:ext>
              </a:extLst>
            </p:cNvPr>
            <p:cNvSpPr/>
            <p:nvPr/>
          </p:nvSpPr>
          <p:spPr>
            <a:xfrm>
              <a:off x="10559034" y="3215473"/>
              <a:ext cx="868155" cy="40763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2019.10</a:t>
              </a:r>
              <a:endParaRPr lang="zh-CN" altLang="en-US" sz="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51" name="图片 650">
              <a:extLst>
                <a:ext uri="{FF2B5EF4-FFF2-40B4-BE49-F238E27FC236}">
                  <a16:creationId xmlns:a16="http://schemas.microsoft.com/office/drawing/2014/main" id="{EDE407C4-4C96-425F-81E3-A8A0407EE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6401" r="6606" b="6950"/>
            <a:stretch/>
          </p:blipFill>
          <p:spPr>
            <a:xfrm>
              <a:off x="9485583" y="3996350"/>
              <a:ext cx="1205186" cy="703828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52" name="矩形 10">
              <a:extLst>
                <a:ext uri="{FF2B5EF4-FFF2-40B4-BE49-F238E27FC236}">
                  <a16:creationId xmlns:a16="http://schemas.microsoft.com/office/drawing/2014/main" id="{D1DCB19C-B7EE-4D50-829F-7FD8E3889B44}"/>
                </a:ext>
              </a:extLst>
            </p:cNvPr>
            <p:cNvSpPr/>
            <p:nvPr/>
          </p:nvSpPr>
          <p:spPr>
            <a:xfrm>
              <a:off x="9354919" y="4721245"/>
              <a:ext cx="1609701" cy="393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APEC CBET</a:t>
              </a:r>
              <a:b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Beijing, China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5" name="Straight Connector 31">
            <a:extLst>
              <a:ext uri="{FF2B5EF4-FFF2-40B4-BE49-F238E27FC236}">
                <a16:creationId xmlns:a16="http://schemas.microsoft.com/office/drawing/2014/main" id="{F1851043-3D26-44D3-8B47-3C5C684C4718}"/>
              </a:ext>
            </a:extLst>
          </p:cNvPr>
          <p:cNvCxnSpPr/>
          <p:nvPr/>
        </p:nvCxnSpPr>
        <p:spPr>
          <a:xfrm flipV="1">
            <a:off x="9640498" y="3396937"/>
            <a:ext cx="5560" cy="583363"/>
          </a:xfrm>
          <a:prstGeom prst="line">
            <a:avLst/>
          </a:prstGeom>
          <a:ln w="1397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矩形: 圆角 145">
            <a:extLst>
              <a:ext uri="{FF2B5EF4-FFF2-40B4-BE49-F238E27FC236}">
                <a16:creationId xmlns:a16="http://schemas.microsoft.com/office/drawing/2014/main" id="{B44CDA8B-CCC2-4204-943F-F4F26338AE98}"/>
              </a:ext>
            </a:extLst>
          </p:cNvPr>
          <p:cNvSpPr/>
          <p:nvPr/>
        </p:nvSpPr>
        <p:spPr>
          <a:xfrm>
            <a:off x="-25160" y="5663064"/>
            <a:ext cx="12225625" cy="1182746"/>
          </a:xfrm>
          <a:prstGeom prst="roundRect">
            <a:avLst>
              <a:gd name="adj" fmla="val 584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143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81" name="Picture 2" descr="Image result for APEC">
            <a:extLst>
              <a:ext uri="{FF2B5EF4-FFF2-40B4-BE49-F238E27FC236}">
                <a16:creationId xmlns:a16="http://schemas.microsoft.com/office/drawing/2014/main" id="{0802ED73-75DD-40A8-B266-0CE879B9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6" y="5872878"/>
            <a:ext cx="1331192" cy="8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" name="Picture 2" descr="https://timgsa.baidu.com/timg?image&amp;quality=80&amp;size=b9999_10000&amp;sec=1572869107607&amp;di=a3f3e17ace7ad87bca0e8d2d50505149&amp;imgtype=0&amp;src=http%3A%2F%2Fwww.pjtime.com%2Fimg_UpArticle%2F2016-09%2F16233911147570.jpg">
            <a:extLst>
              <a:ext uri="{FF2B5EF4-FFF2-40B4-BE49-F238E27FC236}">
                <a16:creationId xmlns:a16="http://schemas.microsoft.com/office/drawing/2014/main" id="{8CA2756C-D308-4BA6-B57A-E7C2FEE3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09" y="5897968"/>
            <a:ext cx="2110660" cy="8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组合 71">
            <a:extLst>
              <a:ext uri="{FF2B5EF4-FFF2-40B4-BE49-F238E27FC236}">
                <a16:creationId xmlns:a16="http://schemas.microsoft.com/office/drawing/2014/main" id="{214DDE26-5A97-4435-B2E1-73A86BA2C3B4}"/>
              </a:ext>
            </a:extLst>
          </p:cNvPr>
          <p:cNvGrpSpPr/>
          <p:nvPr/>
        </p:nvGrpSpPr>
        <p:grpSpPr>
          <a:xfrm>
            <a:off x="6415386" y="5822635"/>
            <a:ext cx="4923019" cy="927485"/>
            <a:chOff x="54626" y="3719957"/>
            <a:chExt cx="7666143" cy="1549759"/>
          </a:xfrm>
        </p:grpSpPr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53840727-78C9-4BBD-A803-5EC800386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4583" t="22083" r="49180" b="11667"/>
            <a:stretch/>
          </p:blipFill>
          <p:spPr>
            <a:xfrm>
              <a:off x="54626" y="3719959"/>
              <a:ext cx="1297856" cy="1549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1C7D015C-559B-40BF-813A-335C567A8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23528" t="22500" r="49414" b="8958"/>
            <a:stretch/>
          </p:blipFill>
          <p:spPr>
            <a:xfrm>
              <a:off x="1654505" y="3719957"/>
              <a:ext cx="1293666" cy="1549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126B8DF4-D9F1-47DA-9E3F-820EC2027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23763" t="21875" r="49180" b="9375"/>
            <a:stretch/>
          </p:blipFill>
          <p:spPr>
            <a:xfrm>
              <a:off x="3249509" y="3719959"/>
              <a:ext cx="1289744" cy="1549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5E9C9106-1865-4D7E-9CAC-52D6F97C4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23528" t="21875" r="48947" b="8125"/>
            <a:stretch/>
          </p:blipFill>
          <p:spPr>
            <a:xfrm>
              <a:off x="4840400" y="3719959"/>
              <a:ext cx="1288647" cy="15497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D0BC4881-B5B7-44DA-82E3-FA866815D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23411" t="21667" r="48946" b="8125"/>
            <a:stretch/>
          </p:blipFill>
          <p:spPr>
            <a:xfrm>
              <a:off x="6430478" y="3719959"/>
              <a:ext cx="1290291" cy="154975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CC915A7-8852-4CC8-A049-D1AFA2789C3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89" y="5874100"/>
            <a:ext cx="1478788" cy="83181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B5CC515-4A3D-43E7-ABC7-15978E665726}"/>
              </a:ext>
            </a:extLst>
          </p:cNvPr>
          <p:cNvGrpSpPr/>
          <p:nvPr/>
        </p:nvGrpSpPr>
        <p:grpSpPr>
          <a:xfrm>
            <a:off x="1278" y="5187183"/>
            <a:ext cx="12191999" cy="515335"/>
            <a:chOff x="-6071" y="5107441"/>
            <a:chExt cx="12191999" cy="515335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7EBC82A6-BBDE-42D0-B932-A58E5055570E}"/>
                </a:ext>
              </a:extLst>
            </p:cNvPr>
            <p:cNvSpPr/>
            <p:nvPr/>
          </p:nvSpPr>
          <p:spPr>
            <a:xfrm>
              <a:off x="-6071" y="5107441"/>
              <a:ext cx="12191999" cy="507762"/>
            </a:xfrm>
            <a:prstGeom prst="rect">
              <a:avLst/>
            </a:prstGeom>
            <a:solidFill>
              <a:srgbClr val="1E3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CD2DF5E1-C103-4BA2-8025-24F5E55DADAC}"/>
                </a:ext>
              </a:extLst>
            </p:cNvPr>
            <p:cNvSpPr/>
            <p:nvPr/>
          </p:nvSpPr>
          <p:spPr>
            <a:xfrm>
              <a:off x="744771" y="5130333"/>
              <a:ext cx="106090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 recibido reconocimiento y respaldo de APEC, G20, ONU, y ha sido incluido en el Informe a los Líderes Económicos de APEC durante cinco años consecutivos por el Consejo Asesor Empresarial de APEC, como recomendaciones de política clave anuales. </a:t>
              </a:r>
              <a:endParaRPr lang="zh-Hans-HK" alt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740FFAA-0469-4D49-A611-225FD2583384}"/>
                </a:ext>
              </a:extLst>
            </p:cNvPr>
            <p:cNvCxnSpPr>
              <a:cxnSpLocks/>
            </p:cNvCxnSpPr>
            <p:nvPr/>
          </p:nvCxnSpPr>
          <p:spPr>
            <a:xfrm>
              <a:off x="396753" y="5110539"/>
              <a:ext cx="0" cy="496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CA42BDE9-C6AF-4B1F-BD94-C477C9794375}"/>
                </a:ext>
              </a:extLst>
            </p:cNvPr>
            <p:cNvCxnSpPr>
              <a:cxnSpLocks/>
            </p:cNvCxnSpPr>
            <p:nvPr/>
          </p:nvCxnSpPr>
          <p:spPr>
            <a:xfrm>
              <a:off x="498353" y="5115908"/>
              <a:ext cx="0" cy="4908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2" name="文本框 81"/>
          <p:cNvSpPr txBox="1"/>
          <p:nvPr/>
        </p:nvSpPr>
        <p:spPr>
          <a:xfrm>
            <a:off x="160187" y="39167"/>
            <a:ext cx="760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APEC CBET (Cross-Border E-commerce Training)</a:t>
            </a:r>
            <a:endParaRPr lang="zh-CN" altLang="en-US" sz="24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" y="11346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" y="6309360"/>
            <a:ext cx="12191999" cy="548640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160187" y="29648"/>
            <a:ext cx="728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Creación</a:t>
            </a:r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 </a:t>
            </a:r>
            <a:r>
              <a:rPr lang="en-US" altLang="zh-CN" sz="2400" b="1" dirty="0" err="1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Capacidad</a:t>
            </a:r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para PYMEs de LATAM</a:t>
            </a:r>
            <a:endParaRPr lang="zh-CN" altLang="en-US" sz="24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603863" y="3676773"/>
            <a:ext cx="732335" cy="918590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1E3A6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Page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12C0DA2-0920-4F43-8605-458A8F19F6BB}"/>
              </a:ext>
            </a:extLst>
          </p:cNvPr>
          <p:cNvGrpSpPr/>
          <p:nvPr/>
        </p:nvGrpSpPr>
        <p:grpSpPr>
          <a:xfrm>
            <a:off x="319789" y="4869387"/>
            <a:ext cx="11331634" cy="1176002"/>
            <a:chOff x="160187" y="3352533"/>
            <a:chExt cx="11331634" cy="1176002"/>
          </a:xfrm>
        </p:grpSpPr>
        <p:sp>
          <p:nvSpPr>
            <p:cNvPr id="26" name="矩形: 圆角 145"/>
            <p:cNvSpPr/>
            <p:nvPr/>
          </p:nvSpPr>
          <p:spPr>
            <a:xfrm>
              <a:off x="7699601" y="3366763"/>
              <a:ext cx="3654199" cy="1161771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143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7666728" y="3508932"/>
              <a:ext cx="38250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3.0</a:t>
              </a:r>
              <a:r>
                <a:rPr lang="en-US" altLang="zh-CN" sz="3200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br>
                <a:rPr lang="en-US" altLang="zh-CN" sz="3200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CONEXIÓN</a:t>
              </a:r>
            </a:p>
          </p:txBody>
        </p:sp>
        <p:sp>
          <p:nvSpPr>
            <p:cNvPr id="28" name="矩形: 圆角 145"/>
            <p:cNvSpPr/>
            <p:nvPr/>
          </p:nvSpPr>
          <p:spPr>
            <a:xfrm>
              <a:off x="160187" y="3352533"/>
              <a:ext cx="3572813" cy="1157460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143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9"/>
            <p:cNvSpPr txBox="1"/>
            <p:nvPr/>
          </p:nvSpPr>
          <p:spPr>
            <a:xfrm>
              <a:off x="656429" y="3534777"/>
              <a:ext cx="24884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1.0</a:t>
              </a:r>
              <a:br>
                <a:rPr lang="en-US" altLang="zh-CN" sz="3200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b="1" dirty="0">
                  <a:solidFill>
                    <a:srgbClr val="1E3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ENTRENAMIENTO</a:t>
              </a:r>
              <a:endParaRPr lang="zh-CN" altLang="en-US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圆角 145"/>
            <p:cNvSpPr/>
            <p:nvPr/>
          </p:nvSpPr>
          <p:spPr>
            <a:xfrm>
              <a:off x="3996412" y="3366765"/>
              <a:ext cx="3542327" cy="1161770"/>
            </a:xfrm>
            <a:prstGeom prst="roundRect">
              <a:avLst>
                <a:gd name="adj" fmla="val 5845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14300" dist="127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TextBox 9"/>
            <p:cNvSpPr txBox="1"/>
            <p:nvPr/>
          </p:nvSpPr>
          <p:spPr>
            <a:xfrm>
              <a:off x="4097013" y="3539346"/>
              <a:ext cx="3319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FF56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2.0</a:t>
              </a:r>
              <a:br>
                <a:rPr lang="en-US" altLang="zh-CN" sz="3200" b="1" dirty="0">
                  <a:solidFill>
                    <a:srgbClr val="FF56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b="1" dirty="0">
                  <a:solidFill>
                    <a:srgbClr val="FF56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SERVICIO Y ECOSISTEMA</a:t>
              </a:r>
              <a:endParaRPr lang="zh-CN" altLang="en-US" b="1" dirty="0">
                <a:solidFill>
                  <a:srgbClr val="FF565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544763" y="3759012"/>
            <a:ext cx="9450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· la Feria de Canton 2020</a:t>
            </a:r>
            <a:br>
              <a:rPr lang="en-US" altLang="zh-CN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· el </a:t>
            </a:r>
            <a:r>
              <a:rPr lang="es-ES" altLang="zh-CN" dirty="0">
                <a:solidFill>
                  <a:schemeClr val="bg1">
                    <a:lumMod val="50000"/>
                  </a:schemeClr>
                </a:solidFill>
              </a:rPr>
              <a:t>Seminario de Transformación Digital en y después de COVID-19</a:t>
            </a:r>
            <a:br>
              <a:rPr lang="en-US" altLang="zh-CN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· la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serie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eExpo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China-Latina (Mexico-China en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agosto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Chile-China en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septiembre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etc. )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13807"/>
          <a:stretch/>
        </p:blipFill>
        <p:spPr>
          <a:xfrm>
            <a:off x="0" y="882404"/>
            <a:ext cx="3702240" cy="2390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849078"/>
            <a:ext cx="1838583" cy="2405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"/>
          <a:stretch/>
        </p:blipFill>
        <p:spPr>
          <a:xfrm>
            <a:off x="5608199" y="905783"/>
            <a:ext cx="1709206" cy="23629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91" y="867326"/>
            <a:ext cx="1707210" cy="23968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01" y="858948"/>
            <a:ext cx="1846294" cy="2413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" y="11346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" y="6309360"/>
            <a:ext cx="12191999" cy="548640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160187" y="29648"/>
            <a:ext cx="948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SERVICIOS DIGITALES DE CADENA DE SUMINISTRO GLOBAL</a:t>
            </a:r>
            <a:endParaRPr lang="zh-CN" altLang="en-US" sz="24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Page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734" y="3936637"/>
            <a:ext cx="1113316" cy="7674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232023" y="4677307"/>
            <a:ext cx="164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Sistema de Gestión de Pedidos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44310" y="2501691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Segoe UI" panose="020B0502040204020203" pitchFamily="34" charset="0"/>
                <a:cs typeface="Segoe UI" panose="020B0502040204020203" pitchFamily="34" charset="0"/>
              </a:rPr>
              <a:t>últimas millas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392" y="4709857"/>
            <a:ext cx="1844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Sistema de Administración de Inventario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6192" y="4518057"/>
            <a:ext cx="641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Centro de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Comercio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Digital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1478615" y="4364500"/>
            <a:ext cx="30351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7183990" y="4364501"/>
            <a:ext cx="30351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12" y="3662119"/>
            <a:ext cx="1228725" cy="11334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189" y="1506513"/>
            <a:ext cx="1460266" cy="101380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806793" y="1532271"/>
            <a:ext cx="2320703" cy="948131"/>
            <a:chOff x="1517752" y="1970750"/>
            <a:chExt cx="2320703" cy="77873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7752" y="1970750"/>
              <a:ext cx="1107961" cy="77873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5713" y="1975427"/>
              <a:ext cx="1212742" cy="774062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529389" y="2488203"/>
            <a:ext cx="259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Segoe UI" panose="020B0502040204020203" pitchFamily="34" charset="0"/>
                <a:cs typeface="Segoe UI" panose="020B0502040204020203" pitchFamily="34" charset="0"/>
              </a:rPr>
              <a:t>Flete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dirty="0" err="1">
                <a:latin typeface="Segoe UI" panose="020B0502040204020203" pitchFamily="34" charset="0"/>
                <a:cs typeface="Segoe UI" panose="020B0502040204020203" pitchFamily="34" charset="0"/>
              </a:rPr>
              <a:t>Aéreo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zh-CN" dirty="0" err="1">
                <a:latin typeface="Segoe UI" panose="020B0502040204020203" pitchFamily="34" charset="0"/>
                <a:cs typeface="Segoe UI" panose="020B0502040204020203" pitchFamily="34" charset="0"/>
              </a:rPr>
              <a:t>Marítimo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 flipV="1">
            <a:off x="3043082" y="2529013"/>
            <a:ext cx="1722819" cy="12142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7223983" y="2575102"/>
            <a:ext cx="2016033" cy="12928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031" y="594039"/>
            <a:ext cx="1085850" cy="9906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276014" y="1483791"/>
            <a:ext cx="325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Segoe UI" panose="020B0502040204020203" pitchFamily="34" charset="0"/>
                <a:cs typeface="Segoe UI" panose="020B0502040204020203" pitchFamily="34" charset="0"/>
              </a:rPr>
              <a:t>Despacho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zh-CN" dirty="0" err="1">
                <a:latin typeface="Segoe UI" panose="020B0502040204020203" pitchFamily="34" charset="0"/>
                <a:cs typeface="Segoe UI" panose="020B0502040204020203" pitchFamily="34" charset="0"/>
              </a:rPr>
              <a:t>Aduana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407" y="553586"/>
            <a:ext cx="1116161" cy="105432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590370" y="1534487"/>
            <a:ext cx="21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Sistema de Pago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6601748" y="1867509"/>
            <a:ext cx="862173" cy="191718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 flipV="1">
            <a:off x="4867973" y="1809777"/>
            <a:ext cx="745459" cy="19499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4462" y="5219590"/>
            <a:ext cx="1068327" cy="1068327"/>
          </a:xfrm>
          <a:prstGeom prst="rect">
            <a:avLst/>
          </a:prstGeom>
        </p:spPr>
      </p:pic>
      <p:sp>
        <p:nvSpPr>
          <p:cNvPr id="44" name="右箭头 43"/>
          <p:cNvSpPr/>
          <p:nvPr/>
        </p:nvSpPr>
        <p:spPr>
          <a:xfrm rot="659956">
            <a:off x="2236867" y="5353314"/>
            <a:ext cx="2682911" cy="1713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 rot="10143188">
            <a:off x="7024689" y="5334271"/>
            <a:ext cx="2869443" cy="1891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891117" y="3483321"/>
            <a:ext cx="2302183" cy="921272"/>
            <a:chOff x="4887288" y="4366394"/>
            <a:chExt cx="2302183" cy="92127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25840" y="4366394"/>
              <a:ext cx="1163631" cy="92127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87288" y="4431937"/>
              <a:ext cx="1138552" cy="855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36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" y="6309360"/>
            <a:ext cx="12300855" cy="548640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13466"/>
            <a:ext cx="160187" cy="307025"/>
          </a:xfrm>
          <a:prstGeom prst="rect">
            <a:avLst/>
          </a:prstGeom>
          <a:solidFill>
            <a:srgbClr val="1E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0186" y="36145"/>
            <a:ext cx="1226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4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Conectando con el Ecosistema del eCommerce del Mundo</a:t>
            </a:r>
            <a:endParaRPr lang="zh-CN" altLang="en-US" sz="2400" b="1" dirty="0">
              <a:solidFill>
                <a:srgbClr val="1E3A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0120314-1965-4205-B724-E40EF1B9D612}"/>
              </a:ext>
            </a:extLst>
          </p:cNvPr>
          <p:cNvSpPr/>
          <p:nvPr/>
        </p:nvSpPr>
        <p:spPr>
          <a:xfrm>
            <a:off x="378783" y="2027901"/>
            <a:ext cx="11197365" cy="21463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1E3A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32" name="Rectangle 177">
            <a:extLst>
              <a:ext uri="{FF2B5EF4-FFF2-40B4-BE49-F238E27FC236}">
                <a16:creationId xmlns:a16="http://schemas.microsoft.com/office/drawing/2014/main" id="{B320D453-192F-4DAC-81D9-2BBBC51D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70" y="2136941"/>
            <a:ext cx="1063171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defTabSz="14747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defTabSz="14747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defTabSz="14747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defTabSz="14747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8800" b="1" dirty="0">
                <a:solidFill>
                  <a:srgbClr val="1E3A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GRACIAS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2F596C-EF85-4212-84D4-1ECF5120DEA6}"/>
              </a:ext>
            </a:extLst>
          </p:cNvPr>
          <p:cNvSpPr txBox="1"/>
          <p:nvPr/>
        </p:nvSpPr>
        <p:spPr>
          <a:xfrm>
            <a:off x="3738441" y="3643681"/>
            <a:ext cx="498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felixma@xcommerces.com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1AA3EB-C5A5-4105-BE07-A08710FE3044}"/>
              </a:ext>
            </a:extLst>
          </p:cNvPr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7" y="3692530"/>
            <a:ext cx="342169" cy="271633"/>
          </a:xfrm>
          <a:prstGeom prst="rect">
            <a:avLst/>
          </a:prstGeom>
          <a:noFill/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32F596C-EF85-4212-84D4-1ECF5120DEA6}"/>
              </a:ext>
            </a:extLst>
          </p:cNvPr>
          <p:cNvSpPr txBox="1"/>
          <p:nvPr/>
        </p:nvSpPr>
        <p:spPr>
          <a:xfrm>
            <a:off x="6697356" y="3643680"/>
            <a:ext cx="498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demi@smenetwork.com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513</Words>
  <Application>Microsoft Office PowerPoint</Application>
  <PresentationFormat>Widescreen</PresentationFormat>
  <Paragraphs>88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 Yong</dc:creator>
  <cp:lastModifiedBy>Samir Jawwad</cp:lastModifiedBy>
  <cp:revision>737</cp:revision>
  <cp:lastPrinted>2018-05-30T14:45:00Z</cp:lastPrinted>
  <dcterms:created xsi:type="dcterms:W3CDTF">2018-05-24T03:01:00Z</dcterms:created>
  <dcterms:modified xsi:type="dcterms:W3CDTF">2020-06-17T21:41:51Z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