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1147" r:id="rId3"/>
    <p:sldId id="1155" r:id="rId4"/>
    <p:sldId id="1157" r:id="rId5"/>
    <p:sldId id="1158" r:id="rId6"/>
    <p:sldId id="1150" r:id="rId7"/>
    <p:sldId id="313" r:id="rId8"/>
    <p:sldId id="1153" r:id="rId9"/>
    <p:sldId id="1143" r:id="rId10"/>
    <p:sldId id="1151" r:id="rId11"/>
    <p:sldId id="1154" r:id="rId12"/>
    <p:sldId id="557" r:id="rId13"/>
    <p:sldId id="560" r:id="rId14"/>
    <p:sldId id="546" r:id="rId15"/>
    <p:sldId id="570" r:id="rId16"/>
    <p:sldId id="1146" r:id="rId17"/>
    <p:sldId id="1139" r:id="rId18"/>
    <p:sldId id="470" r:id="rId19"/>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17" userDrawn="1">
          <p15:clr>
            <a:srgbClr val="A4A3A4"/>
          </p15:clr>
        </p15:guide>
        <p15:guide id="3" pos="7310" userDrawn="1">
          <p15:clr>
            <a:srgbClr val="A4A3A4"/>
          </p15:clr>
        </p15:guide>
        <p15:guide id="4" pos="415" userDrawn="1">
          <p15:clr>
            <a:srgbClr val="A4A3A4"/>
          </p15:clr>
        </p15:guide>
        <p15:guide id="5" orient="horz" pos="3952" userDrawn="1">
          <p15:clr>
            <a:srgbClr val="A4A3A4"/>
          </p15:clr>
        </p15:guide>
        <p15:guide id="6" orient="horz" pos="686" userDrawn="1">
          <p15:clr>
            <a:srgbClr val="A4A3A4"/>
          </p15:clr>
        </p15:guide>
        <p15:guide id="7" orient="horz" pos="9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initials="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2A717D"/>
    <a:srgbClr val="FFCC66"/>
    <a:srgbClr val="FF5050"/>
    <a:srgbClr val="B6B6C0"/>
    <a:srgbClr val="FB4444"/>
    <a:srgbClr val="87B45C"/>
    <a:srgbClr val="8CB95E"/>
    <a:srgbClr val="009FE3"/>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0" autoAdjust="0"/>
    <p:restoredTop sz="93842" autoAdjust="0"/>
  </p:normalViewPr>
  <p:slideViewPr>
    <p:cSldViewPr snapToGrid="0">
      <p:cViewPr varScale="1">
        <p:scale>
          <a:sx n="63" d="100"/>
          <a:sy n="63" d="100"/>
        </p:scale>
        <p:origin x="856" y="52"/>
      </p:cViewPr>
      <p:guideLst>
        <p:guide orient="horz" pos="2069"/>
        <p:guide pos="3817"/>
        <p:guide pos="7310"/>
        <p:guide pos="415"/>
        <p:guide orient="horz" pos="3952"/>
        <p:guide orient="horz" pos="686"/>
        <p:guide orient="horz" pos="913"/>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Rodrigo\Desktop\MENSUAL\Rea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Rodrigo\Desktop\MENSUAL\Real.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Rodrigo\Desktop\MENSUAL\Fiscal%20mayo.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IPE\Mensual\Rea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artin\Desktop\Coronavirus\MENSUAL\Real.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artin\Desktop\Coronavirus\MENSUAL\Real.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yulia\Downloads\Tabla%20-%20resumen.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yulia\Downloads\Tabla%20-%20resumen.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150914764150074E-2"/>
          <c:y val="2.0988455444798507E-2"/>
          <c:w val="0.94174241711557183"/>
          <c:h val="0.83711533847438169"/>
        </c:manualLayout>
      </c:layout>
      <c:barChart>
        <c:barDir val="col"/>
        <c:grouping val="clustered"/>
        <c:varyColors val="0"/>
        <c:ser>
          <c:idx val="0"/>
          <c:order val="0"/>
          <c:spPr>
            <a:solidFill>
              <a:schemeClr val="accent1"/>
            </a:solidFill>
            <a:ln>
              <a:noFill/>
            </a:ln>
            <a:effectLst/>
          </c:spPr>
          <c:invertIfNegative val="0"/>
          <c:dPt>
            <c:idx val="38"/>
            <c:invertIfNegative val="0"/>
            <c:bubble3D val="0"/>
            <c:spPr>
              <a:solidFill>
                <a:srgbClr val="B92D4F"/>
              </a:solidFill>
              <a:ln>
                <a:noFill/>
              </a:ln>
              <a:effectLst/>
            </c:spPr>
            <c:extLst>
              <c:ext xmlns:c16="http://schemas.microsoft.com/office/drawing/2014/chart" uri="{C3380CC4-5D6E-409C-BE32-E72D297353CC}">
                <c16:uniqueId val="{00000002-6748-47BE-8A52-CB62CF43091B}"/>
              </c:ext>
            </c:extLst>
          </c:dPt>
          <c:dLbls>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48-47BE-8A52-CB62CF43091B}"/>
                </c:ext>
              </c:extLst>
            </c:dLbl>
            <c:dLbl>
              <c:idx val="5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48-47BE-8A52-CB62CF43091B}"/>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'PBI (INEI)'!$B$125:$B$163</c:f>
              <c:strCache>
                <c:ptCount val="39"/>
                <c:pt idx="0">
                  <c:v>Ene-17</c:v>
                </c:pt>
                <c:pt idx="1">
                  <c:v>Feb</c:v>
                </c:pt>
                <c:pt idx="2">
                  <c:v>Mar</c:v>
                </c:pt>
                <c:pt idx="3">
                  <c:v>Abr</c:v>
                </c:pt>
                <c:pt idx="4">
                  <c:v>May</c:v>
                </c:pt>
                <c:pt idx="5">
                  <c:v>Jun</c:v>
                </c:pt>
                <c:pt idx="6">
                  <c:v>Jul</c:v>
                </c:pt>
                <c:pt idx="7">
                  <c:v>Ago</c:v>
                </c:pt>
                <c:pt idx="8">
                  <c:v>Set</c:v>
                </c:pt>
                <c:pt idx="9">
                  <c:v>Oct</c:v>
                </c:pt>
                <c:pt idx="10">
                  <c:v>Nov</c:v>
                </c:pt>
                <c:pt idx="11">
                  <c:v>Dic</c:v>
                </c:pt>
                <c:pt idx="12">
                  <c:v>Ene-18</c:v>
                </c:pt>
                <c:pt idx="13">
                  <c:v>Feb</c:v>
                </c:pt>
                <c:pt idx="14">
                  <c:v>Mar</c:v>
                </c:pt>
                <c:pt idx="15">
                  <c:v>Abr</c:v>
                </c:pt>
                <c:pt idx="16">
                  <c:v>May</c:v>
                </c:pt>
                <c:pt idx="17">
                  <c:v>Jun</c:v>
                </c:pt>
                <c:pt idx="18">
                  <c:v>Jul</c:v>
                </c:pt>
                <c:pt idx="19">
                  <c:v>Ago</c:v>
                </c:pt>
                <c:pt idx="20">
                  <c:v>Set</c:v>
                </c:pt>
                <c:pt idx="21">
                  <c:v>Oct</c:v>
                </c:pt>
                <c:pt idx="22">
                  <c:v>Nov</c:v>
                </c:pt>
                <c:pt idx="23">
                  <c:v>Dic</c:v>
                </c:pt>
                <c:pt idx="24">
                  <c:v>Ene-19</c:v>
                </c:pt>
                <c:pt idx="25">
                  <c:v>Feb</c:v>
                </c:pt>
                <c:pt idx="26">
                  <c:v>Mar</c:v>
                </c:pt>
                <c:pt idx="27">
                  <c:v>Abr</c:v>
                </c:pt>
                <c:pt idx="28">
                  <c:v>May</c:v>
                </c:pt>
                <c:pt idx="29">
                  <c:v>Jun</c:v>
                </c:pt>
                <c:pt idx="30">
                  <c:v>Jul</c:v>
                </c:pt>
                <c:pt idx="31">
                  <c:v>Ago</c:v>
                </c:pt>
                <c:pt idx="32">
                  <c:v>Set</c:v>
                </c:pt>
                <c:pt idx="33">
                  <c:v>Oct</c:v>
                </c:pt>
                <c:pt idx="34">
                  <c:v>Nov</c:v>
                </c:pt>
                <c:pt idx="35">
                  <c:v>Dic</c:v>
                </c:pt>
                <c:pt idx="36">
                  <c:v>Ene-20</c:v>
                </c:pt>
                <c:pt idx="37">
                  <c:v>Feb</c:v>
                </c:pt>
                <c:pt idx="38">
                  <c:v>Mar</c:v>
                </c:pt>
              </c:strCache>
            </c:strRef>
          </c:cat>
          <c:val>
            <c:numRef>
              <c:f>'PBI (INEI)'!$D$125:$D$163</c:f>
              <c:numCache>
                <c:formatCode>#,##0.00</c:formatCode>
                <c:ptCount val="39"/>
                <c:pt idx="0">
                  <c:v>5.0618812958928228</c:v>
                </c:pt>
                <c:pt idx="1">
                  <c:v>0.80794606814347247</c:v>
                </c:pt>
                <c:pt idx="2">
                  <c:v>1.1178647217258364</c:v>
                </c:pt>
                <c:pt idx="3">
                  <c:v>0.28935676766750351</c:v>
                </c:pt>
                <c:pt idx="4">
                  <c:v>3.598161925424459</c:v>
                </c:pt>
                <c:pt idx="5">
                  <c:v>3.9298940818040196</c:v>
                </c:pt>
                <c:pt idx="6">
                  <c:v>2.2181831301109733</c:v>
                </c:pt>
                <c:pt idx="7">
                  <c:v>2.8776010464538926</c:v>
                </c:pt>
                <c:pt idx="8">
                  <c:v>3.365848755345513</c:v>
                </c:pt>
                <c:pt idx="9">
                  <c:v>3.7028545698516435</c:v>
                </c:pt>
                <c:pt idx="10">
                  <c:v>2.0644866630606939</c:v>
                </c:pt>
                <c:pt idx="11">
                  <c:v>1.3879220997895736</c:v>
                </c:pt>
                <c:pt idx="12">
                  <c:v>2.9133139002724295</c:v>
                </c:pt>
                <c:pt idx="13">
                  <c:v>2.7377474091728748</c:v>
                </c:pt>
                <c:pt idx="14">
                  <c:v>3.8566706232001646</c:v>
                </c:pt>
                <c:pt idx="15">
                  <c:v>7.9850361527646907</c:v>
                </c:pt>
                <c:pt idx="16">
                  <c:v>6.6805202992704871</c:v>
                </c:pt>
                <c:pt idx="17">
                  <c:v>2.0343150822205613</c:v>
                </c:pt>
                <c:pt idx="18">
                  <c:v>2.6271866536813127</c:v>
                </c:pt>
                <c:pt idx="19">
                  <c:v>2.3044889782786626</c:v>
                </c:pt>
                <c:pt idx="20">
                  <c:v>2.4104179100083334</c:v>
                </c:pt>
                <c:pt idx="21">
                  <c:v>4.1134846052864438</c:v>
                </c:pt>
                <c:pt idx="22">
                  <c:v>5.197360449372268</c:v>
                </c:pt>
                <c:pt idx="23" formatCode="#,##0.0">
                  <c:v>4.7271027808925448</c:v>
                </c:pt>
                <c:pt idx="24">
                  <c:v>1.7431816447309068</c:v>
                </c:pt>
                <c:pt idx="25">
                  <c:v>2.2031079139641641</c:v>
                </c:pt>
                <c:pt idx="26">
                  <c:v>3.3463812029531415</c:v>
                </c:pt>
                <c:pt idx="27">
                  <c:v>0.11918341619003847</c:v>
                </c:pt>
                <c:pt idx="28">
                  <c:v>0.73565226143421647</c:v>
                </c:pt>
                <c:pt idx="29">
                  <c:v>2.7670555295254751</c:v>
                </c:pt>
                <c:pt idx="30">
                  <c:v>3.7703187701019658</c:v>
                </c:pt>
                <c:pt idx="31">
                  <c:v>3.5986170969428688</c:v>
                </c:pt>
                <c:pt idx="32" formatCode="#,##0.0">
                  <c:v>2.3682599066365384</c:v>
                </c:pt>
                <c:pt idx="33" formatCode="#,##0.0">
                  <c:v>2.4072535457631883</c:v>
                </c:pt>
                <c:pt idx="34" formatCode="#,##0.0">
                  <c:v>1.9810496122643517</c:v>
                </c:pt>
                <c:pt idx="35" formatCode="#,##0.0">
                  <c:v>1.1183909864568742</c:v>
                </c:pt>
                <c:pt idx="36" formatCode="#,##0.0">
                  <c:v>3.0549982662389841</c:v>
                </c:pt>
                <c:pt idx="37" formatCode="#,##0.0">
                  <c:v>3.9301667017882735</c:v>
                </c:pt>
                <c:pt idx="38" formatCode="#,##0.0">
                  <c:v>-16.259812381516092</c:v>
                </c:pt>
              </c:numCache>
            </c:numRef>
          </c:val>
          <c:extLst>
            <c:ext xmlns:c16="http://schemas.microsoft.com/office/drawing/2014/chart" uri="{C3380CC4-5D6E-409C-BE32-E72D297353CC}">
              <c16:uniqueId val="{00000001-6748-47BE-8A52-CB62CF43091B}"/>
            </c:ext>
          </c:extLst>
        </c:ser>
        <c:dLbls>
          <c:showLegendKey val="0"/>
          <c:showVal val="0"/>
          <c:showCatName val="0"/>
          <c:showSerName val="0"/>
          <c:showPercent val="0"/>
          <c:showBubbleSize val="0"/>
        </c:dLbls>
        <c:gapWidth val="50"/>
        <c:overlap val="-27"/>
        <c:axId val="185089024"/>
        <c:axId val="186150848"/>
      </c:barChart>
      <c:catAx>
        <c:axId val="185089024"/>
        <c:scaling>
          <c:orientation val="minMax"/>
        </c:scaling>
        <c:delete val="0"/>
        <c:axPos val="b"/>
        <c:numFmt formatCode="General" sourceLinked="1"/>
        <c:majorTickMark val="out"/>
        <c:minorTickMark val="none"/>
        <c:tickLblPos val="low"/>
        <c:spPr>
          <a:noFill/>
          <a:ln w="9525" cap="flat" cmpd="sng" algn="ctr">
            <a:solidFill>
              <a:schemeClr val="bg1">
                <a:lumMod val="6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86150848"/>
        <c:crosses val="autoZero"/>
        <c:auto val="1"/>
        <c:lblAlgn val="ctr"/>
        <c:lblOffset val="100"/>
        <c:noMultiLvlLbl val="0"/>
      </c:catAx>
      <c:valAx>
        <c:axId val="186150848"/>
        <c:scaling>
          <c:orientation val="minMax"/>
          <c:max val="8"/>
          <c:min val="-18"/>
        </c:scaling>
        <c:delete val="0"/>
        <c:axPos val="l"/>
        <c:numFmt formatCode="0" sourceLinked="0"/>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85089024"/>
        <c:crosses val="autoZero"/>
        <c:crossBetween val="between"/>
        <c:majorUnit val="2"/>
      </c:valAx>
      <c:spPr>
        <a:noFill/>
        <a:ln>
          <a:noFill/>
        </a:ln>
        <a:effectLst/>
      </c:spPr>
    </c:plotArea>
    <c:plotVisOnly val="1"/>
    <c:dispBlanksAs val="gap"/>
    <c:showDLblsOverMax val="0"/>
  </c:chart>
  <c:spPr>
    <a:noFill/>
    <a:ln w="9525" cap="flat" cmpd="sng" algn="ctr">
      <a:noFill/>
      <a:round/>
    </a:ln>
    <a:effectLst/>
  </c:spPr>
  <c:txPr>
    <a:bodyPr/>
    <a:lstStyle/>
    <a:p>
      <a:pPr>
        <a:defRPr sz="1400" b="1">
          <a:solidFill>
            <a:schemeClr val="tx1"/>
          </a:solidFill>
          <a:latin typeface="Century Gothic" panose="020B0502020202020204" pitchFamily="34" charset="0"/>
        </a:defRPr>
      </a:pPr>
      <a:endParaRPr lang="es-P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2558484537259E-2"/>
          <c:y val="3.6528026793349676E-2"/>
          <c:w val="0.88150509745251904"/>
          <c:h val="0.82116855182727133"/>
        </c:manualLayout>
      </c:layout>
      <c:lineChart>
        <c:grouping val="standard"/>
        <c:varyColors val="0"/>
        <c:ser>
          <c:idx val="0"/>
          <c:order val="0"/>
          <c:tx>
            <c:strRef>
              <c:f>'PBI Desest.'!$M$4</c:f>
              <c:strCache>
                <c:ptCount val="1"/>
                <c:pt idx="0">
                  <c:v>Índice_SA_INEI 2007=100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6"/>
              <c:layout>
                <c:manualLayout>
                  <c:x val="-1.4336917562724014E-2"/>
                  <c:y val="3.4626725387511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D7-4D2E-ADE7-F80B8E32FBD1}"/>
                </c:ext>
              </c:extLst>
            </c:dLbl>
            <c:dLbl>
              <c:idx val="10"/>
              <c:layout>
                <c:manualLayout>
                  <c:x val="-3.1541218637992835E-2"/>
                  <c:y val="-3.4626725387512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ED7-4D2E-ADE7-F80B8E32FBD1}"/>
                </c:ext>
              </c:extLst>
            </c:dLbl>
            <c:dLbl>
              <c:idx val="16"/>
              <c:layout>
                <c:manualLayout>
                  <c:x val="-1.4336917562724066E-2"/>
                  <c:y val="-4.09224936397868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D7-4D2E-ADE7-F80B8E32FBD1}"/>
                </c:ext>
              </c:extLst>
            </c:dLbl>
            <c:dLbl>
              <c:idx val="18"/>
              <c:layout>
                <c:manualLayout>
                  <c:x val="-2.007168458781362E-2"/>
                  <c:y val="2.5183073009099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D7-4D2E-ADE7-F80B8E32FBD1}"/>
                </c:ext>
              </c:extLst>
            </c:dLbl>
            <c:dLbl>
              <c:idx val="23"/>
              <c:layout>
                <c:manualLayout>
                  <c:x val="-4.3010752688172095E-2"/>
                  <c:y val="-3.1478841261374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D7-4D2E-ADE7-F80B8E32FBD1}"/>
                </c:ext>
              </c:extLst>
            </c:dLbl>
            <c:dLbl>
              <c:idx val="27"/>
              <c:layout>
                <c:manualLayout>
                  <c:x val="-1.4336917562724014E-2"/>
                  <c:y val="-3.14788412613745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D7-4D2E-ADE7-F80B8E32FBD1}"/>
                </c:ext>
              </c:extLst>
            </c:dLbl>
            <c:dLbl>
              <c:idx val="3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ED7-4D2E-ADE7-F80B8E32FBD1}"/>
                </c:ext>
              </c:extLst>
            </c:dLbl>
            <c:dLbl>
              <c:idx val="38"/>
              <c:layout>
                <c:manualLayout>
                  <c:x val="-5.5700614314911856E-2"/>
                  <c:y val="-2.74745244094934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ED7-4D2E-ADE7-F80B8E32FBD1}"/>
                </c:ext>
              </c:extLst>
            </c:dLbl>
            <c:dLbl>
              <c:idx val="39"/>
              <c:layout>
                <c:manualLayout>
                  <c:x val="-2.8673835125448029E-3"/>
                  <c:y val="3.14788412613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D7-4D2E-ADE7-F80B8E32FBD1}"/>
                </c:ext>
              </c:extLst>
            </c:dLbl>
            <c:dLbl>
              <c:idx val="43"/>
              <c:layout>
                <c:manualLayout>
                  <c:x val="-5.7347670250896057E-3"/>
                  <c:y val="-2.20351888829621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D7-4D2E-ADE7-F80B8E32FBD1}"/>
                </c:ext>
              </c:extLst>
            </c:dLbl>
            <c:dLbl>
              <c:idx val="47"/>
              <c:layout>
                <c:manualLayout>
                  <c:x val="-3.7275985663082545E-2"/>
                  <c:y val="3.7774609513649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D7-4D2E-ADE7-F80B8E32FBD1}"/>
                </c:ext>
              </c:extLst>
            </c:dLbl>
            <c:dLbl>
              <c:idx val="51"/>
              <c:layout>
                <c:manualLayout>
                  <c:x val="-1.0513618091784253E-16"/>
                  <c:y val="-3.14788412613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D7-4D2E-ADE7-F80B8E32FBD1}"/>
                </c:ext>
              </c:extLst>
            </c:dLbl>
            <c:dLbl>
              <c:idx val="55"/>
              <c:layout>
                <c:manualLayout>
                  <c:x val="-8.0000000000000002E-3"/>
                  <c:y val="2.8330957135237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ED7-4D2E-ADE7-F80B8E32FBD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'PBI Desest.'!$A$173:$A$211</c:f>
              <c:strCache>
                <c:ptCount val="39"/>
                <c:pt idx="0">
                  <c:v>Ene-17</c:v>
                </c:pt>
                <c:pt idx="1">
                  <c:v>Feb</c:v>
                </c:pt>
                <c:pt idx="2">
                  <c:v>Mar</c:v>
                </c:pt>
                <c:pt idx="3">
                  <c:v>Abr</c:v>
                </c:pt>
                <c:pt idx="4">
                  <c:v>May</c:v>
                </c:pt>
                <c:pt idx="5">
                  <c:v>Jun</c:v>
                </c:pt>
                <c:pt idx="6">
                  <c:v>Jul</c:v>
                </c:pt>
                <c:pt idx="7">
                  <c:v>Ago</c:v>
                </c:pt>
                <c:pt idx="8">
                  <c:v>Set</c:v>
                </c:pt>
                <c:pt idx="9">
                  <c:v>Oct</c:v>
                </c:pt>
                <c:pt idx="10">
                  <c:v>Nov</c:v>
                </c:pt>
                <c:pt idx="11">
                  <c:v>Dic</c:v>
                </c:pt>
                <c:pt idx="12">
                  <c:v>Ene-18</c:v>
                </c:pt>
                <c:pt idx="13">
                  <c:v>Feb</c:v>
                </c:pt>
                <c:pt idx="14">
                  <c:v>Mar</c:v>
                </c:pt>
                <c:pt idx="15">
                  <c:v>Abr</c:v>
                </c:pt>
                <c:pt idx="16">
                  <c:v>May</c:v>
                </c:pt>
                <c:pt idx="17">
                  <c:v>Jun</c:v>
                </c:pt>
                <c:pt idx="18">
                  <c:v>Jul</c:v>
                </c:pt>
                <c:pt idx="19">
                  <c:v>Ago</c:v>
                </c:pt>
                <c:pt idx="20">
                  <c:v>Set</c:v>
                </c:pt>
                <c:pt idx="21">
                  <c:v>Oct</c:v>
                </c:pt>
                <c:pt idx="22">
                  <c:v>Nov</c:v>
                </c:pt>
                <c:pt idx="23">
                  <c:v>Dic</c:v>
                </c:pt>
                <c:pt idx="24">
                  <c:v>Ene-19</c:v>
                </c:pt>
                <c:pt idx="25">
                  <c:v>Feb</c:v>
                </c:pt>
                <c:pt idx="26">
                  <c:v>Mar</c:v>
                </c:pt>
                <c:pt idx="27">
                  <c:v>Abr</c:v>
                </c:pt>
                <c:pt idx="28">
                  <c:v>May</c:v>
                </c:pt>
                <c:pt idx="29">
                  <c:v>Jun</c:v>
                </c:pt>
                <c:pt idx="30">
                  <c:v>Jul</c:v>
                </c:pt>
                <c:pt idx="31">
                  <c:v>Ago</c:v>
                </c:pt>
                <c:pt idx="32">
                  <c:v>Set</c:v>
                </c:pt>
                <c:pt idx="33">
                  <c:v>Oct</c:v>
                </c:pt>
                <c:pt idx="34">
                  <c:v>Nov</c:v>
                </c:pt>
                <c:pt idx="35">
                  <c:v>Dic</c:v>
                </c:pt>
                <c:pt idx="36">
                  <c:v>Ene-20</c:v>
                </c:pt>
                <c:pt idx="37">
                  <c:v>Feb</c:v>
                </c:pt>
                <c:pt idx="38">
                  <c:v>Mar</c:v>
                </c:pt>
              </c:strCache>
            </c:strRef>
          </c:cat>
          <c:val>
            <c:numRef>
              <c:f>'PBI Desest.'!$O$173:$O$211</c:f>
              <c:numCache>
                <c:formatCode>0.0</c:formatCode>
                <c:ptCount val="39"/>
                <c:pt idx="0">
                  <c:v>4.9565429289510465</c:v>
                </c:pt>
                <c:pt idx="1">
                  <c:v>5.9443480869726173</c:v>
                </c:pt>
                <c:pt idx="2">
                  <c:v>1.6444177567342289</c:v>
                </c:pt>
                <c:pt idx="3">
                  <c:v>-2.4578161349949168</c:v>
                </c:pt>
                <c:pt idx="4">
                  <c:v>-3.6281201452963319</c:v>
                </c:pt>
                <c:pt idx="5">
                  <c:v>2.7809239026272969</c:v>
                </c:pt>
                <c:pt idx="6">
                  <c:v>6.873117900930481</c:v>
                </c:pt>
                <c:pt idx="7">
                  <c:v>10.059830594914265</c:v>
                </c:pt>
                <c:pt idx="8">
                  <c:v>6.3175212283470117</c:v>
                </c:pt>
                <c:pt idx="9">
                  <c:v>3.6718782345307899</c:v>
                </c:pt>
                <c:pt idx="10">
                  <c:v>1.9887026961140641E-2</c:v>
                </c:pt>
                <c:pt idx="11">
                  <c:v>-1.0111654634042622</c:v>
                </c:pt>
                <c:pt idx="12">
                  <c:v>1.0626205536822697</c:v>
                </c:pt>
                <c:pt idx="13">
                  <c:v>4.3870182541230207</c:v>
                </c:pt>
                <c:pt idx="14">
                  <c:v>5.9568553118984013</c:v>
                </c:pt>
                <c:pt idx="15">
                  <c:v>8.1172811466680539</c:v>
                </c:pt>
                <c:pt idx="16">
                  <c:v>9.7111748583941448</c:v>
                </c:pt>
                <c:pt idx="17">
                  <c:v>9.5107667943942218</c:v>
                </c:pt>
                <c:pt idx="18">
                  <c:v>1.4910437282825928</c:v>
                </c:pt>
                <c:pt idx="19">
                  <c:v>-4.1014351065509107</c:v>
                </c:pt>
                <c:pt idx="20">
                  <c:v>-3.3356643805834141</c:v>
                </c:pt>
                <c:pt idx="21">
                  <c:v>2.8655761942384617</c:v>
                </c:pt>
                <c:pt idx="22">
                  <c:v>7.1292674950479418</c:v>
                </c:pt>
                <c:pt idx="23">
                  <c:v>6.4831327897765245</c:v>
                </c:pt>
                <c:pt idx="24">
                  <c:v>3.1875325835754698</c:v>
                </c:pt>
                <c:pt idx="25">
                  <c:v>-4.3025504248750401E-2</c:v>
                </c:pt>
                <c:pt idx="26">
                  <c:v>-1.391985476926294</c:v>
                </c:pt>
                <c:pt idx="27">
                  <c:v>5.4415622325754143E-2</c:v>
                </c:pt>
                <c:pt idx="28">
                  <c:v>2.5208470656494786</c:v>
                </c:pt>
                <c:pt idx="29">
                  <c:v>2.9770727321808188</c:v>
                </c:pt>
                <c:pt idx="30">
                  <c:v>3.3643716584177863</c:v>
                </c:pt>
                <c:pt idx="31">
                  <c:v>3.8316769102865411</c:v>
                </c:pt>
                <c:pt idx="32">
                  <c:v>4.4468740900630355</c:v>
                </c:pt>
                <c:pt idx="33">
                  <c:v>3.7669870132069017</c:v>
                </c:pt>
                <c:pt idx="34">
                  <c:v>2.2451339336913456</c:v>
                </c:pt>
                <c:pt idx="35">
                  <c:v>1.9860900682655114</c:v>
                </c:pt>
                <c:pt idx="36">
                  <c:v>1.6120483555472243</c:v>
                </c:pt>
                <c:pt idx="37">
                  <c:v>1.4787735846022665</c:v>
                </c:pt>
                <c:pt idx="38">
                  <c:v>-11.869598615161458</c:v>
                </c:pt>
              </c:numCache>
            </c:numRef>
          </c:val>
          <c:smooth val="1"/>
          <c:extLst>
            <c:ext xmlns:c16="http://schemas.microsoft.com/office/drawing/2014/chart" uri="{C3380CC4-5D6E-409C-BE32-E72D297353CC}">
              <c16:uniqueId val="{0000000B-8ED7-4D2E-ADE7-F80B8E32FBD1}"/>
            </c:ext>
          </c:extLst>
        </c:ser>
        <c:dLbls>
          <c:showLegendKey val="0"/>
          <c:showVal val="0"/>
          <c:showCatName val="0"/>
          <c:showSerName val="0"/>
          <c:showPercent val="0"/>
          <c:showBubbleSize val="0"/>
        </c:dLbls>
        <c:marker val="1"/>
        <c:smooth val="0"/>
        <c:axId val="185306112"/>
        <c:axId val="185648832"/>
      </c:lineChart>
      <c:catAx>
        <c:axId val="185306112"/>
        <c:scaling>
          <c:orientation val="minMax"/>
        </c:scaling>
        <c:delete val="0"/>
        <c:axPos val="b"/>
        <c:numFmt formatCode="General" sourceLinked="1"/>
        <c:majorTickMark val="out"/>
        <c:minorTickMark val="none"/>
        <c:tickLblPos val="low"/>
        <c:spPr>
          <a:noFill/>
          <a:ln w="9525" cap="flat" cmpd="sng" algn="ctr">
            <a:solidFill>
              <a:schemeClr val="accent3">
                <a:lumMod val="7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85648832"/>
        <c:crosses val="autoZero"/>
        <c:auto val="1"/>
        <c:lblAlgn val="ctr"/>
        <c:lblOffset val="100"/>
        <c:noMultiLvlLbl val="0"/>
      </c:catAx>
      <c:valAx>
        <c:axId val="185648832"/>
        <c:scaling>
          <c:orientation val="minMax"/>
          <c:max val="12"/>
          <c:min val="-12"/>
        </c:scaling>
        <c:delete val="0"/>
        <c:axPos val="l"/>
        <c:numFmt formatCode="0" sourceLinked="0"/>
        <c:majorTickMark val="out"/>
        <c:minorTickMark val="none"/>
        <c:tickLblPos val="nextTo"/>
        <c:spPr>
          <a:noFill/>
          <a:ln>
            <a:solidFill>
              <a:schemeClr val="accent3">
                <a:lumMod val="75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85306112"/>
        <c:crosses val="autoZero"/>
        <c:crossBetween val="between"/>
        <c:majorUnit val="4"/>
      </c:valAx>
      <c:spPr>
        <a:noFill/>
        <a:ln>
          <a:noFill/>
        </a:ln>
        <a:effectLst/>
      </c:spPr>
    </c:plotArea>
    <c:plotVisOnly val="1"/>
    <c:dispBlanksAs val="gap"/>
    <c:showDLblsOverMax val="0"/>
  </c:chart>
  <c:spPr>
    <a:noFill/>
    <a:ln w="9525" cap="flat" cmpd="sng" algn="ctr">
      <a:noFill/>
      <a:round/>
    </a:ln>
    <a:effectLst/>
  </c:spPr>
  <c:txPr>
    <a:bodyPr/>
    <a:lstStyle/>
    <a:p>
      <a:pPr>
        <a:defRPr sz="1400" b="1">
          <a:solidFill>
            <a:schemeClr val="tx1"/>
          </a:solidFill>
          <a:latin typeface="Century Gothic" panose="020B0502020202020204" pitchFamily="34" charset="0"/>
        </a:defRPr>
      </a:pPr>
      <a:endParaRPr lang="es-P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8770778652669E-2"/>
          <c:y val="2.5254447360746574E-2"/>
          <c:w val="0.92207895888014002"/>
          <c:h val="0.8897306065908428"/>
        </c:manualLayout>
      </c:layout>
      <c:lineChart>
        <c:grouping val="standard"/>
        <c:varyColors val="0"/>
        <c:ser>
          <c:idx val="0"/>
          <c:order val="0"/>
          <c:tx>
            <c:strRef>
              <c:f>Hoja7!$L$27</c:f>
              <c:strCache>
                <c:ptCount val="1"/>
                <c:pt idx="0">
                  <c:v>Cobre</c:v>
                </c:pt>
              </c:strCache>
            </c:strRef>
          </c:tx>
          <c:spPr>
            <a:ln w="28575" cap="rnd">
              <a:solidFill>
                <a:schemeClr val="accent2"/>
              </a:solidFill>
              <a:round/>
            </a:ln>
            <a:effectLst/>
          </c:spPr>
          <c:marker>
            <c:symbol val="none"/>
          </c:marker>
          <c:cat>
            <c:strRef>
              <c:f>Hoja7!$K$28:$K$31</c:f>
              <c:strCache>
                <c:ptCount val="4"/>
                <c:pt idx="0">
                  <c:v>Ene-20</c:v>
                </c:pt>
                <c:pt idx="1">
                  <c:v>Feb</c:v>
                </c:pt>
                <c:pt idx="2">
                  <c:v>Mar</c:v>
                </c:pt>
                <c:pt idx="3">
                  <c:v>Abr</c:v>
                </c:pt>
              </c:strCache>
            </c:strRef>
          </c:cat>
          <c:val>
            <c:numRef>
              <c:f>Hoja7!$L$28:$L$31</c:f>
              <c:numCache>
                <c:formatCode>0</c:formatCode>
                <c:ptCount val="4"/>
                <c:pt idx="0">
                  <c:v>100</c:v>
                </c:pt>
                <c:pt idx="1">
                  <c:v>88.967249313685372</c:v>
                </c:pt>
                <c:pt idx="2">
                  <c:v>79.723657159516137</c:v>
                </c:pt>
                <c:pt idx="3">
                  <c:v>64.322885470384506</c:v>
                </c:pt>
              </c:numCache>
            </c:numRef>
          </c:val>
          <c:smooth val="1"/>
          <c:extLst>
            <c:ext xmlns:c16="http://schemas.microsoft.com/office/drawing/2014/chart" uri="{C3380CC4-5D6E-409C-BE32-E72D297353CC}">
              <c16:uniqueId val="{00000000-F7F9-47C4-9F3A-98701D2102CF}"/>
            </c:ext>
          </c:extLst>
        </c:ser>
        <c:ser>
          <c:idx val="1"/>
          <c:order val="1"/>
          <c:tx>
            <c:strRef>
              <c:f>Hoja7!$M$27</c:f>
              <c:strCache>
                <c:ptCount val="1"/>
                <c:pt idx="0">
                  <c:v>Oro</c:v>
                </c:pt>
              </c:strCache>
            </c:strRef>
          </c:tx>
          <c:spPr>
            <a:ln w="28575" cap="rnd">
              <a:solidFill>
                <a:schemeClr val="accent3"/>
              </a:solidFill>
              <a:round/>
            </a:ln>
            <a:effectLst/>
          </c:spPr>
          <c:marker>
            <c:symbol val="none"/>
          </c:marker>
          <c:cat>
            <c:strRef>
              <c:f>Hoja7!$K$28:$K$31</c:f>
              <c:strCache>
                <c:ptCount val="4"/>
                <c:pt idx="0">
                  <c:v>Ene-20</c:v>
                </c:pt>
                <c:pt idx="1">
                  <c:v>Feb</c:v>
                </c:pt>
                <c:pt idx="2">
                  <c:v>Mar</c:v>
                </c:pt>
                <c:pt idx="3">
                  <c:v>Abr</c:v>
                </c:pt>
              </c:strCache>
            </c:strRef>
          </c:cat>
          <c:val>
            <c:numRef>
              <c:f>Hoja7!$M$28:$M$31</c:f>
              <c:numCache>
                <c:formatCode>0</c:formatCode>
                <c:ptCount val="4"/>
                <c:pt idx="0">
                  <c:v>100</c:v>
                </c:pt>
                <c:pt idx="1">
                  <c:v>90.928486842760051</c:v>
                </c:pt>
                <c:pt idx="2">
                  <c:v>77.057942702507773</c:v>
                </c:pt>
                <c:pt idx="3">
                  <c:v>49.496857166056557</c:v>
                </c:pt>
              </c:numCache>
            </c:numRef>
          </c:val>
          <c:smooth val="1"/>
          <c:extLst>
            <c:ext xmlns:c16="http://schemas.microsoft.com/office/drawing/2014/chart" uri="{C3380CC4-5D6E-409C-BE32-E72D297353CC}">
              <c16:uniqueId val="{00000001-F7F9-47C4-9F3A-98701D2102CF}"/>
            </c:ext>
          </c:extLst>
        </c:ser>
        <c:ser>
          <c:idx val="2"/>
          <c:order val="2"/>
          <c:tx>
            <c:strRef>
              <c:f>Hoja7!$N$27</c:f>
              <c:strCache>
                <c:ptCount val="1"/>
                <c:pt idx="0">
                  <c:v>Zinc</c:v>
                </c:pt>
              </c:strCache>
            </c:strRef>
          </c:tx>
          <c:spPr>
            <a:ln w="28575" cap="rnd">
              <a:solidFill>
                <a:schemeClr val="bg1">
                  <a:lumMod val="50000"/>
                </a:schemeClr>
              </a:solidFill>
              <a:round/>
            </a:ln>
            <a:effectLst/>
          </c:spPr>
          <c:marker>
            <c:symbol val="none"/>
          </c:marker>
          <c:cat>
            <c:strRef>
              <c:f>Hoja7!$K$28:$K$31</c:f>
              <c:strCache>
                <c:ptCount val="4"/>
                <c:pt idx="0">
                  <c:v>Ene-20</c:v>
                </c:pt>
                <c:pt idx="1">
                  <c:v>Feb</c:v>
                </c:pt>
                <c:pt idx="2">
                  <c:v>Mar</c:v>
                </c:pt>
                <c:pt idx="3">
                  <c:v>Abr</c:v>
                </c:pt>
              </c:strCache>
            </c:strRef>
          </c:cat>
          <c:val>
            <c:numRef>
              <c:f>Hoja7!$N$28:$N$31</c:f>
              <c:numCache>
                <c:formatCode>0</c:formatCode>
                <c:ptCount val="4"/>
                <c:pt idx="0">
                  <c:v>100</c:v>
                </c:pt>
                <c:pt idx="1">
                  <c:v>90.514643952327518</c:v>
                </c:pt>
                <c:pt idx="2">
                  <c:v>81.586668763256512</c:v>
                </c:pt>
                <c:pt idx="3">
                  <c:v>12.279514151963246</c:v>
                </c:pt>
              </c:numCache>
            </c:numRef>
          </c:val>
          <c:smooth val="1"/>
          <c:extLst>
            <c:ext xmlns:c16="http://schemas.microsoft.com/office/drawing/2014/chart" uri="{C3380CC4-5D6E-409C-BE32-E72D297353CC}">
              <c16:uniqueId val="{00000002-F7F9-47C4-9F3A-98701D2102CF}"/>
            </c:ext>
          </c:extLst>
        </c:ser>
        <c:ser>
          <c:idx val="3"/>
          <c:order val="3"/>
          <c:tx>
            <c:strRef>
              <c:f>Hoja7!$O$27</c:f>
              <c:strCache>
                <c:ptCount val="1"/>
                <c:pt idx="0">
                  <c:v>Plata</c:v>
                </c:pt>
              </c:strCache>
            </c:strRef>
          </c:tx>
          <c:spPr>
            <a:ln w="28575" cap="rnd">
              <a:solidFill>
                <a:schemeClr val="accent1"/>
              </a:solidFill>
              <a:prstDash val="lgDashDotDot"/>
              <a:round/>
            </a:ln>
            <a:effectLst/>
          </c:spPr>
          <c:marker>
            <c:symbol val="none"/>
          </c:marker>
          <c:cat>
            <c:strRef>
              <c:f>Hoja7!$K$28:$K$31</c:f>
              <c:strCache>
                <c:ptCount val="4"/>
                <c:pt idx="0">
                  <c:v>Ene-20</c:v>
                </c:pt>
                <c:pt idx="1">
                  <c:v>Feb</c:v>
                </c:pt>
                <c:pt idx="2">
                  <c:v>Mar</c:v>
                </c:pt>
                <c:pt idx="3">
                  <c:v>Abr</c:v>
                </c:pt>
              </c:strCache>
            </c:strRef>
          </c:cat>
          <c:val>
            <c:numRef>
              <c:f>Hoja7!$O$28:$O$31</c:f>
              <c:numCache>
                <c:formatCode>0</c:formatCode>
                <c:ptCount val="4"/>
                <c:pt idx="0">
                  <c:v>100</c:v>
                </c:pt>
                <c:pt idx="1">
                  <c:v>98.467039572838956</c:v>
                </c:pt>
                <c:pt idx="2">
                  <c:v>67.665961452802492</c:v>
                </c:pt>
                <c:pt idx="3">
                  <c:v>26.693169979967823</c:v>
                </c:pt>
              </c:numCache>
            </c:numRef>
          </c:val>
          <c:smooth val="1"/>
          <c:extLst>
            <c:ext xmlns:c16="http://schemas.microsoft.com/office/drawing/2014/chart" uri="{C3380CC4-5D6E-409C-BE32-E72D297353CC}">
              <c16:uniqueId val="{00000003-F7F9-47C4-9F3A-98701D2102CF}"/>
            </c:ext>
          </c:extLst>
        </c:ser>
        <c:ser>
          <c:idx val="4"/>
          <c:order val="4"/>
          <c:tx>
            <c:strRef>
              <c:f>Hoja7!$P$27</c:f>
              <c:strCache>
                <c:ptCount val="1"/>
                <c:pt idx="0">
                  <c:v>Hierro</c:v>
                </c:pt>
              </c:strCache>
            </c:strRef>
          </c:tx>
          <c:spPr>
            <a:ln w="28575" cap="rnd">
              <a:solidFill>
                <a:schemeClr val="tx1"/>
              </a:solidFill>
              <a:round/>
            </a:ln>
            <a:effectLst/>
          </c:spPr>
          <c:marker>
            <c:symbol val="none"/>
          </c:marker>
          <c:cat>
            <c:strRef>
              <c:f>Hoja7!$K$28:$K$31</c:f>
              <c:strCache>
                <c:ptCount val="4"/>
                <c:pt idx="0">
                  <c:v>Ene-20</c:v>
                </c:pt>
                <c:pt idx="1">
                  <c:v>Feb</c:v>
                </c:pt>
                <c:pt idx="2">
                  <c:v>Mar</c:v>
                </c:pt>
                <c:pt idx="3">
                  <c:v>Abr</c:v>
                </c:pt>
              </c:strCache>
            </c:strRef>
          </c:cat>
          <c:val>
            <c:numRef>
              <c:f>Hoja7!$P$28:$P$31</c:f>
              <c:numCache>
                <c:formatCode>0</c:formatCode>
                <c:ptCount val="4"/>
                <c:pt idx="0">
                  <c:v>100</c:v>
                </c:pt>
                <c:pt idx="1">
                  <c:v>98.215004089860031</c:v>
                </c:pt>
                <c:pt idx="2">
                  <c:v>46.281230975806508</c:v>
                </c:pt>
                <c:pt idx="3">
                  <c:v>0</c:v>
                </c:pt>
              </c:numCache>
            </c:numRef>
          </c:val>
          <c:smooth val="1"/>
          <c:extLst>
            <c:ext xmlns:c16="http://schemas.microsoft.com/office/drawing/2014/chart" uri="{C3380CC4-5D6E-409C-BE32-E72D297353CC}">
              <c16:uniqueId val="{00000004-F7F9-47C4-9F3A-98701D2102CF}"/>
            </c:ext>
          </c:extLst>
        </c:ser>
        <c:ser>
          <c:idx val="5"/>
          <c:order val="5"/>
          <c:tx>
            <c:strRef>
              <c:f>Hoja7!$Q$27</c:f>
              <c:strCache>
                <c:ptCount val="1"/>
                <c:pt idx="0">
                  <c:v>Plomo</c:v>
                </c:pt>
              </c:strCache>
            </c:strRef>
          </c:tx>
          <c:spPr>
            <a:ln w="28575" cap="rnd">
              <a:solidFill>
                <a:schemeClr val="bg1">
                  <a:lumMod val="50000"/>
                </a:schemeClr>
              </a:solidFill>
              <a:prstDash val="dashDot"/>
              <a:round/>
            </a:ln>
            <a:effectLst/>
          </c:spPr>
          <c:marker>
            <c:symbol val="none"/>
          </c:marker>
          <c:cat>
            <c:strRef>
              <c:f>Hoja7!$K$28:$K$31</c:f>
              <c:strCache>
                <c:ptCount val="4"/>
                <c:pt idx="0">
                  <c:v>Ene-20</c:v>
                </c:pt>
                <c:pt idx="1">
                  <c:v>Feb</c:v>
                </c:pt>
                <c:pt idx="2">
                  <c:v>Mar</c:v>
                </c:pt>
                <c:pt idx="3">
                  <c:v>Abr</c:v>
                </c:pt>
              </c:strCache>
            </c:strRef>
          </c:cat>
          <c:val>
            <c:numRef>
              <c:f>Hoja7!$Q$28:$Q$31</c:f>
              <c:numCache>
                <c:formatCode>0</c:formatCode>
                <c:ptCount val="4"/>
                <c:pt idx="0">
                  <c:v>100</c:v>
                </c:pt>
                <c:pt idx="1">
                  <c:v>100.63657942047826</c:v>
                </c:pt>
                <c:pt idx="2">
                  <c:v>90.238620427022056</c:v>
                </c:pt>
                <c:pt idx="3">
                  <c:v>17.548366548172982</c:v>
                </c:pt>
              </c:numCache>
            </c:numRef>
          </c:val>
          <c:smooth val="1"/>
          <c:extLst>
            <c:ext xmlns:c16="http://schemas.microsoft.com/office/drawing/2014/chart" uri="{C3380CC4-5D6E-409C-BE32-E72D297353CC}">
              <c16:uniqueId val="{00000005-F7F9-47C4-9F3A-98701D2102CF}"/>
            </c:ext>
          </c:extLst>
        </c:ser>
        <c:ser>
          <c:idx val="6"/>
          <c:order val="6"/>
          <c:tx>
            <c:strRef>
              <c:f>Hoja7!$R$27</c:f>
              <c:strCache>
                <c:ptCount val="1"/>
                <c:pt idx="0">
                  <c:v>Estaño</c:v>
                </c:pt>
              </c:strCache>
            </c:strRef>
          </c:tx>
          <c:spPr>
            <a:ln w="28575" cap="rnd">
              <a:solidFill>
                <a:sysClr val="windowText" lastClr="000000"/>
              </a:solidFill>
              <a:prstDash val="sysDot"/>
              <a:round/>
            </a:ln>
            <a:effectLst/>
          </c:spPr>
          <c:marker>
            <c:symbol val="none"/>
          </c:marker>
          <c:cat>
            <c:strRef>
              <c:f>Hoja7!$K$28:$K$31</c:f>
              <c:strCache>
                <c:ptCount val="4"/>
                <c:pt idx="0">
                  <c:v>Ene-20</c:v>
                </c:pt>
                <c:pt idx="1">
                  <c:v>Feb</c:v>
                </c:pt>
                <c:pt idx="2">
                  <c:v>Mar</c:v>
                </c:pt>
                <c:pt idx="3">
                  <c:v>Abr</c:v>
                </c:pt>
              </c:strCache>
            </c:strRef>
          </c:cat>
          <c:val>
            <c:numRef>
              <c:f>Hoja7!$R$28:$R$31</c:f>
              <c:numCache>
                <c:formatCode>0</c:formatCode>
                <c:ptCount val="4"/>
                <c:pt idx="0">
                  <c:v>100</c:v>
                </c:pt>
                <c:pt idx="1">
                  <c:v>87.234035906205946</c:v>
                </c:pt>
                <c:pt idx="2">
                  <c:v>55.213332355996094</c:v>
                </c:pt>
                <c:pt idx="3">
                  <c:v>0</c:v>
                </c:pt>
              </c:numCache>
            </c:numRef>
          </c:val>
          <c:smooth val="1"/>
          <c:extLst>
            <c:ext xmlns:c16="http://schemas.microsoft.com/office/drawing/2014/chart" uri="{C3380CC4-5D6E-409C-BE32-E72D297353CC}">
              <c16:uniqueId val="{00000006-F7F9-47C4-9F3A-98701D2102CF}"/>
            </c:ext>
          </c:extLst>
        </c:ser>
        <c:ser>
          <c:idx val="7"/>
          <c:order val="7"/>
          <c:tx>
            <c:strRef>
              <c:f>Hoja7!$S$27</c:f>
              <c:strCache>
                <c:ptCount val="1"/>
                <c:pt idx="0">
                  <c:v>Molibdeno</c:v>
                </c:pt>
              </c:strCache>
            </c:strRef>
          </c:tx>
          <c:spPr>
            <a:ln w="28575" cap="rnd">
              <a:solidFill>
                <a:schemeClr val="accent2"/>
              </a:solidFill>
              <a:prstDash val="sysDash"/>
              <a:round/>
            </a:ln>
            <a:effectLst/>
          </c:spPr>
          <c:marker>
            <c:symbol val="none"/>
          </c:marker>
          <c:cat>
            <c:strRef>
              <c:f>Hoja7!$K$28:$K$31</c:f>
              <c:strCache>
                <c:ptCount val="4"/>
                <c:pt idx="0">
                  <c:v>Ene-20</c:v>
                </c:pt>
                <c:pt idx="1">
                  <c:v>Feb</c:v>
                </c:pt>
                <c:pt idx="2">
                  <c:v>Mar</c:v>
                </c:pt>
                <c:pt idx="3">
                  <c:v>Abr</c:v>
                </c:pt>
              </c:strCache>
            </c:strRef>
          </c:cat>
          <c:val>
            <c:numRef>
              <c:f>Hoja7!$S$28:$S$31</c:f>
              <c:numCache>
                <c:formatCode>0</c:formatCode>
                <c:ptCount val="4"/>
                <c:pt idx="0">
                  <c:v>100</c:v>
                </c:pt>
                <c:pt idx="1">
                  <c:v>111.57041822644946</c:v>
                </c:pt>
                <c:pt idx="2">
                  <c:v>106.96769696611238</c:v>
                </c:pt>
                <c:pt idx="3">
                  <c:v>94.686462087280347</c:v>
                </c:pt>
              </c:numCache>
            </c:numRef>
          </c:val>
          <c:smooth val="1"/>
          <c:extLst>
            <c:ext xmlns:c16="http://schemas.microsoft.com/office/drawing/2014/chart" uri="{C3380CC4-5D6E-409C-BE32-E72D297353CC}">
              <c16:uniqueId val="{00000007-F7F9-47C4-9F3A-98701D2102CF}"/>
            </c:ext>
          </c:extLst>
        </c:ser>
        <c:dLbls>
          <c:showLegendKey val="0"/>
          <c:showVal val="0"/>
          <c:showCatName val="0"/>
          <c:showSerName val="0"/>
          <c:showPercent val="0"/>
          <c:showBubbleSize val="0"/>
        </c:dLbls>
        <c:smooth val="0"/>
        <c:axId val="185952768"/>
        <c:axId val="148935744"/>
      </c:lineChart>
      <c:catAx>
        <c:axId val="1859527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crossAx val="148935744"/>
        <c:crosses val="autoZero"/>
        <c:auto val="1"/>
        <c:lblAlgn val="ctr"/>
        <c:lblOffset val="100"/>
        <c:noMultiLvlLbl val="0"/>
      </c:catAx>
      <c:valAx>
        <c:axId val="148935744"/>
        <c:scaling>
          <c:orientation val="minMax"/>
        </c:scaling>
        <c:delete val="0"/>
        <c:axPos val="l"/>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crossAx val="185952768"/>
        <c:crosses val="autoZero"/>
        <c:crossBetween val="between"/>
      </c:valAx>
      <c:spPr>
        <a:noFill/>
        <a:ln>
          <a:noFill/>
        </a:ln>
        <a:effectLst/>
      </c:spPr>
    </c:plotArea>
    <c:legend>
      <c:legendPos val="b"/>
      <c:layout>
        <c:manualLayout>
          <c:xMode val="edge"/>
          <c:yMode val="edge"/>
          <c:x val="9.6888888888888886E-2"/>
          <c:y val="0.33286235053951591"/>
          <c:w val="0.23955555555555549"/>
          <c:h val="0.5375080198308545"/>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Century Gothic" panose="020B0502020202020204" pitchFamily="34" charset="0"/>
        </a:defRPr>
      </a:pPr>
      <a:endParaRPr lang="es-P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44772201982215"/>
          <c:y val="0.12561110425568997"/>
          <c:w val="0.79705974066674501"/>
          <c:h val="0.72101291179702076"/>
        </c:manualLayout>
      </c:layout>
      <c:barChart>
        <c:barDir val="col"/>
        <c:grouping val="clustered"/>
        <c:varyColors val="0"/>
        <c:ser>
          <c:idx val="0"/>
          <c:order val="0"/>
          <c:spPr>
            <a:solidFill>
              <a:srgbClr val="002C99"/>
            </a:solidFill>
          </c:spPr>
          <c:invertIfNegative val="0"/>
          <c:dLbls>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8D-4E2D-AD3C-E1F229D7AB6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Cemento!$C$15:$C$42</c:f>
              <c:strCache>
                <c:ptCount val="28"/>
                <c:pt idx="0">
                  <c:v>Ene-18</c:v>
                </c:pt>
                <c:pt idx="1">
                  <c:v>Feb</c:v>
                </c:pt>
                <c:pt idx="2">
                  <c:v>Mar</c:v>
                </c:pt>
                <c:pt idx="3">
                  <c:v>Abr</c:v>
                </c:pt>
                <c:pt idx="4">
                  <c:v>May</c:v>
                </c:pt>
                <c:pt idx="5">
                  <c:v>Jun</c:v>
                </c:pt>
                <c:pt idx="6">
                  <c:v>Jul</c:v>
                </c:pt>
                <c:pt idx="7">
                  <c:v>Ago</c:v>
                </c:pt>
                <c:pt idx="8">
                  <c:v>Sep</c:v>
                </c:pt>
                <c:pt idx="9">
                  <c:v>Oct</c:v>
                </c:pt>
                <c:pt idx="10">
                  <c:v>Nov</c:v>
                </c:pt>
                <c:pt idx="11">
                  <c:v>Dic</c:v>
                </c:pt>
                <c:pt idx="12">
                  <c:v>Ene-19</c:v>
                </c:pt>
                <c:pt idx="13">
                  <c:v>Feb</c:v>
                </c:pt>
                <c:pt idx="14">
                  <c:v>Mar</c:v>
                </c:pt>
                <c:pt idx="15">
                  <c:v>Abr</c:v>
                </c:pt>
                <c:pt idx="16">
                  <c:v>May</c:v>
                </c:pt>
                <c:pt idx="17">
                  <c:v>Jun</c:v>
                </c:pt>
                <c:pt idx="18">
                  <c:v>Jul</c:v>
                </c:pt>
                <c:pt idx="19">
                  <c:v>Ago</c:v>
                </c:pt>
                <c:pt idx="20">
                  <c:v>Sep</c:v>
                </c:pt>
                <c:pt idx="21">
                  <c:v>Oct</c:v>
                </c:pt>
                <c:pt idx="22">
                  <c:v>Nov</c:v>
                </c:pt>
                <c:pt idx="23">
                  <c:v>Dic</c:v>
                </c:pt>
                <c:pt idx="24">
                  <c:v>Ene-20</c:v>
                </c:pt>
                <c:pt idx="25">
                  <c:v>Feb</c:v>
                </c:pt>
                <c:pt idx="26">
                  <c:v>Mar</c:v>
                </c:pt>
                <c:pt idx="27">
                  <c:v>Abr</c:v>
                </c:pt>
              </c:strCache>
            </c:strRef>
          </c:cat>
          <c:val>
            <c:numRef>
              <c:f>Cemento!$E$15:$E$42</c:f>
              <c:numCache>
                <c:formatCode>0</c:formatCode>
                <c:ptCount val="28"/>
                <c:pt idx="0">
                  <c:v>921.86848858333337</c:v>
                </c:pt>
                <c:pt idx="1">
                  <c:v>855.98724362500002</c:v>
                </c:pt>
                <c:pt idx="2">
                  <c:v>886.94283670833329</c:v>
                </c:pt>
                <c:pt idx="3">
                  <c:v>872.93445070833332</c:v>
                </c:pt>
                <c:pt idx="4">
                  <c:v>896.50511270833329</c:v>
                </c:pt>
                <c:pt idx="5">
                  <c:v>873.71603954166676</c:v>
                </c:pt>
                <c:pt idx="6">
                  <c:v>904.32545437499994</c:v>
                </c:pt>
                <c:pt idx="7">
                  <c:v>989.48989520833322</c:v>
                </c:pt>
                <c:pt idx="8">
                  <c:v>972.16625870833332</c:v>
                </c:pt>
                <c:pt idx="9">
                  <c:v>1020.584538875</c:v>
                </c:pt>
                <c:pt idx="10">
                  <c:v>1026.282926375</c:v>
                </c:pt>
                <c:pt idx="11">
                  <c:v>980.02798250000001</c:v>
                </c:pt>
                <c:pt idx="12">
                  <c:v>926.61693650000097</c:v>
                </c:pt>
                <c:pt idx="13">
                  <c:v>887.59457999999995</c:v>
                </c:pt>
                <c:pt idx="14">
                  <c:v>918.29547400000001</c:v>
                </c:pt>
                <c:pt idx="15">
                  <c:v>890.02508314700003</c:v>
                </c:pt>
                <c:pt idx="16">
                  <c:v>965.35175700000002</c:v>
                </c:pt>
                <c:pt idx="17">
                  <c:v>918.21239049999997</c:v>
                </c:pt>
                <c:pt idx="18">
                  <c:v>1003.8095007333333</c:v>
                </c:pt>
                <c:pt idx="19">
                  <c:v>1053.2141275833333</c:v>
                </c:pt>
                <c:pt idx="20">
                  <c:v>1029.3592125833334</c:v>
                </c:pt>
                <c:pt idx="21">
                  <c:v>1086.7371275833334</c:v>
                </c:pt>
                <c:pt idx="22">
                  <c:v>1042.598</c:v>
                </c:pt>
                <c:pt idx="23">
                  <c:v>992.73800000000006</c:v>
                </c:pt>
                <c:pt idx="24">
                  <c:v>944.99523615021099</c:v>
                </c:pt>
                <c:pt idx="25">
                  <c:v>934.5205874659797</c:v>
                </c:pt>
                <c:pt idx="26">
                  <c:v>488.37349999999998</c:v>
                </c:pt>
                <c:pt idx="27">
                  <c:v>5.7473000000000001</c:v>
                </c:pt>
              </c:numCache>
            </c:numRef>
          </c:val>
          <c:extLst>
            <c:ext xmlns:c16="http://schemas.microsoft.com/office/drawing/2014/chart" uri="{C3380CC4-5D6E-409C-BE32-E72D297353CC}">
              <c16:uniqueId val="{00000001-F18D-4E2D-AD3C-E1F229D7AB6A}"/>
            </c:ext>
          </c:extLst>
        </c:ser>
        <c:dLbls>
          <c:showLegendKey val="0"/>
          <c:showVal val="0"/>
          <c:showCatName val="0"/>
          <c:showSerName val="0"/>
          <c:showPercent val="0"/>
          <c:showBubbleSize val="0"/>
        </c:dLbls>
        <c:gapWidth val="50"/>
        <c:axId val="186418176"/>
        <c:axId val="148938048"/>
      </c:barChart>
      <c:catAx>
        <c:axId val="186418176"/>
        <c:scaling>
          <c:orientation val="minMax"/>
        </c:scaling>
        <c:delete val="0"/>
        <c:axPos val="b"/>
        <c:numFmt formatCode="General" sourceLinked="0"/>
        <c:majorTickMark val="out"/>
        <c:minorTickMark val="none"/>
        <c:tickLblPos val="nextTo"/>
        <c:txPr>
          <a:bodyPr rot="-5400000" vert="horz"/>
          <a:lstStyle/>
          <a:p>
            <a:pPr>
              <a:defRPr/>
            </a:pPr>
            <a:endParaRPr lang="es-PE"/>
          </a:p>
        </c:txPr>
        <c:crossAx val="148938048"/>
        <c:crosses val="autoZero"/>
        <c:auto val="1"/>
        <c:lblAlgn val="ctr"/>
        <c:lblOffset val="100"/>
        <c:noMultiLvlLbl val="0"/>
      </c:catAx>
      <c:valAx>
        <c:axId val="148938048"/>
        <c:scaling>
          <c:orientation val="minMax"/>
        </c:scaling>
        <c:delete val="0"/>
        <c:axPos val="l"/>
        <c:numFmt formatCode="0" sourceLinked="1"/>
        <c:majorTickMark val="out"/>
        <c:minorTickMark val="none"/>
        <c:tickLblPos val="nextTo"/>
        <c:crossAx val="186418176"/>
        <c:crosses val="autoZero"/>
        <c:crossBetween val="between"/>
      </c:valAx>
      <c:spPr>
        <a:noFill/>
      </c:spPr>
    </c:plotArea>
    <c:plotVisOnly val="1"/>
    <c:dispBlanksAs val="gap"/>
    <c:showDLblsOverMax val="0"/>
  </c:chart>
  <c:spPr>
    <a:noFill/>
    <a:ln>
      <a:noFill/>
    </a:ln>
  </c:spPr>
  <c:txPr>
    <a:bodyPr/>
    <a:lstStyle/>
    <a:p>
      <a:pPr>
        <a:defRPr sz="1400" b="1">
          <a:latin typeface="Century Gothic" panose="020B0502020202020204" pitchFamily="34" charset="0"/>
        </a:defRPr>
      </a:pPr>
      <a:endParaRPr lang="es-P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290081697534287E-2"/>
          <c:y val="4.6121593291404611E-2"/>
          <c:w val="0.88043460192475942"/>
          <c:h val="0.87688373858928015"/>
        </c:manualLayout>
      </c:layout>
      <c:barChart>
        <c:barDir val="col"/>
        <c:grouping val="stacked"/>
        <c:varyColors val="0"/>
        <c:ser>
          <c:idx val="0"/>
          <c:order val="0"/>
          <c:tx>
            <c:v>En miles de personas</c:v>
          </c:tx>
          <c:spPr>
            <a:solidFill>
              <a:srgbClr val="002C99"/>
            </a:solidFill>
            <a:ln>
              <a:noFill/>
            </a:ln>
            <a:effectLst/>
          </c:spPr>
          <c:invertIfNegative val="0"/>
          <c:cat>
            <c:strRef>
              <c:f>'Empleo INEI'!$A$113:$A$162</c:f>
              <c:strCache>
                <c:ptCount val="50"/>
                <c:pt idx="0">
                  <c:v>Ene-Mar16</c:v>
                </c:pt>
                <c:pt idx="1">
                  <c:v>Feb-Abr</c:v>
                </c:pt>
                <c:pt idx="2">
                  <c:v>Mar-May</c:v>
                </c:pt>
                <c:pt idx="3">
                  <c:v>Abr-Jun</c:v>
                </c:pt>
                <c:pt idx="4">
                  <c:v>May-Jul</c:v>
                </c:pt>
                <c:pt idx="5">
                  <c:v>Jun-Ago</c:v>
                </c:pt>
                <c:pt idx="6">
                  <c:v>Jul-Set</c:v>
                </c:pt>
                <c:pt idx="7">
                  <c:v>Ago-Oct</c:v>
                </c:pt>
                <c:pt idx="8">
                  <c:v>Set-Nov</c:v>
                </c:pt>
                <c:pt idx="9">
                  <c:v>Oct-Dic</c:v>
                </c:pt>
                <c:pt idx="10">
                  <c:v>Nov-Ene</c:v>
                </c:pt>
                <c:pt idx="11">
                  <c:v>Dic-Feb</c:v>
                </c:pt>
                <c:pt idx="12">
                  <c:v>Ene-Mar17</c:v>
                </c:pt>
                <c:pt idx="13">
                  <c:v>Feb-Abr</c:v>
                </c:pt>
                <c:pt idx="14">
                  <c:v>Mar-May</c:v>
                </c:pt>
                <c:pt idx="15">
                  <c:v>Abr-Jun</c:v>
                </c:pt>
                <c:pt idx="16">
                  <c:v>May-Jul</c:v>
                </c:pt>
                <c:pt idx="17">
                  <c:v>Jun-Ago</c:v>
                </c:pt>
                <c:pt idx="18">
                  <c:v>Jul-Set</c:v>
                </c:pt>
                <c:pt idx="19">
                  <c:v>Ago-Oct</c:v>
                </c:pt>
                <c:pt idx="20">
                  <c:v>Set-Nov</c:v>
                </c:pt>
                <c:pt idx="21">
                  <c:v>Oct-Dic</c:v>
                </c:pt>
                <c:pt idx="22">
                  <c:v>Nov-Ene</c:v>
                </c:pt>
                <c:pt idx="23">
                  <c:v>Dic-Feb</c:v>
                </c:pt>
                <c:pt idx="24">
                  <c:v>Ene-Mar18</c:v>
                </c:pt>
                <c:pt idx="25">
                  <c:v>Feb-Abr</c:v>
                </c:pt>
                <c:pt idx="26">
                  <c:v>Mar-May</c:v>
                </c:pt>
                <c:pt idx="27">
                  <c:v>Abr-Jun</c:v>
                </c:pt>
                <c:pt idx="28">
                  <c:v>May-Jul</c:v>
                </c:pt>
                <c:pt idx="29">
                  <c:v>Jun-Ago</c:v>
                </c:pt>
                <c:pt idx="30">
                  <c:v>Jul-Set</c:v>
                </c:pt>
                <c:pt idx="31">
                  <c:v>Ago-Oct</c:v>
                </c:pt>
                <c:pt idx="32">
                  <c:v>Set-Nov</c:v>
                </c:pt>
                <c:pt idx="33">
                  <c:v>Oct-Dic</c:v>
                </c:pt>
                <c:pt idx="34">
                  <c:v>Nov-Ene</c:v>
                </c:pt>
                <c:pt idx="35">
                  <c:v>Dic-Feb</c:v>
                </c:pt>
                <c:pt idx="36">
                  <c:v>Ene-Mar19</c:v>
                </c:pt>
                <c:pt idx="37">
                  <c:v>Feb-Abr</c:v>
                </c:pt>
                <c:pt idx="38">
                  <c:v>Mar-May</c:v>
                </c:pt>
                <c:pt idx="39">
                  <c:v>Abr-Jun</c:v>
                </c:pt>
                <c:pt idx="40">
                  <c:v>May-Jul</c:v>
                </c:pt>
                <c:pt idx="41">
                  <c:v>Jun-Ago</c:v>
                </c:pt>
                <c:pt idx="42">
                  <c:v>Jul-Set</c:v>
                </c:pt>
                <c:pt idx="43">
                  <c:v>Ago-Oct</c:v>
                </c:pt>
                <c:pt idx="44">
                  <c:v>Set-Nov</c:v>
                </c:pt>
                <c:pt idx="45">
                  <c:v>Oct-Dic</c:v>
                </c:pt>
                <c:pt idx="46">
                  <c:v>Nov-Ene</c:v>
                </c:pt>
                <c:pt idx="47">
                  <c:v>Dic-Feb</c:v>
                </c:pt>
                <c:pt idx="48">
                  <c:v>Ene-Mar20</c:v>
                </c:pt>
                <c:pt idx="49">
                  <c:v>Feb-Abr</c:v>
                </c:pt>
              </c:strCache>
            </c:strRef>
          </c:cat>
          <c:val>
            <c:numRef>
              <c:f>'Empleo INEI'!$C$113:$C$162</c:f>
              <c:numCache>
                <c:formatCode>#,##0.0</c:formatCode>
                <c:ptCount val="50"/>
                <c:pt idx="0">
                  <c:v>4759.6000000000004</c:v>
                </c:pt>
                <c:pt idx="1">
                  <c:v>4807</c:v>
                </c:pt>
                <c:pt idx="2">
                  <c:v>4762</c:v>
                </c:pt>
                <c:pt idx="3">
                  <c:v>4748.5</c:v>
                </c:pt>
                <c:pt idx="4">
                  <c:v>4726.8</c:v>
                </c:pt>
                <c:pt idx="5">
                  <c:v>4734.2</c:v>
                </c:pt>
                <c:pt idx="6">
                  <c:v>4736.3</c:v>
                </c:pt>
                <c:pt idx="7">
                  <c:v>4783.7</c:v>
                </c:pt>
                <c:pt idx="8">
                  <c:v>4827.2</c:v>
                </c:pt>
                <c:pt idx="9">
                  <c:v>4873.5</c:v>
                </c:pt>
                <c:pt idx="10">
                  <c:v>4831.6000000000004</c:v>
                </c:pt>
                <c:pt idx="11">
                  <c:v>4805.1000000000004</c:v>
                </c:pt>
                <c:pt idx="12">
                  <c:v>4785.1000000000004</c:v>
                </c:pt>
                <c:pt idx="13">
                  <c:v>4831.5</c:v>
                </c:pt>
                <c:pt idx="14">
                  <c:v>4810.1000000000004</c:v>
                </c:pt>
                <c:pt idx="15">
                  <c:v>4813</c:v>
                </c:pt>
                <c:pt idx="16">
                  <c:v>4825.6000000000004</c:v>
                </c:pt>
                <c:pt idx="17">
                  <c:v>4900.5</c:v>
                </c:pt>
                <c:pt idx="18">
                  <c:v>4894.1000000000004</c:v>
                </c:pt>
                <c:pt idx="19">
                  <c:v>4872</c:v>
                </c:pt>
                <c:pt idx="20">
                  <c:v>4848.2</c:v>
                </c:pt>
                <c:pt idx="21">
                  <c:v>4903.2</c:v>
                </c:pt>
                <c:pt idx="22">
                  <c:v>4853.1000000000004</c:v>
                </c:pt>
                <c:pt idx="23">
                  <c:v>4830.3999999999996</c:v>
                </c:pt>
                <c:pt idx="24">
                  <c:v>4800.3</c:v>
                </c:pt>
                <c:pt idx="25">
                  <c:v>4853.6000000000004</c:v>
                </c:pt>
                <c:pt idx="26">
                  <c:v>4856.1000000000004</c:v>
                </c:pt>
                <c:pt idx="27">
                  <c:v>4859.8999999999996</c:v>
                </c:pt>
                <c:pt idx="28">
                  <c:v>4893.6000000000004</c:v>
                </c:pt>
                <c:pt idx="29">
                  <c:v>4920.3999999999996</c:v>
                </c:pt>
                <c:pt idx="30">
                  <c:v>4915.6000000000004</c:v>
                </c:pt>
                <c:pt idx="31">
                  <c:v>4889.8999999999996</c:v>
                </c:pt>
                <c:pt idx="32">
                  <c:v>4953.5</c:v>
                </c:pt>
                <c:pt idx="33">
                  <c:v>4982.5</c:v>
                </c:pt>
                <c:pt idx="34">
                  <c:v>4934.5</c:v>
                </c:pt>
                <c:pt idx="35">
                  <c:v>4856.2</c:v>
                </c:pt>
                <c:pt idx="36">
                  <c:v>4829.7</c:v>
                </c:pt>
                <c:pt idx="37">
                  <c:v>4871.5</c:v>
                </c:pt>
                <c:pt idx="38">
                  <c:v>4867.5</c:v>
                </c:pt>
                <c:pt idx="39">
                  <c:v>4897</c:v>
                </c:pt>
                <c:pt idx="40">
                  <c:v>4908.2</c:v>
                </c:pt>
                <c:pt idx="41">
                  <c:v>4932.1000000000004</c:v>
                </c:pt>
                <c:pt idx="42">
                  <c:v>4927.3999999999996</c:v>
                </c:pt>
                <c:pt idx="43">
                  <c:v>4931.6000000000004</c:v>
                </c:pt>
                <c:pt idx="44">
                  <c:v>4961.8999999999996</c:v>
                </c:pt>
                <c:pt idx="45">
                  <c:v>4914.1000000000004</c:v>
                </c:pt>
                <c:pt idx="46">
                  <c:v>5037.3</c:v>
                </c:pt>
                <c:pt idx="47">
                  <c:v>4997.6000000000004</c:v>
                </c:pt>
                <c:pt idx="48">
                  <c:v>4824</c:v>
                </c:pt>
                <c:pt idx="49">
                  <c:v>3654.9</c:v>
                </c:pt>
              </c:numCache>
            </c:numRef>
          </c:val>
          <c:extLst>
            <c:ext xmlns:c16="http://schemas.microsoft.com/office/drawing/2014/chart" uri="{C3380CC4-5D6E-409C-BE32-E72D297353CC}">
              <c16:uniqueId val="{00000000-20BD-4D47-B211-1191954E56DD}"/>
            </c:ext>
          </c:extLst>
        </c:ser>
        <c:dLbls>
          <c:showLegendKey val="0"/>
          <c:showVal val="0"/>
          <c:showCatName val="0"/>
          <c:showSerName val="0"/>
          <c:showPercent val="0"/>
          <c:showBubbleSize val="0"/>
        </c:dLbls>
        <c:gapWidth val="100"/>
        <c:overlap val="100"/>
        <c:axId val="186420736"/>
        <c:axId val="186148544"/>
      </c:barChart>
      <c:lineChart>
        <c:grouping val="standard"/>
        <c:varyColors val="0"/>
        <c:ser>
          <c:idx val="1"/>
          <c:order val="1"/>
          <c:tx>
            <c:v>En var. % anual (eje derecho)</c:v>
          </c:tx>
          <c:spPr>
            <a:ln w="28575" cap="rnd">
              <a:solidFill>
                <a:srgbClr val="B92D4F"/>
              </a:solidFill>
              <a:round/>
            </a:ln>
            <a:effectLst/>
          </c:spPr>
          <c:marker>
            <c:symbol val="none"/>
          </c:marker>
          <c:dLbls>
            <c:dLbl>
              <c:idx val="49"/>
              <c:layout>
                <c:manualLayout>
                  <c:x val="-7.3186445481289594E-2"/>
                  <c:y val="-8.9364011526242335E-2"/>
                </c:manualLayout>
              </c:layout>
              <c:numFmt formatCode="#,##0.0" sourceLinked="0"/>
              <c:spPr>
                <a:solidFill>
                  <a:srgbClr val="FFFFFF"/>
                </a:solidFill>
                <a:ln w="19050">
                  <a:solidFill>
                    <a:srgbClr val="B92D4F"/>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4C-468F-B28E-CC21527D4F9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'Empleo INEI'!$A$113:$A$162</c:f>
              <c:strCache>
                <c:ptCount val="50"/>
                <c:pt idx="0">
                  <c:v>Ene-Mar16</c:v>
                </c:pt>
                <c:pt idx="1">
                  <c:v>Feb-Abr</c:v>
                </c:pt>
                <c:pt idx="2">
                  <c:v>Mar-May</c:v>
                </c:pt>
                <c:pt idx="3">
                  <c:v>Abr-Jun</c:v>
                </c:pt>
                <c:pt idx="4">
                  <c:v>May-Jul</c:v>
                </c:pt>
                <c:pt idx="5">
                  <c:v>Jun-Ago</c:v>
                </c:pt>
                <c:pt idx="6">
                  <c:v>Jul-Set</c:v>
                </c:pt>
                <c:pt idx="7">
                  <c:v>Ago-Oct</c:v>
                </c:pt>
                <c:pt idx="8">
                  <c:v>Set-Nov</c:v>
                </c:pt>
                <c:pt idx="9">
                  <c:v>Oct-Dic</c:v>
                </c:pt>
                <c:pt idx="10">
                  <c:v>Nov-Ene</c:v>
                </c:pt>
                <c:pt idx="11">
                  <c:v>Dic-Feb</c:v>
                </c:pt>
                <c:pt idx="12">
                  <c:v>Ene-Mar17</c:v>
                </c:pt>
                <c:pt idx="13">
                  <c:v>Feb-Abr</c:v>
                </c:pt>
                <c:pt idx="14">
                  <c:v>Mar-May</c:v>
                </c:pt>
                <c:pt idx="15">
                  <c:v>Abr-Jun</c:v>
                </c:pt>
                <c:pt idx="16">
                  <c:v>May-Jul</c:v>
                </c:pt>
                <c:pt idx="17">
                  <c:v>Jun-Ago</c:v>
                </c:pt>
                <c:pt idx="18">
                  <c:v>Jul-Set</c:v>
                </c:pt>
                <c:pt idx="19">
                  <c:v>Ago-Oct</c:v>
                </c:pt>
                <c:pt idx="20">
                  <c:v>Set-Nov</c:v>
                </c:pt>
                <c:pt idx="21">
                  <c:v>Oct-Dic</c:v>
                </c:pt>
                <c:pt idx="22">
                  <c:v>Nov-Ene</c:v>
                </c:pt>
                <c:pt idx="23">
                  <c:v>Dic-Feb</c:v>
                </c:pt>
                <c:pt idx="24">
                  <c:v>Ene-Mar18</c:v>
                </c:pt>
                <c:pt idx="25">
                  <c:v>Feb-Abr</c:v>
                </c:pt>
                <c:pt idx="26">
                  <c:v>Mar-May</c:v>
                </c:pt>
                <c:pt idx="27">
                  <c:v>Abr-Jun</c:v>
                </c:pt>
                <c:pt idx="28">
                  <c:v>May-Jul</c:v>
                </c:pt>
                <c:pt idx="29">
                  <c:v>Jun-Ago</c:v>
                </c:pt>
                <c:pt idx="30">
                  <c:v>Jul-Set</c:v>
                </c:pt>
                <c:pt idx="31">
                  <c:v>Ago-Oct</c:v>
                </c:pt>
                <c:pt idx="32">
                  <c:v>Set-Nov</c:v>
                </c:pt>
                <c:pt idx="33">
                  <c:v>Oct-Dic</c:v>
                </c:pt>
                <c:pt idx="34">
                  <c:v>Nov-Ene</c:v>
                </c:pt>
                <c:pt idx="35">
                  <c:v>Dic-Feb</c:v>
                </c:pt>
                <c:pt idx="36">
                  <c:v>Ene-Mar19</c:v>
                </c:pt>
                <c:pt idx="37">
                  <c:v>Feb-Abr</c:v>
                </c:pt>
                <c:pt idx="38">
                  <c:v>Mar-May</c:v>
                </c:pt>
                <c:pt idx="39">
                  <c:v>Abr-Jun</c:v>
                </c:pt>
                <c:pt idx="40">
                  <c:v>May-Jul</c:v>
                </c:pt>
                <c:pt idx="41">
                  <c:v>Jun-Ago</c:v>
                </c:pt>
                <c:pt idx="42">
                  <c:v>Jul-Set</c:v>
                </c:pt>
                <c:pt idx="43">
                  <c:v>Ago-Oct</c:v>
                </c:pt>
                <c:pt idx="44">
                  <c:v>Set-Nov</c:v>
                </c:pt>
                <c:pt idx="45">
                  <c:v>Oct-Dic</c:v>
                </c:pt>
                <c:pt idx="46">
                  <c:v>Nov-Ene</c:v>
                </c:pt>
                <c:pt idx="47">
                  <c:v>Dic-Feb</c:v>
                </c:pt>
                <c:pt idx="48">
                  <c:v>Ene-Mar20</c:v>
                </c:pt>
                <c:pt idx="49">
                  <c:v>Feb-Abr</c:v>
                </c:pt>
              </c:strCache>
            </c:strRef>
          </c:cat>
          <c:val>
            <c:numRef>
              <c:f>'Empleo INEI'!$AF$113:$AF$162</c:f>
              <c:numCache>
                <c:formatCode>#,##0.0</c:formatCode>
                <c:ptCount val="50"/>
                <c:pt idx="0">
                  <c:v>2.3812084579147852</c:v>
                </c:pt>
                <c:pt idx="1">
                  <c:v>3.2341887683882797</c:v>
                </c:pt>
                <c:pt idx="2">
                  <c:v>2.7711233408870051</c:v>
                </c:pt>
                <c:pt idx="3">
                  <c:v>2.3758704697842026</c:v>
                </c:pt>
                <c:pt idx="4" formatCode="#,##0.00">
                  <c:v>1.168614357262121</c:v>
                </c:pt>
                <c:pt idx="5" formatCode="#,##0.00">
                  <c:v>1.2056949848219256</c:v>
                </c:pt>
                <c:pt idx="6">
                  <c:v>1.3155643022161323</c:v>
                </c:pt>
                <c:pt idx="7">
                  <c:v>0.85174565694048354</c:v>
                </c:pt>
                <c:pt idx="8">
                  <c:v>0.62325426272562545</c:v>
                </c:pt>
                <c:pt idx="9">
                  <c:v>1.1769834350479735</c:v>
                </c:pt>
                <c:pt idx="10" formatCode="#,##0.00">
                  <c:v>1.6558660158222382</c:v>
                </c:pt>
                <c:pt idx="11" formatCode="#,##0.00">
                  <c:v>0.95596268593998168</c:v>
                </c:pt>
                <c:pt idx="12" formatCode="#,##0.00">
                  <c:v>0.53575930750482392</c:v>
                </c:pt>
                <c:pt idx="13" formatCode="#,##0.00">
                  <c:v>0.50967339296859038</c:v>
                </c:pt>
                <c:pt idx="14" formatCode="#,##0.00">
                  <c:v>1.0100797984040399</c:v>
                </c:pt>
                <c:pt idx="15" formatCode="#,##0.00">
                  <c:v>1.3583236811624655</c:v>
                </c:pt>
                <c:pt idx="16" formatCode="#,##0.00">
                  <c:v>2.0902090209020896</c:v>
                </c:pt>
                <c:pt idx="17" formatCode="#,##0.00">
                  <c:v>3.5127371044738398</c:v>
                </c:pt>
                <c:pt idx="18" formatCode="#,##0.00">
                  <c:v>3.331714629563165</c:v>
                </c:pt>
                <c:pt idx="19" formatCode="#,##0.00">
                  <c:v>1.8458515375127993</c:v>
                </c:pt>
                <c:pt idx="20" formatCode="#,##0.00">
                  <c:v>0.43503480278421769</c:v>
                </c:pt>
                <c:pt idx="21" formatCode="#,##0.00">
                  <c:v>0.60941828254847952</c:v>
                </c:pt>
                <c:pt idx="22" formatCode="#,##0.00">
                  <c:v>0.4449871678118944</c:v>
                </c:pt>
                <c:pt idx="23" formatCode="#,##0.00">
                  <c:v>0.52652390168776986</c:v>
                </c:pt>
                <c:pt idx="24" formatCode="#,##0.00">
                  <c:v>0.31765271363188852</c:v>
                </c:pt>
                <c:pt idx="25" formatCode="#,##0.00">
                  <c:v>0.45741488150679022</c:v>
                </c:pt>
                <c:pt idx="26" formatCode="#,##0.00">
                  <c:v>0.95632107440593028</c:v>
                </c:pt>
                <c:pt idx="27" formatCode="#,##0.00">
                  <c:v>0.97444421358818811</c:v>
                </c:pt>
                <c:pt idx="28" formatCode="#,##0.00">
                  <c:v>1.4091511936339618</c:v>
                </c:pt>
                <c:pt idx="29" formatCode="#,##0.00">
                  <c:v>0.40608101214161252</c:v>
                </c:pt>
                <c:pt idx="30" formatCode="#,##0.00">
                  <c:v>0.43930446864592909</c:v>
                </c:pt>
                <c:pt idx="31" formatCode="#,##0.00">
                  <c:v>0.36740558292280845</c:v>
                </c:pt>
                <c:pt idx="32" formatCode="#,##0.00">
                  <c:v>2.1719401014809625</c:v>
                </c:pt>
                <c:pt idx="33" formatCode="#,##0.00">
                  <c:v>1.6173111437428611</c:v>
                </c:pt>
                <c:pt idx="34" formatCode="#,##0.00">
                  <c:v>1.6772784405843622</c:v>
                </c:pt>
                <c:pt idx="35" formatCode="#,##0.00">
                  <c:v>0.53411725737000371</c:v>
                </c:pt>
                <c:pt idx="36" formatCode="#,##0.00">
                  <c:v>0.61246172114242103</c:v>
                </c:pt>
                <c:pt idx="37" formatCode="#,##0.00">
                  <c:v>0.36879841766934707</c:v>
                </c:pt>
                <c:pt idx="38" formatCode="#,##0.00">
                  <c:v>0.23475628590843289</c:v>
                </c:pt>
                <c:pt idx="39" formatCode="#,##0.00">
                  <c:v>0.76339019321385315</c:v>
                </c:pt>
                <c:pt idx="40" formatCode="#,##0.00">
                  <c:v>0.29834886382211767</c:v>
                </c:pt>
                <c:pt idx="41" formatCode="#,##0.00">
                  <c:v>0.23778554589060086</c:v>
                </c:pt>
                <c:pt idx="42" formatCode="#,##0.00">
                  <c:v>0.24005207909512105</c:v>
                </c:pt>
                <c:pt idx="43" formatCode="#,##0.00">
                  <c:v>0.8527781754228192</c:v>
                </c:pt>
                <c:pt idx="44" formatCode="#,##0.00">
                  <c:v>0.16957706672049433</c:v>
                </c:pt>
                <c:pt idx="45" formatCode="#,##0.00">
                  <c:v>-1.3728048168589968</c:v>
                </c:pt>
                <c:pt idx="46" formatCode="#,##0.00">
                  <c:v>2.0832911135880039</c:v>
                </c:pt>
                <c:pt idx="47" formatCode="#,##0.00">
                  <c:v>2.9117416910341642</c:v>
                </c:pt>
                <c:pt idx="48" formatCode="#,##0.00">
                  <c:v>-0.11801975277967447</c:v>
                </c:pt>
                <c:pt idx="49" formatCode="#,##0.00">
                  <c:v>-24.973827363235145</c:v>
                </c:pt>
              </c:numCache>
            </c:numRef>
          </c:val>
          <c:smooth val="1"/>
          <c:extLst>
            <c:ext xmlns:c16="http://schemas.microsoft.com/office/drawing/2014/chart" uri="{C3380CC4-5D6E-409C-BE32-E72D297353CC}">
              <c16:uniqueId val="{00000001-20BD-4D47-B211-1191954E56DD}"/>
            </c:ext>
          </c:extLst>
        </c:ser>
        <c:dLbls>
          <c:showLegendKey val="0"/>
          <c:showVal val="0"/>
          <c:showCatName val="0"/>
          <c:showSerName val="0"/>
          <c:showPercent val="0"/>
          <c:showBubbleSize val="0"/>
        </c:dLbls>
        <c:marker val="1"/>
        <c:smooth val="0"/>
        <c:axId val="185755648"/>
        <c:axId val="186149120"/>
      </c:lineChart>
      <c:catAx>
        <c:axId val="186420736"/>
        <c:scaling>
          <c:orientation val="minMax"/>
        </c:scaling>
        <c:delete val="0"/>
        <c:axPos val="b"/>
        <c:numFmt formatCode="General" sourceLinked="1"/>
        <c:majorTickMark val="none"/>
        <c:minorTickMark val="none"/>
        <c:tickLblPos val="nextTo"/>
        <c:spPr>
          <a:noFill/>
          <a:ln w="9525" cap="flat" cmpd="sng" algn="ctr">
            <a:solidFill>
              <a:srgbClr val="B6B6C0">
                <a:lumMod val="75000"/>
              </a:srgbClr>
            </a:solidFill>
            <a:round/>
          </a:ln>
          <a:effectLst/>
        </c:spPr>
        <c:txPr>
          <a:bodyPr rot="-5400000" spcFirstLastPara="1" vertOverflow="ellipsis"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crossAx val="186148544"/>
        <c:crosses val="autoZero"/>
        <c:auto val="1"/>
        <c:lblAlgn val="ctr"/>
        <c:lblOffset val="100"/>
        <c:noMultiLvlLbl val="0"/>
      </c:catAx>
      <c:valAx>
        <c:axId val="186148544"/>
        <c:scaling>
          <c:orientation val="minMax"/>
          <c:min val="3000"/>
        </c:scaling>
        <c:delete val="0"/>
        <c:axPos val="l"/>
        <c:majorGridlines>
          <c:spPr>
            <a:ln w="9525" cap="flat" cmpd="sng" algn="ctr">
              <a:noFill/>
              <a:round/>
            </a:ln>
            <a:effectLst/>
          </c:spPr>
        </c:majorGridlines>
        <c:numFmt formatCode="#,##0" sourceLinked="0"/>
        <c:majorTickMark val="out"/>
        <c:minorTickMark val="none"/>
        <c:tickLblPos val="nextTo"/>
        <c:spPr>
          <a:noFill/>
          <a:ln>
            <a:solidFill>
              <a:srgbClr val="B6B6C0">
                <a:lumMod val="75000"/>
              </a:srgb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crossAx val="186420736"/>
        <c:crosses val="autoZero"/>
        <c:crossBetween val="between"/>
      </c:valAx>
      <c:valAx>
        <c:axId val="186149120"/>
        <c:scaling>
          <c:orientation val="minMax"/>
        </c:scaling>
        <c:delete val="0"/>
        <c:axPos val="r"/>
        <c:numFmt formatCode="#,##0.0" sourceLinked="1"/>
        <c:majorTickMark val="out"/>
        <c:minorTickMark val="none"/>
        <c:tickLblPos val="nextTo"/>
        <c:spPr>
          <a:noFill/>
          <a:ln>
            <a:solidFill>
              <a:srgbClr val="B6B6C0">
                <a:lumMod val="75000"/>
              </a:srgb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crossAx val="185755648"/>
        <c:crosses val="max"/>
        <c:crossBetween val="between"/>
      </c:valAx>
      <c:catAx>
        <c:axId val="185755648"/>
        <c:scaling>
          <c:orientation val="minMax"/>
        </c:scaling>
        <c:delete val="1"/>
        <c:axPos val="b"/>
        <c:numFmt formatCode="General" sourceLinked="1"/>
        <c:majorTickMark val="out"/>
        <c:minorTickMark val="none"/>
        <c:tickLblPos val="nextTo"/>
        <c:crossAx val="186149120"/>
        <c:crosses val="autoZero"/>
        <c:auto val="1"/>
        <c:lblAlgn val="ctr"/>
        <c:lblOffset val="100"/>
        <c:noMultiLvlLbl val="0"/>
      </c:catAx>
      <c:spPr>
        <a:noFill/>
        <a:ln>
          <a:noFill/>
        </a:ln>
        <a:effectLst/>
      </c:spPr>
    </c:plotArea>
    <c:legend>
      <c:legendPos val="t"/>
      <c:layout>
        <c:manualLayout>
          <c:xMode val="edge"/>
          <c:yMode val="edge"/>
          <c:x val="0.12594233538291499"/>
          <c:y val="3.7505855228305851E-2"/>
          <c:w val="0.27615669592687103"/>
          <c:h val="0.1055350960507368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Century Gothic" panose="020B0502020202020204" pitchFamily="34" charset="0"/>
              <a:ea typeface="+mn-ea"/>
              <a:cs typeface="+mn-cs"/>
            </a:defRPr>
          </a:pPr>
          <a:endParaRPr lang="es-PE"/>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Century Gothic" panose="020B0502020202020204" pitchFamily="34" charset="0"/>
        </a:defRPr>
      </a:pPr>
      <a:endParaRPr lang="es-P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061353073487575E-2"/>
          <c:y val="0.10470929866535912"/>
          <c:w val="0.91318378049017634"/>
          <c:h val="0.73205866219101157"/>
        </c:manualLayout>
      </c:layout>
      <c:lineChart>
        <c:grouping val="standard"/>
        <c:varyColors val="0"/>
        <c:ser>
          <c:idx val="1"/>
          <c:order val="0"/>
          <c:spPr>
            <a:ln w="28575" cap="rnd">
              <a:solidFill>
                <a:schemeClr val="accent2"/>
              </a:solidFill>
              <a:round/>
            </a:ln>
            <a:effectLst/>
          </c:spPr>
          <c:marker>
            <c:symbol val="none"/>
          </c:marker>
          <c:cat>
            <c:strRef>
              <c:f>'C. Empresarial'!$A$137:$A$200</c:f>
              <c:strCache>
                <c:ptCount val="64"/>
                <c:pt idx="0">
                  <c:v>Ene-15</c:v>
                </c:pt>
                <c:pt idx="1">
                  <c:v>Feb</c:v>
                </c:pt>
                <c:pt idx="2">
                  <c:v>Mar</c:v>
                </c:pt>
                <c:pt idx="3">
                  <c:v>Abr</c:v>
                </c:pt>
                <c:pt idx="4">
                  <c:v>May</c:v>
                </c:pt>
                <c:pt idx="5">
                  <c:v>Jun</c:v>
                </c:pt>
                <c:pt idx="6">
                  <c:v>Jul</c:v>
                </c:pt>
                <c:pt idx="7">
                  <c:v>Ago</c:v>
                </c:pt>
                <c:pt idx="8">
                  <c:v>Set</c:v>
                </c:pt>
                <c:pt idx="9">
                  <c:v>Oct</c:v>
                </c:pt>
                <c:pt idx="10">
                  <c:v>Nov</c:v>
                </c:pt>
                <c:pt idx="11">
                  <c:v>Dic</c:v>
                </c:pt>
                <c:pt idx="12">
                  <c:v>Ene-16</c:v>
                </c:pt>
                <c:pt idx="13">
                  <c:v>Feb</c:v>
                </c:pt>
                <c:pt idx="14">
                  <c:v>Mar</c:v>
                </c:pt>
                <c:pt idx="15">
                  <c:v>Abr</c:v>
                </c:pt>
                <c:pt idx="16">
                  <c:v>May</c:v>
                </c:pt>
                <c:pt idx="17">
                  <c:v>Jun</c:v>
                </c:pt>
                <c:pt idx="18">
                  <c:v>Jul</c:v>
                </c:pt>
                <c:pt idx="19">
                  <c:v>Ago</c:v>
                </c:pt>
                <c:pt idx="20">
                  <c:v>Set</c:v>
                </c:pt>
                <c:pt idx="21">
                  <c:v>Oct</c:v>
                </c:pt>
                <c:pt idx="22">
                  <c:v>Nov</c:v>
                </c:pt>
                <c:pt idx="23">
                  <c:v>Dic</c:v>
                </c:pt>
                <c:pt idx="24">
                  <c:v>Ene-17</c:v>
                </c:pt>
                <c:pt idx="25">
                  <c:v>Feb</c:v>
                </c:pt>
                <c:pt idx="26">
                  <c:v>Mar</c:v>
                </c:pt>
                <c:pt idx="27">
                  <c:v>Abr</c:v>
                </c:pt>
                <c:pt idx="28">
                  <c:v>May</c:v>
                </c:pt>
                <c:pt idx="29">
                  <c:v>Jun</c:v>
                </c:pt>
                <c:pt idx="30">
                  <c:v>Jul</c:v>
                </c:pt>
                <c:pt idx="31">
                  <c:v>Ago</c:v>
                </c:pt>
                <c:pt idx="32">
                  <c:v>Set</c:v>
                </c:pt>
                <c:pt idx="33">
                  <c:v>Oct</c:v>
                </c:pt>
                <c:pt idx="34">
                  <c:v>Nov</c:v>
                </c:pt>
                <c:pt idx="35">
                  <c:v>Dic</c:v>
                </c:pt>
                <c:pt idx="36">
                  <c:v>Ene-18</c:v>
                </c:pt>
                <c:pt idx="37">
                  <c:v>Feb</c:v>
                </c:pt>
                <c:pt idx="38">
                  <c:v>Mar</c:v>
                </c:pt>
                <c:pt idx="39">
                  <c:v>Abr</c:v>
                </c:pt>
                <c:pt idx="40">
                  <c:v>May</c:v>
                </c:pt>
                <c:pt idx="41">
                  <c:v>Jun</c:v>
                </c:pt>
                <c:pt idx="42">
                  <c:v>Jul</c:v>
                </c:pt>
                <c:pt idx="43">
                  <c:v>Ago</c:v>
                </c:pt>
                <c:pt idx="44">
                  <c:v>Set</c:v>
                </c:pt>
                <c:pt idx="45">
                  <c:v>Oct</c:v>
                </c:pt>
                <c:pt idx="46">
                  <c:v>Nov</c:v>
                </c:pt>
                <c:pt idx="47">
                  <c:v>Dic</c:v>
                </c:pt>
                <c:pt idx="48">
                  <c:v>Ene-19</c:v>
                </c:pt>
                <c:pt idx="49">
                  <c:v>Feb</c:v>
                </c:pt>
                <c:pt idx="50">
                  <c:v>Mar</c:v>
                </c:pt>
                <c:pt idx="51">
                  <c:v>Abr</c:v>
                </c:pt>
                <c:pt idx="52">
                  <c:v>May</c:v>
                </c:pt>
                <c:pt idx="53">
                  <c:v>Jun</c:v>
                </c:pt>
                <c:pt idx="54">
                  <c:v>Jul</c:v>
                </c:pt>
                <c:pt idx="55">
                  <c:v>Ago</c:v>
                </c:pt>
                <c:pt idx="56">
                  <c:v>Sep</c:v>
                </c:pt>
                <c:pt idx="57">
                  <c:v>Oct</c:v>
                </c:pt>
                <c:pt idx="58">
                  <c:v>Nov</c:v>
                </c:pt>
                <c:pt idx="59">
                  <c:v>Dic</c:v>
                </c:pt>
                <c:pt idx="60">
                  <c:v>Ene-20</c:v>
                </c:pt>
                <c:pt idx="61">
                  <c:v>Feb</c:v>
                </c:pt>
                <c:pt idx="62">
                  <c:v>Mar</c:v>
                </c:pt>
                <c:pt idx="63">
                  <c:v>Abr</c:v>
                </c:pt>
              </c:strCache>
            </c:strRef>
          </c:cat>
          <c:val>
            <c:numRef>
              <c:f>'C. Empresarial'!$Q$137:$Q$197</c:f>
              <c:numCache>
                <c:formatCode>0</c:formatCode>
                <c:ptCount val="61"/>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numCache>
            </c:numRef>
          </c:val>
          <c:smooth val="0"/>
          <c:extLst>
            <c:ext xmlns:c16="http://schemas.microsoft.com/office/drawing/2014/chart" uri="{C3380CC4-5D6E-409C-BE32-E72D297353CC}">
              <c16:uniqueId val="{00000001-B142-4A1A-BCF2-19EFD93ECEE0}"/>
            </c:ext>
          </c:extLst>
        </c:ser>
        <c:ser>
          <c:idx val="2"/>
          <c:order val="1"/>
          <c:spPr>
            <a:ln w="28575">
              <a:solidFill>
                <a:schemeClr val="accent1"/>
              </a:solidFill>
            </a:ln>
          </c:spPr>
          <c:marker>
            <c:symbol val="none"/>
          </c:marker>
          <c:dLbls>
            <c:dLbl>
              <c:idx val="63"/>
              <c:layout>
                <c:manualLayout>
                  <c:x val="-1.7262916943621101E-2"/>
                  <c:y val="3.93124185763456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6B-4AE7-BA8E-0E0E36882E9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'C. Empresarial'!$S$137:$S$200</c:f>
              <c:numCache>
                <c:formatCode>0</c:formatCode>
                <c:ptCount val="64"/>
                <c:pt idx="0">
                  <c:v>52.785300404704024</c:v>
                </c:pt>
                <c:pt idx="1">
                  <c:v>50.775610480716068</c:v>
                </c:pt>
                <c:pt idx="2">
                  <c:v>51.289650720156374</c:v>
                </c:pt>
                <c:pt idx="3">
                  <c:v>51.682677687320229</c:v>
                </c:pt>
                <c:pt idx="4">
                  <c:v>51.177068025703605</c:v>
                </c:pt>
                <c:pt idx="5">
                  <c:v>52.498330488798906</c:v>
                </c:pt>
                <c:pt idx="6">
                  <c:v>50.786421477813178</c:v>
                </c:pt>
                <c:pt idx="7">
                  <c:v>48.202286769138034</c:v>
                </c:pt>
                <c:pt idx="8">
                  <c:v>48.782249585667195</c:v>
                </c:pt>
                <c:pt idx="9">
                  <c:v>51.08370596714844</c:v>
                </c:pt>
                <c:pt idx="10">
                  <c:v>50.699741924066451</c:v>
                </c:pt>
                <c:pt idx="11">
                  <c:v>48.33306003181491</c:v>
                </c:pt>
                <c:pt idx="12">
                  <c:v>48.506602219166417</c:v>
                </c:pt>
                <c:pt idx="13">
                  <c:v>50.792852144973118</c:v>
                </c:pt>
                <c:pt idx="14">
                  <c:v>52.649997091478248</c:v>
                </c:pt>
                <c:pt idx="15">
                  <c:v>55.021622149760056</c:v>
                </c:pt>
                <c:pt idx="16">
                  <c:v>53.164882821388055</c:v>
                </c:pt>
                <c:pt idx="17">
                  <c:v>54.056339830960788</c:v>
                </c:pt>
                <c:pt idx="18">
                  <c:v>54.26507783573107</c:v>
                </c:pt>
                <c:pt idx="19">
                  <c:v>56.222630619132168</c:v>
                </c:pt>
                <c:pt idx="20">
                  <c:v>56.911439563666832</c:v>
                </c:pt>
                <c:pt idx="21">
                  <c:v>57.075623584256668</c:v>
                </c:pt>
                <c:pt idx="22">
                  <c:v>56.10515431927071</c:v>
                </c:pt>
                <c:pt idx="23">
                  <c:v>55.836864981822586</c:v>
                </c:pt>
                <c:pt idx="24">
                  <c:v>55.277153930210268</c:v>
                </c:pt>
                <c:pt idx="25">
                  <c:v>55.314020712538152</c:v>
                </c:pt>
                <c:pt idx="26">
                  <c:v>51.717703284930977</c:v>
                </c:pt>
                <c:pt idx="27">
                  <c:v>56.536420360240903</c:v>
                </c:pt>
                <c:pt idx="28">
                  <c:v>55.962690789120657</c:v>
                </c:pt>
                <c:pt idx="29">
                  <c:v>55.960805077776229</c:v>
                </c:pt>
                <c:pt idx="30">
                  <c:v>55.25139827357701</c:v>
                </c:pt>
                <c:pt idx="31">
                  <c:v>56.022029228864405</c:v>
                </c:pt>
                <c:pt idx="32">
                  <c:v>57.16146064627511</c:v>
                </c:pt>
                <c:pt idx="33">
                  <c:v>57.275529915248327</c:v>
                </c:pt>
                <c:pt idx="34">
                  <c:v>57.581228903982982</c:v>
                </c:pt>
                <c:pt idx="35">
                  <c:v>55.258647833251949</c:v>
                </c:pt>
                <c:pt idx="36">
                  <c:v>56.894688633510043</c:v>
                </c:pt>
                <c:pt idx="37">
                  <c:v>55.451170593610492</c:v>
                </c:pt>
                <c:pt idx="38">
                  <c:v>55.795635646798267</c:v>
                </c:pt>
                <c:pt idx="39">
                  <c:v>57.619299517124716</c:v>
                </c:pt>
                <c:pt idx="40">
                  <c:v>56.897258936418801</c:v>
                </c:pt>
                <c:pt idx="41">
                  <c:v>55.835115375802175</c:v>
                </c:pt>
                <c:pt idx="42">
                  <c:v>56.841139710693362</c:v>
                </c:pt>
                <c:pt idx="43">
                  <c:v>56.008208574567519</c:v>
                </c:pt>
                <c:pt idx="44">
                  <c:v>55.289367730189731</c:v>
                </c:pt>
                <c:pt idx="45">
                  <c:v>53.825553440813337</c:v>
                </c:pt>
                <c:pt idx="46">
                  <c:v>55.232133156912667</c:v>
                </c:pt>
                <c:pt idx="47">
                  <c:v>54.304781757289341</c:v>
                </c:pt>
                <c:pt idx="48">
                  <c:v>55.004622103097098</c:v>
                </c:pt>
                <c:pt idx="49">
                  <c:v>56.858694181082583</c:v>
                </c:pt>
                <c:pt idx="50">
                  <c:v>57.407878543701166</c:v>
                </c:pt>
                <c:pt idx="51">
                  <c:v>55.108152503313327</c:v>
                </c:pt>
                <c:pt idx="52">
                  <c:v>55.132385290876115</c:v>
                </c:pt>
                <c:pt idx="53">
                  <c:v>53.601868605957023</c:v>
                </c:pt>
                <c:pt idx="54">
                  <c:v>52.281482805698936</c:v>
                </c:pt>
                <c:pt idx="55">
                  <c:v>51.642767719900952</c:v>
                </c:pt>
                <c:pt idx="56">
                  <c:v>51.561817432338167</c:v>
                </c:pt>
                <c:pt idx="57">
                  <c:v>51.591754705984933</c:v>
                </c:pt>
                <c:pt idx="58">
                  <c:v>53.304853688790459</c:v>
                </c:pt>
                <c:pt idx="59">
                  <c:v>52.190583284563338</c:v>
                </c:pt>
                <c:pt idx="60">
                  <c:v>53.578416769845148</c:v>
                </c:pt>
                <c:pt idx="61">
                  <c:v>51.378095899309429</c:v>
                </c:pt>
                <c:pt idx="62">
                  <c:v>31.989069039481027</c:v>
                </c:pt>
                <c:pt idx="63">
                  <c:v>19.114247540065218</c:v>
                </c:pt>
              </c:numCache>
            </c:numRef>
          </c:val>
          <c:smooth val="1"/>
          <c:extLst>
            <c:ext xmlns:c16="http://schemas.microsoft.com/office/drawing/2014/chart" uri="{C3380CC4-5D6E-409C-BE32-E72D297353CC}">
              <c16:uniqueId val="{00000001-176B-4AE7-BA8E-0E0E36882E99}"/>
            </c:ext>
          </c:extLst>
        </c:ser>
        <c:dLbls>
          <c:showLegendKey val="0"/>
          <c:showVal val="0"/>
          <c:showCatName val="0"/>
          <c:showSerName val="0"/>
          <c:showPercent val="0"/>
          <c:showBubbleSize val="0"/>
        </c:dLbls>
        <c:smooth val="0"/>
        <c:axId val="188888576"/>
        <c:axId val="151598144"/>
      </c:lineChart>
      <c:catAx>
        <c:axId val="188888576"/>
        <c:scaling>
          <c:orientation val="minMax"/>
        </c:scaling>
        <c:delete val="0"/>
        <c:axPos val="b"/>
        <c:numFmt formatCode="General" sourceLinked="1"/>
        <c:majorTickMark val="out"/>
        <c:minorTickMark val="none"/>
        <c:tickLblPos val="low"/>
        <c:spPr>
          <a:noFill/>
          <a:ln w="9525" cap="flat" cmpd="sng" algn="ctr">
            <a:solidFill>
              <a:schemeClr val="bg1">
                <a:lumMod val="65000"/>
              </a:schemeClr>
            </a:solidFill>
            <a:round/>
          </a:ln>
          <a:effectLst/>
        </c:spPr>
        <c:txPr>
          <a:bodyPr rot="-5400000"/>
          <a:lstStyle/>
          <a:p>
            <a:pPr>
              <a:defRPr/>
            </a:pPr>
            <a:endParaRPr lang="es-PE"/>
          </a:p>
        </c:txPr>
        <c:crossAx val="151598144"/>
        <c:crosses val="autoZero"/>
        <c:auto val="1"/>
        <c:lblAlgn val="ctr"/>
        <c:lblOffset val="100"/>
        <c:noMultiLvlLbl val="0"/>
      </c:catAx>
      <c:valAx>
        <c:axId val="151598144"/>
        <c:scaling>
          <c:orientation val="minMax"/>
          <c:max val="6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bg1">
                <a:lumMod val="65000"/>
              </a:schemeClr>
            </a:solidFill>
          </a:ln>
          <a:effectLst/>
        </c:spPr>
        <c:txPr>
          <a:bodyPr rot="-60000000" vert="horz"/>
          <a:lstStyle/>
          <a:p>
            <a:pPr>
              <a:defRPr/>
            </a:pPr>
            <a:endParaRPr lang="es-PE"/>
          </a:p>
        </c:txPr>
        <c:crossAx val="188888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b="1">
          <a:solidFill>
            <a:sysClr val="windowText" lastClr="000000"/>
          </a:solidFill>
          <a:latin typeface="Century Gothic" panose="020B0502020202020204" pitchFamily="34" charset="0"/>
        </a:defRPr>
      </a:pPr>
      <a:endParaRPr lang="es-P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994685039370077"/>
          <c:y val="3.6048691796329281E-2"/>
          <c:w val="0.51171978264370643"/>
          <c:h val="0.88863146262699955"/>
        </c:manualLayout>
      </c:layout>
      <c:barChart>
        <c:barDir val="bar"/>
        <c:grouping val="clustered"/>
        <c:varyColors val="0"/>
        <c:ser>
          <c:idx val="2"/>
          <c:order val="0"/>
          <c:tx>
            <c:strRef>
              <c:f>'C. Empresarial'!$J$203</c:f>
              <c:strCache>
                <c:ptCount val="1"/>
                <c:pt idx="0">
                  <c:v>Febrero</c:v>
                </c:pt>
              </c:strCache>
            </c:strRef>
          </c:tx>
          <c:spPr>
            <a:solidFill>
              <a:schemeClr val="accent4">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 Empresarial'!$E$204:$E$213</c:f>
              <c:strCache>
                <c:ptCount val="10"/>
                <c:pt idx="0">
                  <c:v>Nivel de Inventarios</c:v>
                </c:pt>
                <c:pt idx="1">
                  <c:v>Economía a 3 meses</c:v>
                </c:pt>
                <c:pt idx="3">
                  <c:v>Contratación de personal</c:v>
                </c:pt>
                <c:pt idx="4">
                  <c:v>Órdenes de compra</c:v>
                </c:pt>
                <c:pt idx="5">
                  <c:v>Situación del Negocio</c:v>
                </c:pt>
                <c:pt idx="6">
                  <c:v>Nivel de Ventas</c:v>
                </c:pt>
                <c:pt idx="7">
                  <c:v>Sector a 3 meses</c:v>
                </c:pt>
                <c:pt idx="8">
                  <c:v>Demanda a 3 meses</c:v>
                </c:pt>
                <c:pt idx="9">
                  <c:v>Inversión a 3 meses</c:v>
                </c:pt>
              </c:strCache>
            </c:strRef>
          </c:cat>
          <c:val>
            <c:numRef>
              <c:f>'C. Empresarial'!$J$204:$J$213</c:f>
              <c:numCache>
                <c:formatCode>0</c:formatCode>
                <c:ptCount val="10"/>
                <c:pt idx="0">
                  <c:v>53.048782348632813</c:v>
                </c:pt>
                <c:pt idx="1">
                  <c:v>50.757575988769531</c:v>
                </c:pt>
                <c:pt idx="3">
                  <c:v>48.5</c:v>
                </c:pt>
                <c:pt idx="4">
                  <c:v>50.174823760986328</c:v>
                </c:pt>
                <c:pt idx="5">
                  <c:v>52.238807678222656</c:v>
                </c:pt>
                <c:pt idx="6">
                  <c:v>51.840492248535156</c:v>
                </c:pt>
                <c:pt idx="7">
                  <c:v>50.757575988769531</c:v>
                </c:pt>
                <c:pt idx="8">
                  <c:v>55.521472930908203</c:v>
                </c:pt>
                <c:pt idx="9">
                  <c:v>50.613498687744141</c:v>
                </c:pt>
              </c:numCache>
            </c:numRef>
          </c:val>
          <c:extLst>
            <c:ext xmlns:c16="http://schemas.microsoft.com/office/drawing/2014/chart" uri="{C3380CC4-5D6E-409C-BE32-E72D297353CC}">
              <c16:uniqueId val="{00000000-B6E9-468A-83A9-C7CB14F0A7C8}"/>
            </c:ext>
          </c:extLst>
        </c:ser>
        <c:ser>
          <c:idx val="0"/>
          <c:order val="1"/>
          <c:tx>
            <c:strRef>
              <c:f>'C. Empresarial'!$G$203</c:f>
              <c:strCache>
                <c:ptCount val="1"/>
                <c:pt idx="0">
                  <c:v>Marzo</c:v>
                </c:pt>
              </c:strCache>
            </c:strRef>
          </c:tx>
          <c:spPr>
            <a:solidFill>
              <a:schemeClr val="accent3"/>
            </a:solidFill>
            <a:ln>
              <a:noFill/>
            </a:ln>
            <a:effectLst/>
          </c:spPr>
          <c:invertIfNegative val="0"/>
          <c:cat>
            <c:strRef>
              <c:f>'C. Empresarial'!$E$204:$E$213</c:f>
              <c:strCache>
                <c:ptCount val="10"/>
                <c:pt idx="0">
                  <c:v>Nivel de Inventarios</c:v>
                </c:pt>
                <c:pt idx="1">
                  <c:v>Economía a 3 meses</c:v>
                </c:pt>
                <c:pt idx="3">
                  <c:v>Contratación de personal</c:v>
                </c:pt>
                <c:pt idx="4">
                  <c:v>Órdenes de compra</c:v>
                </c:pt>
                <c:pt idx="5">
                  <c:v>Situación del Negocio</c:v>
                </c:pt>
                <c:pt idx="6">
                  <c:v>Nivel de Ventas</c:v>
                </c:pt>
                <c:pt idx="7">
                  <c:v>Sector a 3 meses</c:v>
                </c:pt>
                <c:pt idx="8">
                  <c:v>Demanda a 3 meses</c:v>
                </c:pt>
                <c:pt idx="9">
                  <c:v>Inversión a 3 meses</c:v>
                </c:pt>
              </c:strCache>
            </c:strRef>
          </c:cat>
          <c:val>
            <c:numRef>
              <c:f>'C. Empresarial'!$G$204:$G$213</c:f>
              <c:numCache>
                <c:formatCode>0</c:formatCode>
                <c:ptCount val="10"/>
                <c:pt idx="0">
                  <c:v>61.904762268066406</c:v>
                </c:pt>
                <c:pt idx="1">
                  <c:v>28.476821899414063</c:v>
                </c:pt>
                <c:pt idx="3">
                  <c:v>35.9</c:v>
                </c:pt>
                <c:pt idx="4">
                  <c:v>27.480916976928711</c:v>
                </c:pt>
                <c:pt idx="5">
                  <c:v>41.118419647216797</c:v>
                </c:pt>
                <c:pt idx="6">
                  <c:v>30.27210807800293</c:v>
                </c:pt>
                <c:pt idx="7">
                  <c:v>28.476821899414063</c:v>
                </c:pt>
                <c:pt idx="8">
                  <c:v>30.743244171142578</c:v>
                </c:pt>
                <c:pt idx="9">
                  <c:v>29.931972503662109</c:v>
                </c:pt>
              </c:numCache>
            </c:numRef>
          </c:val>
          <c:extLst>
            <c:ext xmlns:c16="http://schemas.microsoft.com/office/drawing/2014/chart" uri="{C3380CC4-5D6E-409C-BE32-E72D297353CC}">
              <c16:uniqueId val="{00000000-DBB1-4C04-A5BA-EA3248B9AA8F}"/>
            </c:ext>
          </c:extLst>
        </c:ser>
        <c:ser>
          <c:idx val="1"/>
          <c:order val="2"/>
          <c:tx>
            <c:strRef>
              <c:f>'C. Empresarial'!$F$203</c:f>
              <c:strCache>
                <c:ptCount val="1"/>
                <c:pt idx="0">
                  <c:v>Abril</c:v>
                </c:pt>
              </c:strCache>
            </c:strRef>
          </c:tx>
          <c:spPr>
            <a:solidFill>
              <a:schemeClr val="accent2"/>
            </a:solidFill>
            <a:ln>
              <a:noFill/>
            </a:ln>
            <a:effectLst/>
          </c:spPr>
          <c:invertIfNegative val="0"/>
          <c:dLbls>
            <c:spPr>
              <a:noFill/>
              <a:ln>
                <a:noFill/>
              </a:ln>
              <a:effectLst/>
            </c:spPr>
            <c:txPr>
              <a:bodyPr rot="0" vert="horz"/>
              <a:lstStyle/>
              <a:p>
                <a:pPr>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 Empresarial'!$E$204:$E$213</c:f>
              <c:strCache>
                <c:ptCount val="10"/>
                <c:pt idx="0">
                  <c:v>Nivel de Inventarios</c:v>
                </c:pt>
                <c:pt idx="1">
                  <c:v>Economía a 3 meses</c:v>
                </c:pt>
                <c:pt idx="3">
                  <c:v>Contratación de personal</c:v>
                </c:pt>
                <c:pt idx="4">
                  <c:v>Órdenes de compra</c:v>
                </c:pt>
                <c:pt idx="5">
                  <c:v>Situación del Negocio</c:v>
                </c:pt>
                <c:pt idx="6">
                  <c:v>Nivel de Ventas</c:v>
                </c:pt>
                <c:pt idx="7">
                  <c:v>Sector a 3 meses</c:v>
                </c:pt>
                <c:pt idx="8">
                  <c:v>Demanda a 3 meses</c:v>
                </c:pt>
                <c:pt idx="9">
                  <c:v>Inversión a 3 meses</c:v>
                </c:pt>
              </c:strCache>
            </c:strRef>
          </c:cat>
          <c:val>
            <c:numRef>
              <c:f>'C. Empresarial'!$F$204:$F$213</c:f>
              <c:numCache>
                <c:formatCode>0</c:formatCode>
                <c:ptCount val="10"/>
                <c:pt idx="0">
                  <c:v>66.312057495117188</c:v>
                </c:pt>
                <c:pt idx="1">
                  <c:v>15.736041069030762</c:v>
                </c:pt>
                <c:pt idx="3">
                  <c:v>24.1</c:v>
                </c:pt>
                <c:pt idx="4">
                  <c:v>16.666666030883789</c:v>
                </c:pt>
                <c:pt idx="5">
                  <c:v>24.873096466064453</c:v>
                </c:pt>
                <c:pt idx="6">
                  <c:v>16.839378356933594</c:v>
                </c:pt>
                <c:pt idx="7">
                  <c:v>15.736041069030762</c:v>
                </c:pt>
                <c:pt idx="8">
                  <c:v>17.801046371459961</c:v>
                </c:pt>
                <c:pt idx="9">
                  <c:v>17.783504486083984</c:v>
                </c:pt>
              </c:numCache>
            </c:numRef>
          </c:val>
          <c:extLst>
            <c:ext xmlns:c16="http://schemas.microsoft.com/office/drawing/2014/chart" uri="{C3380CC4-5D6E-409C-BE32-E72D297353CC}">
              <c16:uniqueId val="{00000001-DBB1-4C04-A5BA-EA3248B9AA8F}"/>
            </c:ext>
          </c:extLst>
        </c:ser>
        <c:dLbls>
          <c:showLegendKey val="0"/>
          <c:showVal val="0"/>
          <c:showCatName val="0"/>
          <c:showSerName val="0"/>
          <c:showPercent val="0"/>
          <c:showBubbleSize val="0"/>
        </c:dLbls>
        <c:gapWidth val="80"/>
        <c:axId val="188831232"/>
        <c:axId val="151597568"/>
      </c:barChart>
      <c:catAx>
        <c:axId val="188831232"/>
        <c:scaling>
          <c:orientation val="minMax"/>
        </c:scaling>
        <c:delete val="0"/>
        <c:axPos val="l"/>
        <c:numFmt formatCode="General" sourceLinked="1"/>
        <c:majorTickMark val="out"/>
        <c:minorTickMark val="none"/>
        <c:tickLblPos val="nextTo"/>
        <c:spPr>
          <a:noFill/>
          <a:ln w="9525" cap="flat" cmpd="sng" algn="ctr">
            <a:solidFill>
              <a:schemeClr val="bg1">
                <a:lumMod val="65000"/>
              </a:schemeClr>
            </a:solidFill>
            <a:round/>
          </a:ln>
          <a:effectLst/>
        </c:spPr>
        <c:txPr>
          <a:bodyPr rot="-60000000" vert="horz"/>
          <a:lstStyle/>
          <a:p>
            <a:pPr>
              <a:defRPr/>
            </a:pPr>
            <a:endParaRPr lang="es-PE"/>
          </a:p>
        </c:txPr>
        <c:crossAx val="151597568"/>
        <c:crosses val="autoZero"/>
        <c:auto val="1"/>
        <c:lblAlgn val="ctr"/>
        <c:lblOffset val="80"/>
        <c:tickLblSkip val="1"/>
        <c:noMultiLvlLbl val="0"/>
      </c:catAx>
      <c:valAx>
        <c:axId val="151597568"/>
        <c:scaling>
          <c:orientation val="minMax"/>
        </c:scaling>
        <c:delete val="0"/>
        <c:axPos val="b"/>
        <c:majorGridlines>
          <c:spPr>
            <a:ln w="9525" cap="flat" cmpd="sng" algn="ctr">
              <a:noFill/>
              <a:round/>
            </a:ln>
            <a:effectLst/>
          </c:spPr>
        </c:majorGridlines>
        <c:numFmt formatCode="0" sourceLinked="1"/>
        <c:majorTickMark val="out"/>
        <c:minorTickMark val="none"/>
        <c:tickLblPos val="nextTo"/>
        <c:spPr>
          <a:noFill/>
          <a:ln>
            <a:solidFill>
              <a:schemeClr val="bg1">
                <a:lumMod val="50000"/>
              </a:schemeClr>
            </a:solidFill>
          </a:ln>
          <a:effectLst/>
        </c:spPr>
        <c:txPr>
          <a:bodyPr rot="-60000000" vert="horz"/>
          <a:lstStyle/>
          <a:p>
            <a:pPr>
              <a:defRPr/>
            </a:pPr>
            <a:endParaRPr lang="es-PE"/>
          </a:p>
        </c:txPr>
        <c:crossAx val="188831232"/>
        <c:crosses val="autoZero"/>
        <c:crossBetween val="between"/>
      </c:valAx>
      <c:spPr>
        <a:noFill/>
        <a:ln>
          <a:noFill/>
        </a:ln>
        <a:effectLst/>
      </c:spPr>
    </c:plotArea>
    <c:legend>
      <c:legendPos val="b"/>
      <c:layout>
        <c:manualLayout>
          <c:xMode val="edge"/>
          <c:yMode val="edge"/>
          <c:x val="0.81235780983551187"/>
          <c:y val="0.58052684757601281"/>
          <c:w val="0.1876421901644881"/>
          <c:h val="0.18112062787901506"/>
        </c:manualLayout>
      </c:layout>
      <c:overlay val="0"/>
      <c:spPr>
        <a:noFill/>
        <a:ln>
          <a:noFill/>
        </a:ln>
        <a:effectLst/>
      </c:spPr>
      <c:txPr>
        <a:bodyPr rot="0" vert="horz"/>
        <a:lstStyle/>
        <a:p>
          <a:pPr>
            <a:defRPr/>
          </a:pPr>
          <a:endParaRPr lang="es-PE"/>
        </a:p>
      </c:txPr>
    </c:legend>
    <c:plotVisOnly val="1"/>
    <c:dispBlanksAs val="gap"/>
    <c:showDLblsOverMax val="0"/>
  </c:chart>
  <c:spPr>
    <a:noFill/>
    <a:ln w="9525" cap="flat" cmpd="sng" algn="ctr">
      <a:noFill/>
      <a:round/>
    </a:ln>
    <a:effectLst/>
  </c:spPr>
  <c:txPr>
    <a:bodyPr/>
    <a:lstStyle/>
    <a:p>
      <a:pPr>
        <a:defRPr sz="1400" b="1">
          <a:solidFill>
            <a:sysClr val="windowText" lastClr="000000"/>
          </a:solidFill>
          <a:latin typeface="Century Gothic" panose="020B0502020202020204" pitchFamily="34" charset="0"/>
        </a:defRPr>
      </a:pPr>
      <a:endParaRPr lang="es-PE"/>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63347762529209E-2"/>
          <c:y val="7.2998635904571493E-2"/>
          <c:w val="0.8570668327319686"/>
          <c:h val="0.75126655153811184"/>
        </c:manualLayout>
      </c:layout>
      <c:lineChart>
        <c:grouping val="standard"/>
        <c:varyColors val="0"/>
        <c:ser>
          <c:idx val="0"/>
          <c:order val="0"/>
          <c:tx>
            <c:strRef>
              <c:f>'Internacional - resumen'!$AG$23</c:f>
              <c:strCache>
                <c:ptCount val="1"/>
                <c:pt idx="0">
                  <c:v>Estados Unidos</c:v>
                </c:pt>
              </c:strCache>
            </c:strRef>
          </c:tx>
          <c:spPr>
            <a:ln w="28575" cap="rnd">
              <a:solidFill>
                <a:schemeClr val="accent5"/>
              </a:solidFill>
              <a:round/>
            </a:ln>
            <a:effectLst/>
          </c:spPr>
          <c:marker>
            <c:symbol val="circle"/>
            <c:size val="6"/>
            <c:spPr>
              <a:solidFill>
                <a:schemeClr val="accent5"/>
              </a:solidFill>
              <a:ln w="9525">
                <a:noFill/>
              </a:ln>
              <a:effectLst/>
            </c:spPr>
          </c:marker>
          <c:dLbls>
            <c:dLbl>
              <c:idx val="16"/>
              <c:layout>
                <c:manualLayout>
                  <c:x val="0"/>
                  <c:y val="-1.93980452705427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655-490B-99F3-4E6883D2F15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'Internacional - resumen'!$O$21:$AE$21</c:f>
              <c:strCache>
                <c:ptCount val="17"/>
                <c:pt idx="0">
                  <c:v>Ene-19</c:v>
                </c:pt>
                <c:pt idx="1">
                  <c:v>Feb</c:v>
                </c:pt>
                <c:pt idx="2">
                  <c:v>Mar</c:v>
                </c:pt>
                <c:pt idx="3">
                  <c:v>Abr</c:v>
                </c:pt>
                <c:pt idx="4">
                  <c:v>May</c:v>
                </c:pt>
                <c:pt idx="5">
                  <c:v>Jun</c:v>
                </c:pt>
                <c:pt idx="6">
                  <c:v>Jul</c:v>
                </c:pt>
                <c:pt idx="7">
                  <c:v>Ago</c:v>
                </c:pt>
                <c:pt idx="8">
                  <c:v>Sep</c:v>
                </c:pt>
                <c:pt idx="9">
                  <c:v>Oct</c:v>
                </c:pt>
                <c:pt idx="10">
                  <c:v>Nov</c:v>
                </c:pt>
                <c:pt idx="11">
                  <c:v>Dic</c:v>
                </c:pt>
                <c:pt idx="12">
                  <c:v>Ene-20</c:v>
                </c:pt>
                <c:pt idx="13">
                  <c:v>Feb</c:v>
                </c:pt>
                <c:pt idx="14">
                  <c:v>Mar</c:v>
                </c:pt>
                <c:pt idx="15">
                  <c:v>Abr</c:v>
                </c:pt>
                <c:pt idx="16">
                  <c:v>May</c:v>
                </c:pt>
              </c:strCache>
            </c:strRef>
          </c:cat>
          <c:val>
            <c:numRef>
              <c:f>'Internacional - resumen'!$O$23:$AE$23</c:f>
              <c:numCache>
                <c:formatCode>0.0</c:formatCode>
                <c:ptCount val="17"/>
                <c:pt idx="0" formatCode="General">
                  <c:v>54.9</c:v>
                </c:pt>
                <c:pt idx="1">
                  <c:v>53</c:v>
                </c:pt>
                <c:pt idx="2" formatCode="General">
                  <c:v>52.4</c:v>
                </c:pt>
                <c:pt idx="3" formatCode="General">
                  <c:v>52.6</c:v>
                </c:pt>
                <c:pt idx="4" formatCode="General">
                  <c:v>50.5</c:v>
                </c:pt>
                <c:pt idx="5" formatCode="General">
                  <c:v>50.6</c:v>
                </c:pt>
                <c:pt idx="6" formatCode="General">
                  <c:v>50.4</c:v>
                </c:pt>
                <c:pt idx="7" formatCode="General">
                  <c:v>50.3</c:v>
                </c:pt>
                <c:pt idx="8" formatCode="General">
                  <c:v>51.1</c:v>
                </c:pt>
                <c:pt idx="9" formatCode="General">
                  <c:v>51.3</c:v>
                </c:pt>
                <c:pt idx="10" formatCode="General">
                  <c:v>52.6</c:v>
                </c:pt>
                <c:pt idx="11" formatCode="General">
                  <c:v>52.4</c:v>
                </c:pt>
                <c:pt idx="12" formatCode="General">
                  <c:v>51.9</c:v>
                </c:pt>
                <c:pt idx="13" formatCode="General">
                  <c:v>50.7</c:v>
                </c:pt>
                <c:pt idx="14" formatCode="General">
                  <c:v>48.5</c:v>
                </c:pt>
                <c:pt idx="15" formatCode="General">
                  <c:v>36.1</c:v>
                </c:pt>
                <c:pt idx="16">
                  <c:v>39.799999999999997</c:v>
                </c:pt>
              </c:numCache>
            </c:numRef>
          </c:val>
          <c:smooth val="1"/>
          <c:extLst>
            <c:ext xmlns:c16="http://schemas.microsoft.com/office/drawing/2014/chart" uri="{C3380CC4-5D6E-409C-BE32-E72D297353CC}">
              <c16:uniqueId val="{00000000-FE49-456B-8CAF-621BE8A2191C}"/>
            </c:ext>
          </c:extLst>
        </c:ser>
        <c:ser>
          <c:idx val="1"/>
          <c:order val="1"/>
          <c:tx>
            <c:strRef>
              <c:f>'Internacional - resumen'!$AG$24</c:f>
              <c:strCache>
                <c:ptCount val="1"/>
                <c:pt idx="0">
                  <c:v>Eurozona</c:v>
                </c:pt>
              </c:strCache>
            </c:strRef>
          </c:tx>
          <c:spPr>
            <a:ln w="28575" cap="rnd">
              <a:solidFill>
                <a:schemeClr val="accent2"/>
              </a:solidFill>
              <a:round/>
            </a:ln>
            <a:effectLst/>
          </c:spPr>
          <c:marker>
            <c:symbol val="star"/>
            <c:size val="5"/>
            <c:spPr>
              <a:noFill/>
              <a:ln w="9525">
                <a:solidFill>
                  <a:schemeClr val="accent2"/>
                </a:solid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655-490B-99F3-4E6883D2F15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'Internacional - resumen'!$O$21:$AE$21</c:f>
              <c:strCache>
                <c:ptCount val="17"/>
                <c:pt idx="0">
                  <c:v>Ene-19</c:v>
                </c:pt>
                <c:pt idx="1">
                  <c:v>Feb</c:v>
                </c:pt>
                <c:pt idx="2">
                  <c:v>Mar</c:v>
                </c:pt>
                <c:pt idx="3">
                  <c:v>Abr</c:v>
                </c:pt>
                <c:pt idx="4">
                  <c:v>May</c:v>
                </c:pt>
                <c:pt idx="5">
                  <c:v>Jun</c:v>
                </c:pt>
                <c:pt idx="6">
                  <c:v>Jul</c:v>
                </c:pt>
                <c:pt idx="7">
                  <c:v>Ago</c:v>
                </c:pt>
                <c:pt idx="8">
                  <c:v>Sep</c:v>
                </c:pt>
                <c:pt idx="9">
                  <c:v>Oct</c:v>
                </c:pt>
                <c:pt idx="10">
                  <c:v>Nov</c:v>
                </c:pt>
                <c:pt idx="11">
                  <c:v>Dic</c:v>
                </c:pt>
                <c:pt idx="12">
                  <c:v>Ene-20</c:v>
                </c:pt>
                <c:pt idx="13">
                  <c:v>Feb</c:v>
                </c:pt>
                <c:pt idx="14">
                  <c:v>Mar</c:v>
                </c:pt>
                <c:pt idx="15">
                  <c:v>Abr</c:v>
                </c:pt>
                <c:pt idx="16">
                  <c:v>May</c:v>
                </c:pt>
              </c:strCache>
            </c:strRef>
          </c:cat>
          <c:val>
            <c:numRef>
              <c:f>'Internacional - resumen'!$O$24:$AE$24</c:f>
              <c:numCache>
                <c:formatCode>General</c:formatCode>
                <c:ptCount val="17"/>
                <c:pt idx="0">
                  <c:v>50.5</c:v>
                </c:pt>
                <c:pt idx="1">
                  <c:v>49.3</c:v>
                </c:pt>
                <c:pt idx="2">
                  <c:v>47.5</c:v>
                </c:pt>
                <c:pt idx="3">
                  <c:v>47.9</c:v>
                </c:pt>
                <c:pt idx="4">
                  <c:v>47.7</c:v>
                </c:pt>
                <c:pt idx="5">
                  <c:v>47.6</c:v>
                </c:pt>
                <c:pt idx="6">
                  <c:v>46.5</c:v>
                </c:pt>
                <c:pt idx="7">
                  <c:v>47</c:v>
                </c:pt>
                <c:pt idx="8">
                  <c:v>45.7</c:v>
                </c:pt>
                <c:pt idx="9">
                  <c:v>45.9</c:v>
                </c:pt>
                <c:pt idx="10">
                  <c:v>46.9</c:v>
                </c:pt>
                <c:pt idx="11">
                  <c:v>46.3</c:v>
                </c:pt>
                <c:pt idx="12">
                  <c:v>47.9</c:v>
                </c:pt>
                <c:pt idx="13">
                  <c:v>49.2</c:v>
                </c:pt>
                <c:pt idx="14">
                  <c:v>44.5</c:v>
                </c:pt>
                <c:pt idx="15">
                  <c:v>33.4</c:v>
                </c:pt>
                <c:pt idx="16" formatCode="0.0">
                  <c:v>39.4</c:v>
                </c:pt>
              </c:numCache>
            </c:numRef>
          </c:val>
          <c:smooth val="1"/>
          <c:extLst>
            <c:ext xmlns:c16="http://schemas.microsoft.com/office/drawing/2014/chart" uri="{C3380CC4-5D6E-409C-BE32-E72D297353CC}">
              <c16:uniqueId val="{00000001-FE49-456B-8CAF-621BE8A2191C}"/>
            </c:ext>
          </c:extLst>
        </c:ser>
        <c:ser>
          <c:idx val="2"/>
          <c:order val="2"/>
          <c:tx>
            <c:strRef>
              <c:f>'Internacional - resumen'!$AG$26</c:f>
              <c:strCache>
                <c:ptCount val="1"/>
                <c:pt idx="0">
                  <c:v>China</c:v>
                </c:pt>
              </c:strCache>
            </c:strRef>
          </c:tx>
          <c:spPr>
            <a:ln w="28575" cap="rnd">
              <a:solidFill>
                <a:schemeClr val="accent4"/>
              </a:solidFill>
              <a:round/>
            </a:ln>
            <a:effectLst/>
          </c:spPr>
          <c:marker>
            <c:symbol val="diamond"/>
            <c:size val="6"/>
            <c:spPr>
              <a:solidFill>
                <a:schemeClr val="accent4"/>
              </a:solidFill>
              <a:ln w="9525">
                <a:noFill/>
              </a:ln>
              <a:effectLst/>
            </c:spPr>
          </c:marker>
          <c:dLbls>
            <c:dLbl>
              <c:idx val="16"/>
              <c:layout>
                <c:manualLayout>
                  <c:x val="0"/>
                  <c:y val="-2.77114932436324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55-490B-99F3-4E6883D2F15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'Internacional - resumen'!$O$21:$AE$21</c:f>
              <c:strCache>
                <c:ptCount val="17"/>
                <c:pt idx="0">
                  <c:v>Ene-19</c:v>
                </c:pt>
                <c:pt idx="1">
                  <c:v>Feb</c:v>
                </c:pt>
                <c:pt idx="2">
                  <c:v>Mar</c:v>
                </c:pt>
                <c:pt idx="3">
                  <c:v>Abr</c:v>
                </c:pt>
                <c:pt idx="4">
                  <c:v>May</c:v>
                </c:pt>
                <c:pt idx="5">
                  <c:v>Jun</c:v>
                </c:pt>
                <c:pt idx="6">
                  <c:v>Jul</c:v>
                </c:pt>
                <c:pt idx="7">
                  <c:v>Ago</c:v>
                </c:pt>
                <c:pt idx="8">
                  <c:v>Sep</c:v>
                </c:pt>
                <c:pt idx="9">
                  <c:v>Oct</c:v>
                </c:pt>
                <c:pt idx="10">
                  <c:v>Nov</c:v>
                </c:pt>
                <c:pt idx="11">
                  <c:v>Dic</c:v>
                </c:pt>
                <c:pt idx="12">
                  <c:v>Ene-20</c:v>
                </c:pt>
                <c:pt idx="13">
                  <c:v>Feb</c:v>
                </c:pt>
                <c:pt idx="14">
                  <c:v>Mar</c:v>
                </c:pt>
                <c:pt idx="15">
                  <c:v>Abr</c:v>
                </c:pt>
                <c:pt idx="16">
                  <c:v>May</c:v>
                </c:pt>
              </c:strCache>
            </c:strRef>
          </c:cat>
          <c:val>
            <c:numRef>
              <c:f>'Internacional - resumen'!$O$26:$AE$26</c:f>
              <c:numCache>
                <c:formatCode>General</c:formatCode>
                <c:ptCount val="17"/>
                <c:pt idx="0">
                  <c:v>49.5</c:v>
                </c:pt>
                <c:pt idx="1">
                  <c:v>49.2</c:v>
                </c:pt>
                <c:pt idx="2">
                  <c:v>50.5</c:v>
                </c:pt>
                <c:pt idx="3">
                  <c:v>50.1</c:v>
                </c:pt>
                <c:pt idx="4">
                  <c:v>49.4</c:v>
                </c:pt>
                <c:pt idx="5">
                  <c:v>49.4</c:v>
                </c:pt>
                <c:pt idx="6">
                  <c:v>49.7</c:v>
                </c:pt>
                <c:pt idx="7">
                  <c:v>49.5</c:v>
                </c:pt>
                <c:pt idx="8">
                  <c:v>49.8</c:v>
                </c:pt>
                <c:pt idx="9">
                  <c:v>49.3</c:v>
                </c:pt>
                <c:pt idx="10">
                  <c:v>50.2</c:v>
                </c:pt>
                <c:pt idx="11">
                  <c:v>50.2</c:v>
                </c:pt>
                <c:pt idx="12">
                  <c:v>50</c:v>
                </c:pt>
                <c:pt idx="13">
                  <c:v>35.700000000000003</c:v>
                </c:pt>
                <c:pt idx="14">
                  <c:v>52</c:v>
                </c:pt>
                <c:pt idx="15">
                  <c:v>50.8</c:v>
                </c:pt>
                <c:pt idx="16" formatCode="0.0">
                  <c:v>50.6</c:v>
                </c:pt>
              </c:numCache>
            </c:numRef>
          </c:val>
          <c:smooth val="1"/>
          <c:extLst>
            <c:ext xmlns:c16="http://schemas.microsoft.com/office/drawing/2014/chart" uri="{C3380CC4-5D6E-409C-BE32-E72D297353CC}">
              <c16:uniqueId val="{00000002-FE49-456B-8CAF-621BE8A2191C}"/>
            </c:ext>
          </c:extLst>
        </c:ser>
        <c:dLbls>
          <c:showLegendKey val="0"/>
          <c:showVal val="0"/>
          <c:showCatName val="0"/>
          <c:showSerName val="0"/>
          <c:showPercent val="0"/>
          <c:showBubbleSize val="0"/>
        </c:dLbls>
        <c:marker val="1"/>
        <c:smooth val="0"/>
        <c:axId val="193758208"/>
        <c:axId val="188094080"/>
      </c:lineChart>
      <c:catAx>
        <c:axId val="193758208"/>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88094080"/>
        <c:crosses val="autoZero"/>
        <c:auto val="1"/>
        <c:lblAlgn val="ctr"/>
        <c:lblOffset val="100"/>
        <c:noMultiLvlLbl val="0"/>
      </c:catAx>
      <c:valAx>
        <c:axId val="188094080"/>
        <c:scaling>
          <c:orientation val="minMax"/>
          <c:min val="30"/>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93758208"/>
        <c:crosses val="autoZero"/>
        <c:crossBetween val="between"/>
      </c:valAx>
      <c:spPr>
        <a:noFill/>
        <a:ln>
          <a:noFill/>
        </a:ln>
        <a:effectLst/>
      </c:spPr>
    </c:plotArea>
    <c:legend>
      <c:legendPos val="b"/>
      <c:layout>
        <c:manualLayout>
          <c:xMode val="edge"/>
          <c:yMode val="edge"/>
          <c:x val="0.1162152508526386"/>
          <c:y val="8.3885575699918832E-3"/>
          <c:w val="0.82040009582907181"/>
          <c:h val="6.28503822114664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showDLblsOverMax val="0"/>
    <c:extLst/>
  </c:chart>
  <c:spPr>
    <a:noFill/>
    <a:ln>
      <a:noFill/>
    </a:ln>
    <a:effectLst/>
  </c:spPr>
  <c:txPr>
    <a:bodyPr/>
    <a:lstStyle/>
    <a:p>
      <a:pPr>
        <a:defRPr sz="1400" b="1">
          <a:solidFill>
            <a:schemeClr val="tx1"/>
          </a:solidFill>
          <a:latin typeface="Century Gothic" panose="020B0502020202020204" pitchFamily="34" charset="0"/>
        </a:defRPr>
      </a:pPr>
      <a:endParaRPr lang="es-P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763347762529209E-2"/>
          <c:y val="7.2998635904571493E-2"/>
          <c:w val="0.86766041171771768"/>
          <c:h val="0.75126655153811184"/>
        </c:manualLayout>
      </c:layout>
      <c:lineChart>
        <c:grouping val="standard"/>
        <c:varyColors val="0"/>
        <c:ser>
          <c:idx val="0"/>
          <c:order val="0"/>
          <c:tx>
            <c:strRef>
              <c:f>'Internacional - resumen'!$C$58</c:f>
              <c:strCache>
                <c:ptCount val="1"/>
                <c:pt idx="0">
                  <c:v>Estados Unidos</c:v>
                </c:pt>
              </c:strCache>
            </c:strRef>
          </c:tx>
          <c:spPr>
            <a:ln w="28575" cap="rnd">
              <a:solidFill>
                <a:schemeClr val="accent5"/>
              </a:solidFill>
              <a:round/>
            </a:ln>
            <a:effectLst/>
          </c:spPr>
          <c:marker>
            <c:symbol val="circle"/>
            <c:size val="6"/>
            <c:spPr>
              <a:solidFill>
                <a:schemeClr val="accent5"/>
              </a:solidFill>
              <a:ln w="9525">
                <a:no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A9-4B28-8B44-DA86F077522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'Internacional - resumen'!$B$59:$B$74</c:f>
              <c:strCache>
                <c:ptCount val="16"/>
                <c:pt idx="0">
                  <c:v>Ene-19</c:v>
                </c:pt>
                <c:pt idx="1">
                  <c:v>Feb</c:v>
                </c:pt>
                <c:pt idx="2">
                  <c:v>Mar</c:v>
                </c:pt>
                <c:pt idx="3">
                  <c:v>Abr</c:v>
                </c:pt>
                <c:pt idx="4">
                  <c:v>May</c:v>
                </c:pt>
                <c:pt idx="5">
                  <c:v>Jun</c:v>
                </c:pt>
                <c:pt idx="6">
                  <c:v>Jul</c:v>
                </c:pt>
                <c:pt idx="7">
                  <c:v>Ago</c:v>
                </c:pt>
                <c:pt idx="8">
                  <c:v>Sep</c:v>
                </c:pt>
                <c:pt idx="9">
                  <c:v>Oct</c:v>
                </c:pt>
                <c:pt idx="10">
                  <c:v>Nov</c:v>
                </c:pt>
                <c:pt idx="11">
                  <c:v>Dic</c:v>
                </c:pt>
                <c:pt idx="12">
                  <c:v>Ene-20</c:v>
                </c:pt>
                <c:pt idx="13">
                  <c:v>Feb</c:v>
                </c:pt>
                <c:pt idx="14">
                  <c:v>Mar</c:v>
                </c:pt>
                <c:pt idx="15">
                  <c:v>Abr</c:v>
                </c:pt>
              </c:strCache>
            </c:strRef>
          </c:cat>
          <c:val>
            <c:numRef>
              <c:f>'Internacional - resumen'!$C$59:$C$75</c:f>
              <c:numCache>
                <c:formatCode>General</c:formatCode>
                <c:ptCount val="17"/>
                <c:pt idx="0">
                  <c:v>54.2</c:v>
                </c:pt>
                <c:pt idx="1">
                  <c:v>56</c:v>
                </c:pt>
                <c:pt idx="2">
                  <c:v>55.3</c:v>
                </c:pt>
                <c:pt idx="3">
                  <c:v>53</c:v>
                </c:pt>
                <c:pt idx="4">
                  <c:v>50.9</c:v>
                </c:pt>
                <c:pt idx="5">
                  <c:v>51.5</c:v>
                </c:pt>
                <c:pt idx="6">
                  <c:v>53</c:v>
                </c:pt>
                <c:pt idx="7">
                  <c:v>50.7</c:v>
                </c:pt>
                <c:pt idx="8">
                  <c:v>50.9</c:v>
                </c:pt>
                <c:pt idx="9">
                  <c:v>50.6</c:v>
                </c:pt>
                <c:pt idx="10">
                  <c:v>51.6</c:v>
                </c:pt>
                <c:pt idx="11">
                  <c:v>52.8</c:v>
                </c:pt>
                <c:pt idx="12">
                  <c:v>53.4</c:v>
                </c:pt>
                <c:pt idx="13">
                  <c:v>49.4</c:v>
                </c:pt>
                <c:pt idx="14">
                  <c:v>39.799999999999997</c:v>
                </c:pt>
                <c:pt idx="15">
                  <c:v>26.7</c:v>
                </c:pt>
                <c:pt idx="16">
                  <c:v>36.9</c:v>
                </c:pt>
              </c:numCache>
            </c:numRef>
          </c:val>
          <c:smooth val="1"/>
          <c:extLst>
            <c:ext xmlns:c16="http://schemas.microsoft.com/office/drawing/2014/chart" uri="{C3380CC4-5D6E-409C-BE32-E72D297353CC}">
              <c16:uniqueId val="{00000000-FE49-456B-8CAF-621BE8A2191C}"/>
            </c:ext>
          </c:extLst>
        </c:ser>
        <c:ser>
          <c:idx val="1"/>
          <c:order val="1"/>
          <c:tx>
            <c:strRef>
              <c:f>'Internacional - resumen'!$D$58</c:f>
              <c:strCache>
                <c:ptCount val="1"/>
                <c:pt idx="0">
                  <c:v>Eurozona</c:v>
                </c:pt>
              </c:strCache>
            </c:strRef>
          </c:tx>
          <c:spPr>
            <a:ln w="28575" cap="rnd">
              <a:solidFill>
                <a:schemeClr val="accent2"/>
              </a:solidFill>
              <a:round/>
            </a:ln>
            <a:effectLst/>
          </c:spPr>
          <c:marker>
            <c:symbol val="star"/>
            <c:size val="5"/>
            <c:spPr>
              <a:noFill/>
              <a:ln w="9525">
                <a:solidFill>
                  <a:schemeClr val="accent2"/>
                </a:solid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A9-4B28-8B44-DA86F077522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'Internacional - resumen'!$B$59:$B$74</c:f>
              <c:strCache>
                <c:ptCount val="16"/>
                <c:pt idx="0">
                  <c:v>Ene-19</c:v>
                </c:pt>
                <c:pt idx="1">
                  <c:v>Feb</c:v>
                </c:pt>
                <c:pt idx="2">
                  <c:v>Mar</c:v>
                </c:pt>
                <c:pt idx="3">
                  <c:v>Abr</c:v>
                </c:pt>
                <c:pt idx="4">
                  <c:v>May</c:v>
                </c:pt>
                <c:pt idx="5">
                  <c:v>Jun</c:v>
                </c:pt>
                <c:pt idx="6">
                  <c:v>Jul</c:v>
                </c:pt>
                <c:pt idx="7">
                  <c:v>Ago</c:v>
                </c:pt>
                <c:pt idx="8">
                  <c:v>Sep</c:v>
                </c:pt>
                <c:pt idx="9">
                  <c:v>Oct</c:v>
                </c:pt>
                <c:pt idx="10">
                  <c:v>Nov</c:v>
                </c:pt>
                <c:pt idx="11">
                  <c:v>Dic</c:v>
                </c:pt>
                <c:pt idx="12">
                  <c:v>Ene-20</c:v>
                </c:pt>
                <c:pt idx="13">
                  <c:v>Feb</c:v>
                </c:pt>
                <c:pt idx="14">
                  <c:v>Mar</c:v>
                </c:pt>
                <c:pt idx="15">
                  <c:v>Abr</c:v>
                </c:pt>
              </c:strCache>
            </c:strRef>
          </c:cat>
          <c:val>
            <c:numRef>
              <c:f>'Internacional - resumen'!$D$59:$D$75</c:f>
              <c:numCache>
                <c:formatCode>General</c:formatCode>
                <c:ptCount val="17"/>
                <c:pt idx="0">
                  <c:v>51.2</c:v>
                </c:pt>
                <c:pt idx="1">
                  <c:v>52.8</c:v>
                </c:pt>
                <c:pt idx="2">
                  <c:v>53.3</c:v>
                </c:pt>
                <c:pt idx="3">
                  <c:v>52.8</c:v>
                </c:pt>
                <c:pt idx="4">
                  <c:v>52.9</c:v>
                </c:pt>
                <c:pt idx="5">
                  <c:v>53.6</c:v>
                </c:pt>
                <c:pt idx="6">
                  <c:v>53.2</c:v>
                </c:pt>
                <c:pt idx="7">
                  <c:v>53.5</c:v>
                </c:pt>
                <c:pt idx="8">
                  <c:v>51.6</c:v>
                </c:pt>
                <c:pt idx="9">
                  <c:v>52.2</c:v>
                </c:pt>
                <c:pt idx="10">
                  <c:v>51.9</c:v>
                </c:pt>
                <c:pt idx="11">
                  <c:v>52.8</c:v>
                </c:pt>
                <c:pt idx="12">
                  <c:v>52.5</c:v>
                </c:pt>
                <c:pt idx="13">
                  <c:v>52.6</c:v>
                </c:pt>
                <c:pt idx="14">
                  <c:v>26.4</c:v>
                </c:pt>
                <c:pt idx="15">
                  <c:v>12</c:v>
                </c:pt>
                <c:pt idx="16">
                  <c:v>28.7</c:v>
                </c:pt>
              </c:numCache>
            </c:numRef>
          </c:val>
          <c:smooth val="1"/>
          <c:extLst>
            <c:ext xmlns:c16="http://schemas.microsoft.com/office/drawing/2014/chart" uri="{C3380CC4-5D6E-409C-BE32-E72D297353CC}">
              <c16:uniqueId val="{00000001-FE49-456B-8CAF-621BE8A2191C}"/>
            </c:ext>
          </c:extLst>
        </c:ser>
        <c:ser>
          <c:idx val="2"/>
          <c:order val="2"/>
          <c:tx>
            <c:strRef>
              <c:f>'Internacional - resumen'!$E$58</c:f>
              <c:strCache>
                <c:ptCount val="1"/>
                <c:pt idx="0">
                  <c:v>China</c:v>
                </c:pt>
              </c:strCache>
            </c:strRef>
          </c:tx>
          <c:spPr>
            <a:ln w="28575" cap="rnd">
              <a:solidFill>
                <a:schemeClr val="accent4"/>
              </a:solidFill>
              <a:round/>
            </a:ln>
            <a:effectLst/>
          </c:spPr>
          <c:marker>
            <c:symbol val="diamond"/>
            <c:size val="6"/>
            <c:spPr>
              <a:solidFill>
                <a:schemeClr val="accent4"/>
              </a:solidFill>
              <a:ln w="9525">
                <a:noFill/>
              </a:ln>
              <a:effectLst/>
            </c:spPr>
          </c:marker>
          <c:dLbls>
            <c:dLbl>
              <c:idx val="1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A9-4B28-8B44-DA86F077522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Century Gothic" panose="020B0502020202020204" pitchFamily="34" charset="0"/>
                    <a:ea typeface="+mn-ea"/>
                    <a:cs typeface="+mn-cs"/>
                  </a:defRPr>
                </a:pPr>
                <a:endParaRPr lang="es-P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'Internacional - resumen'!$B$59:$B$74</c:f>
              <c:strCache>
                <c:ptCount val="16"/>
                <c:pt idx="0">
                  <c:v>Ene-19</c:v>
                </c:pt>
                <c:pt idx="1">
                  <c:v>Feb</c:v>
                </c:pt>
                <c:pt idx="2">
                  <c:v>Mar</c:v>
                </c:pt>
                <c:pt idx="3">
                  <c:v>Abr</c:v>
                </c:pt>
                <c:pt idx="4">
                  <c:v>May</c:v>
                </c:pt>
                <c:pt idx="5">
                  <c:v>Jun</c:v>
                </c:pt>
                <c:pt idx="6">
                  <c:v>Jul</c:v>
                </c:pt>
                <c:pt idx="7">
                  <c:v>Ago</c:v>
                </c:pt>
                <c:pt idx="8">
                  <c:v>Sep</c:v>
                </c:pt>
                <c:pt idx="9">
                  <c:v>Oct</c:v>
                </c:pt>
                <c:pt idx="10">
                  <c:v>Nov</c:v>
                </c:pt>
                <c:pt idx="11">
                  <c:v>Dic</c:v>
                </c:pt>
                <c:pt idx="12">
                  <c:v>Ene-20</c:v>
                </c:pt>
                <c:pt idx="13">
                  <c:v>Feb</c:v>
                </c:pt>
                <c:pt idx="14">
                  <c:v>Mar</c:v>
                </c:pt>
                <c:pt idx="15">
                  <c:v>Abr</c:v>
                </c:pt>
              </c:strCache>
            </c:strRef>
          </c:cat>
          <c:val>
            <c:numRef>
              <c:f>'Internacional - resumen'!$E$59:$E$75</c:f>
              <c:numCache>
                <c:formatCode>General</c:formatCode>
                <c:ptCount val="17"/>
                <c:pt idx="0">
                  <c:v>53.6</c:v>
                </c:pt>
                <c:pt idx="1">
                  <c:v>51.1</c:v>
                </c:pt>
                <c:pt idx="2">
                  <c:v>54.4</c:v>
                </c:pt>
                <c:pt idx="3">
                  <c:v>54.5</c:v>
                </c:pt>
                <c:pt idx="4">
                  <c:v>52.7</c:v>
                </c:pt>
                <c:pt idx="5">
                  <c:v>52</c:v>
                </c:pt>
                <c:pt idx="6">
                  <c:v>51.6</c:v>
                </c:pt>
                <c:pt idx="7">
                  <c:v>52.1</c:v>
                </c:pt>
                <c:pt idx="8">
                  <c:v>51.3</c:v>
                </c:pt>
                <c:pt idx="9">
                  <c:v>51.1</c:v>
                </c:pt>
                <c:pt idx="10">
                  <c:v>53.5</c:v>
                </c:pt>
                <c:pt idx="11">
                  <c:v>52.5</c:v>
                </c:pt>
                <c:pt idx="12">
                  <c:v>51.8</c:v>
                </c:pt>
                <c:pt idx="13">
                  <c:v>26.5</c:v>
                </c:pt>
                <c:pt idx="14">
                  <c:v>43</c:v>
                </c:pt>
                <c:pt idx="15">
                  <c:v>44.4</c:v>
                </c:pt>
                <c:pt idx="16">
                  <c:v>50.3</c:v>
                </c:pt>
              </c:numCache>
            </c:numRef>
          </c:val>
          <c:smooth val="1"/>
          <c:extLst>
            <c:ext xmlns:c16="http://schemas.microsoft.com/office/drawing/2014/chart" uri="{C3380CC4-5D6E-409C-BE32-E72D297353CC}">
              <c16:uniqueId val="{00000002-FE49-456B-8CAF-621BE8A2191C}"/>
            </c:ext>
          </c:extLst>
        </c:ser>
        <c:dLbls>
          <c:showLegendKey val="0"/>
          <c:showVal val="0"/>
          <c:showCatName val="0"/>
          <c:showSerName val="0"/>
          <c:showPercent val="0"/>
          <c:showBubbleSize val="0"/>
        </c:dLbls>
        <c:marker val="1"/>
        <c:smooth val="0"/>
        <c:axId val="193868800"/>
        <c:axId val="188095808"/>
      </c:lineChart>
      <c:catAx>
        <c:axId val="193868800"/>
        <c:scaling>
          <c:orientation val="minMax"/>
        </c:scaling>
        <c:delete val="0"/>
        <c:axPos val="b"/>
        <c:numFmt formatCode="General" sourceLinked="1"/>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88095808"/>
        <c:crosses val="autoZero"/>
        <c:auto val="1"/>
        <c:lblAlgn val="ctr"/>
        <c:lblOffset val="100"/>
        <c:noMultiLvlLbl val="0"/>
      </c:catAx>
      <c:valAx>
        <c:axId val="188095808"/>
        <c:scaling>
          <c:orientation val="minMax"/>
          <c:min val="10"/>
        </c:scaling>
        <c:delete val="0"/>
        <c:axPos val="l"/>
        <c:numFmt formatCode="General" sourceLinked="1"/>
        <c:majorTickMark val="out"/>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crossAx val="193868800"/>
        <c:crosses val="autoZero"/>
        <c:crossBetween val="between"/>
      </c:valAx>
      <c:spPr>
        <a:noFill/>
        <a:ln>
          <a:noFill/>
        </a:ln>
        <a:effectLst/>
      </c:spPr>
    </c:plotArea>
    <c:legend>
      <c:legendPos val="b"/>
      <c:layout>
        <c:manualLayout>
          <c:xMode val="edge"/>
          <c:yMode val="edge"/>
          <c:x val="0.1162152508526386"/>
          <c:y val="8.3885575699918832E-3"/>
          <c:w val="0.82040009582907181"/>
          <c:h val="6.285038221146648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entury Gothic" panose="020B0502020202020204" pitchFamily="34" charset="0"/>
              <a:ea typeface="+mn-ea"/>
              <a:cs typeface="+mn-cs"/>
            </a:defRPr>
          </a:pPr>
          <a:endParaRPr lang="es-PE"/>
        </a:p>
      </c:txPr>
    </c:legend>
    <c:plotVisOnly val="1"/>
    <c:dispBlanksAs val="gap"/>
    <c:showDLblsOverMax val="0"/>
    <c:extLst/>
  </c:chart>
  <c:spPr>
    <a:noFill/>
    <a:ln>
      <a:noFill/>
    </a:ln>
    <a:effectLst/>
  </c:spPr>
  <c:txPr>
    <a:bodyPr/>
    <a:lstStyle/>
    <a:p>
      <a:pPr>
        <a:defRPr sz="1400" b="1">
          <a:solidFill>
            <a:schemeClr val="tx1"/>
          </a:solidFill>
          <a:latin typeface="Century Gothic" panose="020B0502020202020204" pitchFamily="34" charset="0"/>
        </a:defRPr>
      </a:pPr>
      <a:endParaRPr lang="es-P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image" Target="../media/image19.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3F217-5DB8-4C20-BD60-6CEED08858ED}" type="doc">
      <dgm:prSet loTypeId="urn:microsoft.com/office/officeart/2005/8/layout/vList4" loCatId="list" qsTypeId="urn:microsoft.com/office/officeart/2005/8/quickstyle/simple1" qsCatId="simple" csTypeId="urn:microsoft.com/office/officeart/2005/8/colors/accent3_3" csCatId="accent3" phldr="1"/>
      <dgm:spPr/>
      <dgm:t>
        <a:bodyPr/>
        <a:lstStyle/>
        <a:p>
          <a:endParaRPr lang="es-PE"/>
        </a:p>
      </dgm:t>
    </dgm:pt>
    <dgm:pt modelId="{C3B8F8BF-A021-49BF-B8DB-C604089DE159}">
      <dgm:prSet phldrT="[Texto]"/>
      <dgm:spPr/>
      <dgm:t>
        <a:bodyPr/>
        <a:lstStyle/>
        <a:p>
          <a:r>
            <a:rPr lang="es-PE" b="1" dirty="0">
              <a:solidFill>
                <a:schemeClr val="tx1"/>
              </a:solidFill>
            </a:rPr>
            <a:t>FINANCIAMIENTO</a:t>
          </a:r>
        </a:p>
      </dgm:t>
    </dgm:pt>
    <dgm:pt modelId="{6CD0CFAF-A553-4006-B619-A5ED704BA5AA}" type="parTrans" cxnId="{2EDD833A-A31E-4D31-907A-56C80AB569D1}">
      <dgm:prSet/>
      <dgm:spPr/>
      <dgm:t>
        <a:bodyPr/>
        <a:lstStyle/>
        <a:p>
          <a:endParaRPr lang="es-PE"/>
        </a:p>
      </dgm:t>
    </dgm:pt>
    <dgm:pt modelId="{FE1A44C6-5BA9-47DC-BE01-0310A3BD6CC1}" type="sibTrans" cxnId="{2EDD833A-A31E-4D31-907A-56C80AB569D1}">
      <dgm:prSet/>
      <dgm:spPr/>
      <dgm:t>
        <a:bodyPr/>
        <a:lstStyle/>
        <a:p>
          <a:endParaRPr lang="es-PE"/>
        </a:p>
      </dgm:t>
    </dgm:pt>
    <dgm:pt modelId="{25F12BE5-0C1E-4AA0-922B-DCF77B473B5C}">
      <dgm:prSet phldrT="[Texto]"/>
      <dgm:spPr/>
      <dgm:t>
        <a:bodyPr/>
        <a:lstStyle/>
        <a:p>
          <a:pPr>
            <a:buFont typeface="Times New Roman" panose="02020603050405020304" pitchFamily="18" charset="0"/>
            <a:buChar char="•"/>
          </a:pPr>
          <a:r>
            <a:rPr lang="es-PE" b="0" dirty="0">
              <a:solidFill>
                <a:schemeClr val="tx1"/>
              </a:solidFill>
            </a:rPr>
            <a:t>Programas Reactiva Perú y FAE </a:t>
          </a:r>
          <a:r>
            <a:rPr lang="es-PE" b="0" dirty="0" err="1">
              <a:solidFill>
                <a:schemeClr val="tx1"/>
              </a:solidFill>
            </a:rPr>
            <a:t>Mype</a:t>
          </a:r>
          <a:r>
            <a:rPr lang="es-PE" b="0" dirty="0">
              <a:solidFill>
                <a:schemeClr val="tx1"/>
              </a:solidFill>
            </a:rPr>
            <a:t>.</a:t>
          </a:r>
        </a:p>
      </dgm:t>
    </dgm:pt>
    <dgm:pt modelId="{33F9B99B-B91D-4749-AB6B-250553D4156D}" type="parTrans" cxnId="{8531FF42-138D-4D8F-88FB-899507039D10}">
      <dgm:prSet/>
      <dgm:spPr/>
      <dgm:t>
        <a:bodyPr/>
        <a:lstStyle/>
        <a:p>
          <a:endParaRPr lang="es-PE"/>
        </a:p>
      </dgm:t>
    </dgm:pt>
    <dgm:pt modelId="{3D638236-0319-415E-AC4B-792DE2D2D061}" type="sibTrans" cxnId="{8531FF42-138D-4D8F-88FB-899507039D10}">
      <dgm:prSet/>
      <dgm:spPr/>
      <dgm:t>
        <a:bodyPr/>
        <a:lstStyle/>
        <a:p>
          <a:endParaRPr lang="es-PE"/>
        </a:p>
      </dgm:t>
    </dgm:pt>
    <dgm:pt modelId="{143D92BF-222D-43B1-AAB4-761A7D23DB20}">
      <dgm:prSet phldrT="[Texto]"/>
      <dgm:spPr/>
      <dgm:t>
        <a:bodyPr/>
        <a:lstStyle/>
        <a:p>
          <a:r>
            <a:rPr lang="es-PE" b="1" dirty="0">
              <a:solidFill>
                <a:schemeClr val="tx1"/>
              </a:solidFill>
            </a:rPr>
            <a:t>EMPLEO</a:t>
          </a:r>
        </a:p>
      </dgm:t>
    </dgm:pt>
    <dgm:pt modelId="{EFBACFF9-94A9-498D-99AC-99FF3F969ECB}" type="parTrans" cxnId="{A7F4B5DA-6108-428C-BCA9-76F5D0B6CBC5}">
      <dgm:prSet/>
      <dgm:spPr/>
      <dgm:t>
        <a:bodyPr/>
        <a:lstStyle/>
        <a:p>
          <a:endParaRPr lang="es-PE"/>
        </a:p>
      </dgm:t>
    </dgm:pt>
    <dgm:pt modelId="{290E5896-57C0-4E77-B4E9-16B558E33F2D}" type="sibTrans" cxnId="{A7F4B5DA-6108-428C-BCA9-76F5D0B6CBC5}">
      <dgm:prSet/>
      <dgm:spPr/>
      <dgm:t>
        <a:bodyPr/>
        <a:lstStyle/>
        <a:p>
          <a:endParaRPr lang="es-PE"/>
        </a:p>
      </dgm:t>
    </dgm:pt>
    <dgm:pt modelId="{F4453DC2-D7D2-4D8E-94A2-E97D447DEC40}">
      <dgm:prSet phldrT="[Texto]"/>
      <dgm:spPr/>
      <dgm:t>
        <a:bodyPr/>
        <a:lstStyle/>
        <a:p>
          <a:pPr>
            <a:buFont typeface="Times New Roman" panose="02020603050405020304" pitchFamily="18" charset="0"/>
            <a:buChar char="•"/>
          </a:pPr>
          <a:r>
            <a:rPr lang="es-PE" dirty="0">
              <a:solidFill>
                <a:schemeClr val="tx1"/>
              </a:solidFill>
            </a:rPr>
            <a:t>Subsidio a la planilla de 35% para salarios de menos de S/1,500.</a:t>
          </a:r>
        </a:p>
      </dgm:t>
    </dgm:pt>
    <dgm:pt modelId="{A0C6235C-9C5D-4489-90D6-FDC574EE32E3}" type="parTrans" cxnId="{E1E63B0B-E01D-4BDC-8C8E-C000C5BBF917}">
      <dgm:prSet/>
      <dgm:spPr/>
      <dgm:t>
        <a:bodyPr/>
        <a:lstStyle/>
        <a:p>
          <a:endParaRPr lang="es-PE"/>
        </a:p>
      </dgm:t>
    </dgm:pt>
    <dgm:pt modelId="{3E9FAB0B-CEAC-45CE-B82D-CF1E4CD98398}" type="sibTrans" cxnId="{E1E63B0B-E01D-4BDC-8C8E-C000C5BBF917}">
      <dgm:prSet/>
      <dgm:spPr/>
      <dgm:t>
        <a:bodyPr/>
        <a:lstStyle/>
        <a:p>
          <a:endParaRPr lang="es-PE"/>
        </a:p>
      </dgm:t>
    </dgm:pt>
    <dgm:pt modelId="{9EA3363C-8498-4406-9BAD-B3B00AE68584}">
      <dgm:prSet phldrT="[Texto]"/>
      <dgm:spPr/>
      <dgm:t>
        <a:bodyPr/>
        <a:lstStyle/>
        <a:p>
          <a:r>
            <a:rPr lang="es-PE" b="1" dirty="0">
              <a:solidFill>
                <a:schemeClr val="tx1"/>
              </a:solidFill>
            </a:rPr>
            <a:t>PERMISOS DE OPERACIÓN</a:t>
          </a:r>
        </a:p>
      </dgm:t>
    </dgm:pt>
    <dgm:pt modelId="{B4C318D4-4B43-4BE2-8015-970E2A36BBC3}" type="parTrans" cxnId="{66A66B1B-D6A3-443D-9621-6C9C05E9C6B0}">
      <dgm:prSet/>
      <dgm:spPr/>
      <dgm:t>
        <a:bodyPr/>
        <a:lstStyle/>
        <a:p>
          <a:endParaRPr lang="es-PE"/>
        </a:p>
      </dgm:t>
    </dgm:pt>
    <dgm:pt modelId="{40CB19F9-4400-48AC-BFB9-34A8D383641D}" type="sibTrans" cxnId="{66A66B1B-D6A3-443D-9621-6C9C05E9C6B0}">
      <dgm:prSet/>
      <dgm:spPr/>
      <dgm:t>
        <a:bodyPr/>
        <a:lstStyle/>
        <a:p>
          <a:endParaRPr lang="es-PE"/>
        </a:p>
      </dgm:t>
    </dgm:pt>
    <dgm:pt modelId="{5E0D6ACD-9AF8-4474-A685-7A9F9D3EC892}">
      <dgm:prSet phldrT="[Texto]"/>
      <dgm:spPr/>
      <dgm:t>
        <a:bodyPr/>
        <a:lstStyle/>
        <a:p>
          <a:pPr>
            <a:buFont typeface="Times New Roman" panose="02020603050405020304" pitchFamily="18" charset="0"/>
            <a:buChar char="•"/>
          </a:pPr>
          <a:r>
            <a:rPr lang="es-PE" dirty="0">
              <a:solidFill>
                <a:schemeClr val="tx1"/>
              </a:solidFill>
            </a:rPr>
            <a:t>Fase 1. De 45% del PBI a 65%, según MEF. Fase 2: 80%. ¿Diferenciación por región?</a:t>
          </a:r>
        </a:p>
      </dgm:t>
    </dgm:pt>
    <dgm:pt modelId="{1A49B855-45DF-472F-9D17-B986700F1519}" type="parTrans" cxnId="{16DDA605-04AC-4AEA-A63C-A7BCC3DEBEE9}">
      <dgm:prSet/>
      <dgm:spPr/>
      <dgm:t>
        <a:bodyPr/>
        <a:lstStyle/>
        <a:p>
          <a:endParaRPr lang="es-PE"/>
        </a:p>
      </dgm:t>
    </dgm:pt>
    <dgm:pt modelId="{248463FA-67B7-42EB-96F0-42E3F3D1C8FB}" type="sibTrans" cxnId="{16DDA605-04AC-4AEA-A63C-A7BCC3DEBEE9}">
      <dgm:prSet/>
      <dgm:spPr/>
      <dgm:t>
        <a:bodyPr/>
        <a:lstStyle/>
        <a:p>
          <a:endParaRPr lang="es-PE"/>
        </a:p>
      </dgm:t>
    </dgm:pt>
    <dgm:pt modelId="{F611DFA9-07E8-4075-838C-83BAE6D88961}">
      <dgm:prSet/>
      <dgm:spPr/>
      <dgm:t>
        <a:bodyPr/>
        <a:lstStyle/>
        <a:p>
          <a:pPr>
            <a:buFont typeface="Times New Roman" panose="02020603050405020304" pitchFamily="18" charset="0"/>
            <a:buChar char="•"/>
          </a:pPr>
          <a:r>
            <a:rPr lang="es-PE" b="0" dirty="0">
              <a:solidFill>
                <a:schemeClr val="tx1"/>
              </a:solidFill>
            </a:rPr>
            <a:t>Buenas condiciones</a:t>
          </a:r>
        </a:p>
      </dgm:t>
    </dgm:pt>
    <dgm:pt modelId="{6757B253-CDF1-4841-8F6B-57A4E1E78223}" type="parTrans" cxnId="{B9901F7E-AEF4-43FF-8C05-4BF36BD9A495}">
      <dgm:prSet/>
      <dgm:spPr/>
      <dgm:t>
        <a:bodyPr/>
        <a:lstStyle/>
        <a:p>
          <a:endParaRPr lang="es-PE"/>
        </a:p>
      </dgm:t>
    </dgm:pt>
    <dgm:pt modelId="{CD64B39C-915A-4B44-AAE3-3F4140BEC073}" type="sibTrans" cxnId="{B9901F7E-AEF4-43FF-8C05-4BF36BD9A495}">
      <dgm:prSet/>
      <dgm:spPr/>
      <dgm:t>
        <a:bodyPr/>
        <a:lstStyle/>
        <a:p>
          <a:endParaRPr lang="es-PE"/>
        </a:p>
      </dgm:t>
    </dgm:pt>
    <dgm:pt modelId="{8606CE2C-8AD8-4A7C-B312-9FF7C7F6F9CE}">
      <dgm:prSet/>
      <dgm:spPr/>
      <dgm:t>
        <a:bodyPr/>
        <a:lstStyle/>
        <a:p>
          <a:pPr>
            <a:buFont typeface="Times New Roman" panose="02020603050405020304" pitchFamily="18" charset="0"/>
            <a:buChar char="•"/>
          </a:pPr>
          <a:r>
            <a:rPr lang="es-PE" b="0" dirty="0">
              <a:solidFill>
                <a:schemeClr val="tx1"/>
              </a:solidFill>
            </a:rPr>
            <a:t>Problemas: (i) demoraron mucho en empezar. (</a:t>
          </a:r>
          <a:r>
            <a:rPr lang="es-PE" b="0" dirty="0" err="1">
              <a:solidFill>
                <a:schemeClr val="tx1"/>
              </a:solidFill>
            </a:rPr>
            <a:t>ii</a:t>
          </a:r>
          <a:r>
            <a:rPr lang="es-PE" b="0" dirty="0">
              <a:solidFill>
                <a:schemeClr val="tx1"/>
              </a:solidFill>
            </a:rPr>
            <a:t>) monto insuficiente para muchas industrias. (</a:t>
          </a:r>
          <a:r>
            <a:rPr lang="es-PE" b="0" dirty="0" err="1">
              <a:solidFill>
                <a:schemeClr val="tx1"/>
              </a:solidFill>
            </a:rPr>
            <a:t>iii</a:t>
          </a:r>
          <a:r>
            <a:rPr lang="es-PE" b="0" dirty="0">
              <a:solidFill>
                <a:schemeClr val="tx1"/>
              </a:solidFill>
            </a:rPr>
            <a:t>) baja penetración </a:t>
          </a:r>
          <a:r>
            <a:rPr lang="es-PE" b="0" dirty="0" err="1">
              <a:solidFill>
                <a:schemeClr val="tx1"/>
              </a:solidFill>
            </a:rPr>
            <a:t>Mype</a:t>
          </a:r>
          <a:r>
            <a:rPr lang="es-PE" b="0" dirty="0">
              <a:solidFill>
                <a:schemeClr val="tx1"/>
              </a:solidFill>
            </a:rPr>
            <a:t>.</a:t>
          </a:r>
        </a:p>
      </dgm:t>
    </dgm:pt>
    <dgm:pt modelId="{404294C8-1909-49EF-A7B8-6C91DFAF4FAF}" type="parTrans" cxnId="{747A7340-E757-4EBD-B2A7-2D697315A67C}">
      <dgm:prSet/>
      <dgm:spPr/>
      <dgm:t>
        <a:bodyPr/>
        <a:lstStyle/>
        <a:p>
          <a:endParaRPr lang="es-PE"/>
        </a:p>
      </dgm:t>
    </dgm:pt>
    <dgm:pt modelId="{60A2E540-B5FF-4DBD-A318-F1F19C2BC705}" type="sibTrans" cxnId="{747A7340-E757-4EBD-B2A7-2D697315A67C}">
      <dgm:prSet/>
      <dgm:spPr/>
      <dgm:t>
        <a:bodyPr/>
        <a:lstStyle/>
        <a:p>
          <a:endParaRPr lang="es-PE"/>
        </a:p>
      </dgm:t>
    </dgm:pt>
    <dgm:pt modelId="{6FC656C3-94C3-4A5A-88C1-8C0A4EE05196}">
      <dgm:prSet/>
      <dgm:spPr/>
      <dgm:t>
        <a:bodyPr/>
        <a:lstStyle/>
        <a:p>
          <a:pPr>
            <a:buFont typeface="Times New Roman" panose="02020603050405020304" pitchFamily="18" charset="0"/>
            <a:buChar char="•"/>
          </a:pPr>
          <a:r>
            <a:rPr lang="es-PE" dirty="0">
              <a:solidFill>
                <a:schemeClr val="tx1"/>
              </a:solidFill>
            </a:rPr>
            <a:t>Suspensión perfecta: Idas y vueltas. Colapso de la web. Incompatibilidades. Pocas claridad sobre criterios a aplicar por la autoridad del trabajo.</a:t>
          </a:r>
        </a:p>
      </dgm:t>
    </dgm:pt>
    <dgm:pt modelId="{2FF1326C-D112-4160-9AC5-EEBBB680C969}" type="parTrans" cxnId="{A3819184-A4A9-40A3-8718-465AF99E6B44}">
      <dgm:prSet/>
      <dgm:spPr/>
      <dgm:t>
        <a:bodyPr/>
        <a:lstStyle/>
        <a:p>
          <a:endParaRPr lang="es-PE"/>
        </a:p>
      </dgm:t>
    </dgm:pt>
    <dgm:pt modelId="{28C118D7-3A8E-4D64-8B3D-2FD7EB8E6066}" type="sibTrans" cxnId="{A3819184-A4A9-40A3-8718-465AF99E6B44}">
      <dgm:prSet/>
      <dgm:spPr/>
      <dgm:t>
        <a:bodyPr/>
        <a:lstStyle/>
        <a:p>
          <a:endParaRPr lang="es-PE"/>
        </a:p>
      </dgm:t>
    </dgm:pt>
    <dgm:pt modelId="{8C516806-4701-4743-ACCE-DC5B79EF7870}">
      <dgm:prSet/>
      <dgm:spPr/>
      <dgm:t>
        <a:bodyPr/>
        <a:lstStyle/>
        <a:p>
          <a:pPr>
            <a:buFont typeface="Times New Roman" panose="02020603050405020304" pitchFamily="18" charset="0"/>
            <a:buChar char="•"/>
          </a:pPr>
          <a:r>
            <a:rPr lang="es-PE" dirty="0">
              <a:solidFill>
                <a:schemeClr val="tx1"/>
              </a:solidFill>
            </a:rPr>
            <a:t>Visión diferenciada entre ministerios. Protocolos para gran empresa. Fiscalización ex ante vs ex post.</a:t>
          </a:r>
        </a:p>
      </dgm:t>
    </dgm:pt>
    <dgm:pt modelId="{30E0C810-8C5F-4D35-912B-5677606AF4F5}" type="parTrans" cxnId="{E143E0BC-FEFF-457C-B7CA-DE3288F03810}">
      <dgm:prSet/>
      <dgm:spPr/>
      <dgm:t>
        <a:bodyPr/>
        <a:lstStyle/>
        <a:p>
          <a:endParaRPr lang="es-PE"/>
        </a:p>
      </dgm:t>
    </dgm:pt>
    <dgm:pt modelId="{FB9C853B-4D85-4022-B9D2-972F2D4E6AE1}" type="sibTrans" cxnId="{E143E0BC-FEFF-457C-B7CA-DE3288F03810}">
      <dgm:prSet/>
      <dgm:spPr/>
      <dgm:t>
        <a:bodyPr/>
        <a:lstStyle/>
        <a:p>
          <a:endParaRPr lang="es-PE"/>
        </a:p>
      </dgm:t>
    </dgm:pt>
    <dgm:pt modelId="{0233D21D-32DC-481C-9498-2A24921B9A1C}">
      <dgm:prSet/>
      <dgm:spPr/>
      <dgm:t>
        <a:bodyPr/>
        <a:lstStyle/>
        <a:p>
          <a:pPr>
            <a:buFont typeface="Times New Roman" panose="02020603050405020304" pitchFamily="18" charset="0"/>
            <a:buChar char="•"/>
          </a:pPr>
          <a:r>
            <a:rPr lang="es-PE" dirty="0">
              <a:solidFill>
                <a:schemeClr val="tx1"/>
              </a:solidFill>
            </a:rPr>
            <a:t>Poco anclaje sobre cómo funciona la economía real. La </a:t>
          </a:r>
          <a:r>
            <a:rPr lang="es-PE" b="1" dirty="0">
              <a:solidFill>
                <a:schemeClr val="tx1"/>
              </a:solidFill>
            </a:rPr>
            <a:t>economía informal</a:t>
          </a:r>
          <a:r>
            <a:rPr lang="es-PE" dirty="0">
              <a:solidFill>
                <a:schemeClr val="tx1"/>
              </a:solidFill>
            </a:rPr>
            <a:t> es el principal riesgo de contagio.</a:t>
          </a:r>
        </a:p>
      </dgm:t>
    </dgm:pt>
    <dgm:pt modelId="{0EF1237F-6DE0-4536-9E1C-1A633FBC84A2}" type="parTrans" cxnId="{5DCB46D5-D3B9-4C7B-B1C6-0639D36AA09E}">
      <dgm:prSet/>
      <dgm:spPr/>
      <dgm:t>
        <a:bodyPr/>
        <a:lstStyle/>
        <a:p>
          <a:endParaRPr lang="es-PE"/>
        </a:p>
      </dgm:t>
    </dgm:pt>
    <dgm:pt modelId="{D321045C-F6E1-4845-9F25-D0B8323033E5}" type="sibTrans" cxnId="{5DCB46D5-D3B9-4C7B-B1C6-0639D36AA09E}">
      <dgm:prSet/>
      <dgm:spPr/>
      <dgm:t>
        <a:bodyPr/>
        <a:lstStyle/>
        <a:p>
          <a:endParaRPr lang="es-PE"/>
        </a:p>
      </dgm:t>
    </dgm:pt>
    <dgm:pt modelId="{9EE98294-A054-4919-871B-92423CD69E14}">
      <dgm:prSet/>
      <dgm:spPr/>
      <dgm:t>
        <a:bodyPr/>
        <a:lstStyle/>
        <a:p>
          <a:pPr>
            <a:buFont typeface="Times New Roman" panose="02020603050405020304" pitchFamily="18" charset="0"/>
            <a:buChar char="•"/>
          </a:pPr>
          <a:r>
            <a:rPr lang="es-PE" dirty="0">
              <a:solidFill>
                <a:schemeClr val="tx1"/>
              </a:solidFill>
            </a:rPr>
            <a:t>Economía no puede ser vista en compartimentos. Dimensión del problema no habría sido totalmente interiorizada.</a:t>
          </a:r>
        </a:p>
      </dgm:t>
    </dgm:pt>
    <dgm:pt modelId="{CB20D4A4-FE21-423A-B87D-4ABED3918679}" type="parTrans" cxnId="{61CF07F2-355F-4897-8D5E-ED1DFE559522}">
      <dgm:prSet/>
      <dgm:spPr/>
      <dgm:t>
        <a:bodyPr/>
        <a:lstStyle/>
        <a:p>
          <a:endParaRPr lang="es-PE"/>
        </a:p>
      </dgm:t>
    </dgm:pt>
    <dgm:pt modelId="{CF9B8F69-D54C-44A1-9E03-A1102596CC38}" type="sibTrans" cxnId="{61CF07F2-355F-4897-8D5E-ED1DFE559522}">
      <dgm:prSet/>
      <dgm:spPr/>
      <dgm:t>
        <a:bodyPr/>
        <a:lstStyle/>
        <a:p>
          <a:endParaRPr lang="es-PE"/>
        </a:p>
      </dgm:t>
    </dgm:pt>
    <dgm:pt modelId="{5088602F-74A7-4CBE-A3C7-EAADFC3FC2BF}">
      <dgm:prSet/>
      <dgm:spPr/>
      <dgm:t>
        <a:bodyPr/>
        <a:lstStyle/>
        <a:p>
          <a:pPr>
            <a:buFont typeface="Times New Roman" panose="02020603050405020304" pitchFamily="18" charset="0"/>
            <a:buChar char="•"/>
          </a:pPr>
          <a:r>
            <a:rPr lang="es-PE" dirty="0">
              <a:solidFill>
                <a:schemeClr val="tx1"/>
              </a:solidFill>
            </a:rPr>
            <a:t>Datos de empleo muy duros.</a:t>
          </a:r>
        </a:p>
      </dgm:t>
    </dgm:pt>
    <dgm:pt modelId="{5C8F8BDB-24A3-4A0E-804D-2A003C05DF8C}" type="parTrans" cxnId="{A82011D9-E1ED-405A-95B3-6DE906FC63F1}">
      <dgm:prSet/>
      <dgm:spPr/>
      <dgm:t>
        <a:bodyPr/>
        <a:lstStyle/>
        <a:p>
          <a:endParaRPr lang="es-PE"/>
        </a:p>
      </dgm:t>
    </dgm:pt>
    <dgm:pt modelId="{48A481F9-2D0C-4161-BAC1-F14A9F1583C8}" type="sibTrans" cxnId="{A82011D9-E1ED-405A-95B3-6DE906FC63F1}">
      <dgm:prSet/>
      <dgm:spPr/>
      <dgm:t>
        <a:bodyPr/>
        <a:lstStyle/>
        <a:p>
          <a:endParaRPr lang="es-PE"/>
        </a:p>
      </dgm:t>
    </dgm:pt>
    <dgm:pt modelId="{66EE1A62-6F65-40E7-8DCD-F52C4D053541}" type="pres">
      <dgm:prSet presAssocID="{E603F217-5DB8-4C20-BD60-6CEED08858ED}" presName="linear" presStyleCnt="0">
        <dgm:presLayoutVars>
          <dgm:dir/>
          <dgm:resizeHandles val="exact"/>
        </dgm:presLayoutVars>
      </dgm:prSet>
      <dgm:spPr/>
    </dgm:pt>
    <dgm:pt modelId="{CAB0D317-3938-47A7-80EF-47273B6B69EB}" type="pres">
      <dgm:prSet presAssocID="{C3B8F8BF-A021-49BF-B8DB-C604089DE159}" presName="comp" presStyleCnt="0"/>
      <dgm:spPr/>
    </dgm:pt>
    <dgm:pt modelId="{067E0F00-6365-4BE4-AEB2-4B34B51B6416}" type="pres">
      <dgm:prSet presAssocID="{C3B8F8BF-A021-49BF-B8DB-C604089DE159}" presName="box" presStyleLbl="node1" presStyleIdx="0" presStyleCnt="3"/>
      <dgm:spPr/>
    </dgm:pt>
    <dgm:pt modelId="{7D9C3D1B-EE4E-4A9F-8556-6A7DDED4031A}" type="pres">
      <dgm:prSet presAssocID="{C3B8F8BF-A021-49BF-B8DB-C604089DE159}"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dgm:spPr>
    </dgm:pt>
    <dgm:pt modelId="{A8CACA26-A9FF-4367-8198-C38CF433A386}" type="pres">
      <dgm:prSet presAssocID="{C3B8F8BF-A021-49BF-B8DB-C604089DE159}" presName="text" presStyleLbl="node1" presStyleIdx="0" presStyleCnt="3">
        <dgm:presLayoutVars>
          <dgm:bulletEnabled val="1"/>
        </dgm:presLayoutVars>
      </dgm:prSet>
      <dgm:spPr/>
    </dgm:pt>
    <dgm:pt modelId="{6B9141F1-F377-4333-9B9B-BD824E83E633}" type="pres">
      <dgm:prSet presAssocID="{FE1A44C6-5BA9-47DC-BE01-0310A3BD6CC1}" presName="spacer" presStyleCnt="0"/>
      <dgm:spPr/>
    </dgm:pt>
    <dgm:pt modelId="{7C69339F-4DB6-48DD-9B36-0F9275DFB16D}" type="pres">
      <dgm:prSet presAssocID="{143D92BF-222D-43B1-AAB4-761A7D23DB20}" presName="comp" presStyleCnt="0"/>
      <dgm:spPr/>
    </dgm:pt>
    <dgm:pt modelId="{F6713868-8FC6-4A8F-8777-E4D22C280F06}" type="pres">
      <dgm:prSet presAssocID="{143D92BF-222D-43B1-AAB4-761A7D23DB20}" presName="box" presStyleLbl="node1" presStyleIdx="1" presStyleCnt="3"/>
      <dgm:spPr/>
    </dgm:pt>
    <dgm:pt modelId="{82281CB0-5453-4A95-B6D5-03B4A4C8B9CF}" type="pres">
      <dgm:prSet presAssocID="{143D92BF-222D-43B1-AAB4-761A7D23DB20}"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BD98BE17-F82B-4EA1-B7A2-A305A0736581}" type="pres">
      <dgm:prSet presAssocID="{143D92BF-222D-43B1-AAB4-761A7D23DB20}" presName="text" presStyleLbl="node1" presStyleIdx="1" presStyleCnt="3">
        <dgm:presLayoutVars>
          <dgm:bulletEnabled val="1"/>
        </dgm:presLayoutVars>
      </dgm:prSet>
      <dgm:spPr/>
    </dgm:pt>
    <dgm:pt modelId="{C029DA59-13A3-41E0-8824-9D3AF7C80967}" type="pres">
      <dgm:prSet presAssocID="{290E5896-57C0-4E77-B4E9-16B558E33F2D}" presName="spacer" presStyleCnt="0"/>
      <dgm:spPr/>
    </dgm:pt>
    <dgm:pt modelId="{9275ED73-2C2C-4FD9-AF01-085F0DDFD65A}" type="pres">
      <dgm:prSet presAssocID="{9EA3363C-8498-4406-9BAD-B3B00AE68584}" presName="comp" presStyleCnt="0"/>
      <dgm:spPr/>
    </dgm:pt>
    <dgm:pt modelId="{32F05960-45A3-468B-9247-D83A9ADE5611}" type="pres">
      <dgm:prSet presAssocID="{9EA3363C-8498-4406-9BAD-B3B00AE68584}" presName="box" presStyleLbl="node1" presStyleIdx="2" presStyleCnt="3" custScaleY="115009"/>
      <dgm:spPr/>
    </dgm:pt>
    <dgm:pt modelId="{D9BE1C6F-492E-4631-BB7D-FF13B7853005}" type="pres">
      <dgm:prSet presAssocID="{9EA3363C-8498-4406-9BAD-B3B00AE68584}"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dgm:spPr>
    </dgm:pt>
    <dgm:pt modelId="{62A64E8E-254A-4FF5-8086-982C697EADE1}" type="pres">
      <dgm:prSet presAssocID="{9EA3363C-8498-4406-9BAD-B3B00AE68584}" presName="text" presStyleLbl="node1" presStyleIdx="2" presStyleCnt="3">
        <dgm:presLayoutVars>
          <dgm:bulletEnabled val="1"/>
        </dgm:presLayoutVars>
      </dgm:prSet>
      <dgm:spPr/>
    </dgm:pt>
  </dgm:ptLst>
  <dgm:cxnLst>
    <dgm:cxn modelId="{D8AC3501-A148-43D0-AC2F-2F83FED89D46}" type="presOf" srcId="{E603F217-5DB8-4C20-BD60-6CEED08858ED}" destId="{66EE1A62-6F65-40E7-8DCD-F52C4D053541}" srcOrd="0" destOrd="0" presId="urn:microsoft.com/office/officeart/2005/8/layout/vList4"/>
    <dgm:cxn modelId="{34A7E802-AB30-4CC9-ADE0-FEBC5C37D672}" type="presOf" srcId="{25F12BE5-0C1E-4AA0-922B-DCF77B473B5C}" destId="{067E0F00-6365-4BE4-AEB2-4B34B51B6416}" srcOrd="0" destOrd="1" presId="urn:microsoft.com/office/officeart/2005/8/layout/vList4"/>
    <dgm:cxn modelId="{16DDA605-04AC-4AEA-A63C-A7BCC3DEBEE9}" srcId="{9EA3363C-8498-4406-9BAD-B3B00AE68584}" destId="{5E0D6ACD-9AF8-4474-A685-7A9F9D3EC892}" srcOrd="0" destOrd="0" parTransId="{1A49B855-45DF-472F-9D17-B986700F1519}" sibTransId="{248463FA-67B7-42EB-96F0-42E3F3D1C8FB}"/>
    <dgm:cxn modelId="{E1E63B0B-E01D-4BDC-8C8E-C000C5BBF917}" srcId="{143D92BF-222D-43B1-AAB4-761A7D23DB20}" destId="{F4453DC2-D7D2-4D8E-94A2-E97D447DEC40}" srcOrd="0" destOrd="0" parTransId="{A0C6235C-9C5D-4489-90D6-FDC574EE32E3}" sibTransId="{3E9FAB0B-CEAC-45CE-B82D-CF1E4CD98398}"/>
    <dgm:cxn modelId="{0A057014-A2A2-4A27-B904-C7B86B029D86}" type="presOf" srcId="{F611DFA9-07E8-4075-838C-83BAE6D88961}" destId="{067E0F00-6365-4BE4-AEB2-4B34B51B6416}" srcOrd="0" destOrd="2" presId="urn:microsoft.com/office/officeart/2005/8/layout/vList4"/>
    <dgm:cxn modelId="{8FA37519-D8BA-4379-9490-FFE2747A9FA9}" type="presOf" srcId="{C3B8F8BF-A021-49BF-B8DB-C604089DE159}" destId="{067E0F00-6365-4BE4-AEB2-4B34B51B6416}" srcOrd="0" destOrd="0" presId="urn:microsoft.com/office/officeart/2005/8/layout/vList4"/>
    <dgm:cxn modelId="{66A66B1B-D6A3-443D-9621-6C9C05E9C6B0}" srcId="{E603F217-5DB8-4C20-BD60-6CEED08858ED}" destId="{9EA3363C-8498-4406-9BAD-B3B00AE68584}" srcOrd="2" destOrd="0" parTransId="{B4C318D4-4B43-4BE2-8015-970E2A36BBC3}" sibTransId="{40CB19F9-4400-48AC-BFB9-34A8D383641D}"/>
    <dgm:cxn modelId="{AEE3791E-98E7-4DCE-931B-B6C3846D1B79}" type="presOf" srcId="{8C516806-4701-4743-ACCE-DC5B79EF7870}" destId="{62A64E8E-254A-4FF5-8086-982C697EADE1}" srcOrd="1" destOrd="2" presId="urn:microsoft.com/office/officeart/2005/8/layout/vList4"/>
    <dgm:cxn modelId="{79407035-4E08-4011-876E-2B766FDED6F3}" type="presOf" srcId="{143D92BF-222D-43B1-AAB4-761A7D23DB20}" destId="{BD98BE17-F82B-4EA1-B7A2-A305A0736581}" srcOrd="1" destOrd="0" presId="urn:microsoft.com/office/officeart/2005/8/layout/vList4"/>
    <dgm:cxn modelId="{2EDD833A-A31E-4D31-907A-56C80AB569D1}" srcId="{E603F217-5DB8-4C20-BD60-6CEED08858ED}" destId="{C3B8F8BF-A021-49BF-B8DB-C604089DE159}" srcOrd="0" destOrd="0" parTransId="{6CD0CFAF-A553-4006-B619-A5ED704BA5AA}" sibTransId="{FE1A44C6-5BA9-47DC-BE01-0310A3BD6CC1}"/>
    <dgm:cxn modelId="{80D91C3D-263A-4184-A58E-E82119905110}" type="presOf" srcId="{0233D21D-32DC-481C-9498-2A24921B9A1C}" destId="{62A64E8E-254A-4FF5-8086-982C697EADE1}" srcOrd="1" destOrd="3" presId="urn:microsoft.com/office/officeart/2005/8/layout/vList4"/>
    <dgm:cxn modelId="{747A7340-E757-4EBD-B2A7-2D697315A67C}" srcId="{C3B8F8BF-A021-49BF-B8DB-C604089DE159}" destId="{8606CE2C-8AD8-4A7C-B312-9FF7C7F6F9CE}" srcOrd="2" destOrd="0" parTransId="{404294C8-1909-49EF-A7B8-6C91DFAF4FAF}" sibTransId="{60A2E540-B5FF-4DBD-A318-F1F19C2BC705}"/>
    <dgm:cxn modelId="{D8708661-6279-41C6-8F07-E6FAEEC3B0DC}" type="presOf" srcId="{5088602F-74A7-4CBE-A3C7-EAADFC3FC2BF}" destId="{BD98BE17-F82B-4EA1-B7A2-A305A0736581}" srcOrd="1" destOrd="3" presId="urn:microsoft.com/office/officeart/2005/8/layout/vList4"/>
    <dgm:cxn modelId="{8531FF42-138D-4D8F-88FB-899507039D10}" srcId="{C3B8F8BF-A021-49BF-B8DB-C604089DE159}" destId="{25F12BE5-0C1E-4AA0-922B-DCF77B473B5C}" srcOrd="0" destOrd="0" parTransId="{33F9B99B-B91D-4749-AB6B-250553D4156D}" sibTransId="{3D638236-0319-415E-AC4B-792DE2D2D061}"/>
    <dgm:cxn modelId="{61C1C964-F87C-4520-8A2E-5A8E439DF22B}" type="presOf" srcId="{8606CE2C-8AD8-4A7C-B312-9FF7C7F6F9CE}" destId="{067E0F00-6365-4BE4-AEB2-4B34B51B6416}" srcOrd="0" destOrd="3" presId="urn:microsoft.com/office/officeart/2005/8/layout/vList4"/>
    <dgm:cxn modelId="{F561086B-A56F-42C7-97D3-B30C1CA7EF7F}" type="presOf" srcId="{5E0D6ACD-9AF8-4474-A685-7A9F9D3EC892}" destId="{32F05960-45A3-468B-9247-D83A9ADE5611}" srcOrd="0" destOrd="1" presId="urn:microsoft.com/office/officeart/2005/8/layout/vList4"/>
    <dgm:cxn modelId="{4D1A1E6E-F1E3-419F-861E-AB24E281B40C}" type="presOf" srcId="{8C516806-4701-4743-ACCE-DC5B79EF7870}" destId="{32F05960-45A3-468B-9247-D83A9ADE5611}" srcOrd="0" destOrd="2" presId="urn:microsoft.com/office/officeart/2005/8/layout/vList4"/>
    <dgm:cxn modelId="{EE9B2572-8179-4EE5-B393-490570911671}" type="presOf" srcId="{9EA3363C-8498-4406-9BAD-B3B00AE68584}" destId="{62A64E8E-254A-4FF5-8086-982C697EADE1}" srcOrd="1" destOrd="0" presId="urn:microsoft.com/office/officeart/2005/8/layout/vList4"/>
    <dgm:cxn modelId="{F384F556-F21F-425D-BEAB-8554A5FD53E6}" type="presOf" srcId="{5088602F-74A7-4CBE-A3C7-EAADFC3FC2BF}" destId="{F6713868-8FC6-4A8F-8777-E4D22C280F06}" srcOrd="0" destOrd="3" presId="urn:microsoft.com/office/officeart/2005/8/layout/vList4"/>
    <dgm:cxn modelId="{CE8F997D-AEBE-4579-A45C-2576E9E9531A}" type="presOf" srcId="{C3B8F8BF-A021-49BF-B8DB-C604089DE159}" destId="{A8CACA26-A9FF-4367-8198-C38CF433A386}" srcOrd="1" destOrd="0" presId="urn:microsoft.com/office/officeart/2005/8/layout/vList4"/>
    <dgm:cxn modelId="{B9901F7E-AEF4-43FF-8C05-4BF36BD9A495}" srcId="{C3B8F8BF-A021-49BF-B8DB-C604089DE159}" destId="{F611DFA9-07E8-4075-838C-83BAE6D88961}" srcOrd="1" destOrd="0" parTransId="{6757B253-CDF1-4841-8F6B-57A4E1E78223}" sibTransId="{CD64B39C-915A-4B44-AAE3-3F4140BEC073}"/>
    <dgm:cxn modelId="{A3819184-A4A9-40A3-8718-465AF99E6B44}" srcId="{143D92BF-222D-43B1-AAB4-761A7D23DB20}" destId="{6FC656C3-94C3-4A5A-88C1-8C0A4EE05196}" srcOrd="1" destOrd="0" parTransId="{2FF1326C-D112-4160-9AC5-EEBBB680C969}" sibTransId="{28C118D7-3A8E-4D64-8B3D-2FD7EB8E6066}"/>
    <dgm:cxn modelId="{8128B293-64EE-4F20-9BB1-21E55EEDEB6C}" type="presOf" srcId="{9EE98294-A054-4919-871B-92423CD69E14}" destId="{32F05960-45A3-468B-9247-D83A9ADE5611}" srcOrd="0" destOrd="4" presId="urn:microsoft.com/office/officeart/2005/8/layout/vList4"/>
    <dgm:cxn modelId="{303A1D96-C4A2-4A58-9AD6-6A402AB3E17F}" type="presOf" srcId="{6FC656C3-94C3-4A5A-88C1-8C0A4EE05196}" destId="{BD98BE17-F82B-4EA1-B7A2-A305A0736581}" srcOrd="1" destOrd="2" presId="urn:microsoft.com/office/officeart/2005/8/layout/vList4"/>
    <dgm:cxn modelId="{9D48C7AF-CA08-4672-8D33-ADBEE52AEF6F}" type="presOf" srcId="{F611DFA9-07E8-4075-838C-83BAE6D88961}" destId="{A8CACA26-A9FF-4367-8198-C38CF433A386}" srcOrd="1" destOrd="2" presId="urn:microsoft.com/office/officeart/2005/8/layout/vList4"/>
    <dgm:cxn modelId="{52A710BA-2561-41BE-91C7-9E657F1739AD}" type="presOf" srcId="{5E0D6ACD-9AF8-4474-A685-7A9F9D3EC892}" destId="{62A64E8E-254A-4FF5-8086-982C697EADE1}" srcOrd="1" destOrd="1" presId="urn:microsoft.com/office/officeart/2005/8/layout/vList4"/>
    <dgm:cxn modelId="{6659ABBB-82D1-462D-86B2-74277C5D0B2B}" type="presOf" srcId="{25F12BE5-0C1E-4AA0-922B-DCF77B473B5C}" destId="{A8CACA26-A9FF-4367-8198-C38CF433A386}" srcOrd="1" destOrd="1" presId="urn:microsoft.com/office/officeart/2005/8/layout/vList4"/>
    <dgm:cxn modelId="{9E28B6BC-6789-403E-A41B-D0F8821AD21B}" type="presOf" srcId="{F4453DC2-D7D2-4D8E-94A2-E97D447DEC40}" destId="{F6713868-8FC6-4A8F-8777-E4D22C280F06}" srcOrd="0" destOrd="1" presId="urn:microsoft.com/office/officeart/2005/8/layout/vList4"/>
    <dgm:cxn modelId="{E143E0BC-FEFF-457C-B7CA-DE3288F03810}" srcId="{9EA3363C-8498-4406-9BAD-B3B00AE68584}" destId="{8C516806-4701-4743-ACCE-DC5B79EF7870}" srcOrd="1" destOrd="0" parTransId="{30E0C810-8C5F-4D35-912B-5677606AF4F5}" sibTransId="{FB9C853B-4D85-4022-B9D2-972F2D4E6AE1}"/>
    <dgm:cxn modelId="{927933BD-9832-4D16-9AC6-2422D97CB11C}" type="presOf" srcId="{6FC656C3-94C3-4A5A-88C1-8C0A4EE05196}" destId="{F6713868-8FC6-4A8F-8777-E4D22C280F06}" srcOrd="0" destOrd="2" presId="urn:microsoft.com/office/officeart/2005/8/layout/vList4"/>
    <dgm:cxn modelId="{5DCB46D5-D3B9-4C7B-B1C6-0639D36AA09E}" srcId="{9EA3363C-8498-4406-9BAD-B3B00AE68584}" destId="{0233D21D-32DC-481C-9498-2A24921B9A1C}" srcOrd="2" destOrd="0" parTransId="{0EF1237F-6DE0-4536-9E1C-1A633FBC84A2}" sibTransId="{D321045C-F6E1-4845-9F25-D0B8323033E5}"/>
    <dgm:cxn modelId="{A82011D9-E1ED-405A-95B3-6DE906FC63F1}" srcId="{143D92BF-222D-43B1-AAB4-761A7D23DB20}" destId="{5088602F-74A7-4CBE-A3C7-EAADFC3FC2BF}" srcOrd="2" destOrd="0" parTransId="{5C8F8BDB-24A3-4A0E-804D-2A003C05DF8C}" sibTransId="{48A481F9-2D0C-4161-BAC1-F14A9F1583C8}"/>
    <dgm:cxn modelId="{A7F4B5DA-6108-428C-BCA9-76F5D0B6CBC5}" srcId="{E603F217-5DB8-4C20-BD60-6CEED08858ED}" destId="{143D92BF-222D-43B1-AAB4-761A7D23DB20}" srcOrd="1" destOrd="0" parTransId="{EFBACFF9-94A9-498D-99AC-99FF3F969ECB}" sibTransId="{290E5896-57C0-4E77-B4E9-16B558E33F2D}"/>
    <dgm:cxn modelId="{B35E6BE6-8C8C-42BB-B2AF-EE4878628C8C}" type="presOf" srcId="{9EE98294-A054-4919-871B-92423CD69E14}" destId="{62A64E8E-254A-4FF5-8086-982C697EADE1}" srcOrd="1" destOrd="4" presId="urn:microsoft.com/office/officeart/2005/8/layout/vList4"/>
    <dgm:cxn modelId="{376E98EC-ADEA-4EC7-854D-077A10AA4ECD}" type="presOf" srcId="{8606CE2C-8AD8-4A7C-B312-9FF7C7F6F9CE}" destId="{A8CACA26-A9FF-4367-8198-C38CF433A386}" srcOrd="1" destOrd="3" presId="urn:microsoft.com/office/officeart/2005/8/layout/vList4"/>
    <dgm:cxn modelId="{8D14ADEC-6A31-4EFE-9102-F65F32E3585F}" type="presOf" srcId="{0233D21D-32DC-481C-9498-2A24921B9A1C}" destId="{32F05960-45A3-468B-9247-D83A9ADE5611}" srcOrd="0" destOrd="3" presId="urn:microsoft.com/office/officeart/2005/8/layout/vList4"/>
    <dgm:cxn modelId="{9F21D3EC-3944-44FC-9CF7-DD8CD02EF003}" type="presOf" srcId="{9EA3363C-8498-4406-9BAD-B3B00AE68584}" destId="{32F05960-45A3-468B-9247-D83A9ADE5611}" srcOrd="0" destOrd="0" presId="urn:microsoft.com/office/officeart/2005/8/layout/vList4"/>
    <dgm:cxn modelId="{61CF07F2-355F-4897-8D5E-ED1DFE559522}" srcId="{9EA3363C-8498-4406-9BAD-B3B00AE68584}" destId="{9EE98294-A054-4919-871B-92423CD69E14}" srcOrd="3" destOrd="0" parTransId="{CB20D4A4-FE21-423A-B87D-4ABED3918679}" sibTransId="{CF9B8F69-D54C-44A1-9E03-A1102596CC38}"/>
    <dgm:cxn modelId="{D22BA1FA-051C-4928-BB6A-88F6B02F5979}" type="presOf" srcId="{143D92BF-222D-43B1-AAB4-761A7D23DB20}" destId="{F6713868-8FC6-4A8F-8777-E4D22C280F06}" srcOrd="0" destOrd="0" presId="urn:microsoft.com/office/officeart/2005/8/layout/vList4"/>
    <dgm:cxn modelId="{2F47D9FC-F744-45F6-A0E2-A494CECA2973}" type="presOf" srcId="{F4453DC2-D7D2-4D8E-94A2-E97D447DEC40}" destId="{BD98BE17-F82B-4EA1-B7A2-A305A0736581}" srcOrd="1" destOrd="1" presId="urn:microsoft.com/office/officeart/2005/8/layout/vList4"/>
    <dgm:cxn modelId="{22799B02-6D68-4C28-8AD4-0C3B4C9EC0BC}" type="presParOf" srcId="{66EE1A62-6F65-40E7-8DCD-F52C4D053541}" destId="{CAB0D317-3938-47A7-80EF-47273B6B69EB}" srcOrd="0" destOrd="0" presId="urn:microsoft.com/office/officeart/2005/8/layout/vList4"/>
    <dgm:cxn modelId="{D62858B8-728C-4CE8-92FA-D437E1524977}" type="presParOf" srcId="{CAB0D317-3938-47A7-80EF-47273B6B69EB}" destId="{067E0F00-6365-4BE4-AEB2-4B34B51B6416}" srcOrd="0" destOrd="0" presId="urn:microsoft.com/office/officeart/2005/8/layout/vList4"/>
    <dgm:cxn modelId="{87DB24E9-F29A-4A11-8C8A-B725357828A8}" type="presParOf" srcId="{CAB0D317-3938-47A7-80EF-47273B6B69EB}" destId="{7D9C3D1B-EE4E-4A9F-8556-6A7DDED4031A}" srcOrd="1" destOrd="0" presId="urn:microsoft.com/office/officeart/2005/8/layout/vList4"/>
    <dgm:cxn modelId="{85BD72D2-BB59-438F-99A3-F732B6085A14}" type="presParOf" srcId="{CAB0D317-3938-47A7-80EF-47273B6B69EB}" destId="{A8CACA26-A9FF-4367-8198-C38CF433A386}" srcOrd="2" destOrd="0" presId="urn:microsoft.com/office/officeart/2005/8/layout/vList4"/>
    <dgm:cxn modelId="{DA4773F4-7D6C-46B2-B102-BF1CAA181087}" type="presParOf" srcId="{66EE1A62-6F65-40E7-8DCD-F52C4D053541}" destId="{6B9141F1-F377-4333-9B9B-BD824E83E633}" srcOrd="1" destOrd="0" presId="urn:microsoft.com/office/officeart/2005/8/layout/vList4"/>
    <dgm:cxn modelId="{85339F27-2118-49B5-B3D7-0A71E751863D}" type="presParOf" srcId="{66EE1A62-6F65-40E7-8DCD-F52C4D053541}" destId="{7C69339F-4DB6-48DD-9B36-0F9275DFB16D}" srcOrd="2" destOrd="0" presId="urn:microsoft.com/office/officeart/2005/8/layout/vList4"/>
    <dgm:cxn modelId="{0A191949-F5B8-4070-8686-6D4B739CF581}" type="presParOf" srcId="{7C69339F-4DB6-48DD-9B36-0F9275DFB16D}" destId="{F6713868-8FC6-4A8F-8777-E4D22C280F06}" srcOrd="0" destOrd="0" presId="urn:microsoft.com/office/officeart/2005/8/layout/vList4"/>
    <dgm:cxn modelId="{2E2E0413-1A66-4132-BBB9-9BA52294B4D8}" type="presParOf" srcId="{7C69339F-4DB6-48DD-9B36-0F9275DFB16D}" destId="{82281CB0-5453-4A95-B6D5-03B4A4C8B9CF}" srcOrd="1" destOrd="0" presId="urn:microsoft.com/office/officeart/2005/8/layout/vList4"/>
    <dgm:cxn modelId="{081FEBA0-5C9C-42CA-A3F2-3A8E00CDF7B9}" type="presParOf" srcId="{7C69339F-4DB6-48DD-9B36-0F9275DFB16D}" destId="{BD98BE17-F82B-4EA1-B7A2-A305A0736581}" srcOrd="2" destOrd="0" presId="urn:microsoft.com/office/officeart/2005/8/layout/vList4"/>
    <dgm:cxn modelId="{17EA0AC8-C0E6-4285-9822-EC3308022852}" type="presParOf" srcId="{66EE1A62-6F65-40E7-8DCD-F52C4D053541}" destId="{C029DA59-13A3-41E0-8824-9D3AF7C80967}" srcOrd="3" destOrd="0" presId="urn:microsoft.com/office/officeart/2005/8/layout/vList4"/>
    <dgm:cxn modelId="{E2FEA65E-88F4-4F0A-B00A-A2456331ABDF}" type="presParOf" srcId="{66EE1A62-6F65-40E7-8DCD-F52C4D053541}" destId="{9275ED73-2C2C-4FD9-AF01-085F0DDFD65A}" srcOrd="4" destOrd="0" presId="urn:microsoft.com/office/officeart/2005/8/layout/vList4"/>
    <dgm:cxn modelId="{552DB6B8-7432-4273-A394-A27D37506ACE}" type="presParOf" srcId="{9275ED73-2C2C-4FD9-AF01-085F0DDFD65A}" destId="{32F05960-45A3-468B-9247-D83A9ADE5611}" srcOrd="0" destOrd="0" presId="urn:microsoft.com/office/officeart/2005/8/layout/vList4"/>
    <dgm:cxn modelId="{F07ADA84-2F78-499B-8945-8A3DE2A67646}" type="presParOf" srcId="{9275ED73-2C2C-4FD9-AF01-085F0DDFD65A}" destId="{D9BE1C6F-492E-4631-BB7D-FF13B7853005}" srcOrd="1" destOrd="0" presId="urn:microsoft.com/office/officeart/2005/8/layout/vList4"/>
    <dgm:cxn modelId="{90A863F1-AEAF-4B1D-B204-FFC0A6BC6824}" type="presParOf" srcId="{9275ED73-2C2C-4FD9-AF01-085F0DDFD65A}" destId="{62A64E8E-254A-4FF5-8086-982C697EADE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E0F00-6365-4BE4-AEB2-4B34B51B6416}">
      <dsp:nvSpPr>
        <dsp:cNvPr id="0" name=""/>
        <dsp:cNvSpPr/>
      </dsp:nvSpPr>
      <dsp:spPr>
        <a:xfrm>
          <a:off x="0" y="0"/>
          <a:ext cx="10878554" cy="1694908"/>
        </a:xfrm>
        <a:prstGeom prst="roundRect">
          <a:avLst>
            <a:gd name="adj" fmla="val 10000"/>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PE" sz="1900" b="1" kern="1200" dirty="0">
              <a:solidFill>
                <a:schemeClr val="tx1"/>
              </a:solidFill>
            </a:rPr>
            <a:t>FINANCIAMIENTO</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b="0" kern="1200" dirty="0">
              <a:solidFill>
                <a:schemeClr val="tx1"/>
              </a:solidFill>
            </a:rPr>
            <a:t>Programas Reactiva Perú y FAE </a:t>
          </a:r>
          <a:r>
            <a:rPr lang="es-PE" sz="1500" b="0" kern="1200" dirty="0" err="1">
              <a:solidFill>
                <a:schemeClr val="tx1"/>
              </a:solidFill>
            </a:rPr>
            <a:t>Mype</a:t>
          </a:r>
          <a:r>
            <a:rPr lang="es-PE" sz="1500" b="0" kern="1200" dirty="0">
              <a:solidFill>
                <a:schemeClr val="tx1"/>
              </a:solidFill>
            </a:rPr>
            <a:t>.</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b="0" kern="1200" dirty="0">
              <a:solidFill>
                <a:schemeClr val="tx1"/>
              </a:solidFill>
            </a:rPr>
            <a:t>Buenas condiciones</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b="0" kern="1200" dirty="0">
              <a:solidFill>
                <a:schemeClr val="tx1"/>
              </a:solidFill>
            </a:rPr>
            <a:t>Problemas: (i) demoraron mucho en empezar. (</a:t>
          </a:r>
          <a:r>
            <a:rPr lang="es-PE" sz="1500" b="0" kern="1200" dirty="0" err="1">
              <a:solidFill>
                <a:schemeClr val="tx1"/>
              </a:solidFill>
            </a:rPr>
            <a:t>ii</a:t>
          </a:r>
          <a:r>
            <a:rPr lang="es-PE" sz="1500" b="0" kern="1200" dirty="0">
              <a:solidFill>
                <a:schemeClr val="tx1"/>
              </a:solidFill>
            </a:rPr>
            <a:t>) monto insuficiente para muchas industrias. (</a:t>
          </a:r>
          <a:r>
            <a:rPr lang="es-PE" sz="1500" b="0" kern="1200" dirty="0" err="1">
              <a:solidFill>
                <a:schemeClr val="tx1"/>
              </a:solidFill>
            </a:rPr>
            <a:t>iii</a:t>
          </a:r>
          <a:r>
            <a:rPr lang="es-PE" sz="1500" b="0" kern="1200" dirty="0">
              <a:solidFill>
                <a:schemeClr val="tx1"/>
              </a:solidFill>
            </a:rPr>
            <a:t>) baja penetración </a:t>
          </a:r>
          <a:r>
            <a:rPr lang="es-PE" sz="1500" b="0" kern="1200" dirty="0" err="1">
              <a:solidFill>
                <a:schemeClr val="tx1"/>
              </a:solidFill>
            </a:rPr>
            <a:t>Mype</a:t>
          </a:r>
          <a:r>
            <a:rPr lang="es-PE" sz="1500" b="0" kern="1200" dirty="0">
              <a:solidFill>
                <a:schemeClr val="tx1"/>
              </a:solidFill>
            </a:rPr>
            <a:t>.</a:t>
          </a:r>
        </a:p>
      </dsp:txBody>
      <dsp:txXfrm>
        <a:off x="2345201" y="0"/>
        <a:ext cx="8533353" cy="1694908"/>
      </dsp:txXfrm>
    </dsp:sp>
    <dsp:sp modelId="{7D9C3D1B-EE4E-4A9F-8556-6A7DDED4031A}">
      <dsp:nvSpPr>
        <dsp:cNvPr id="0" name=""/>
        <dsp:cNvSpPr/>
      </dsp:nvSpPr>
      <dsp:spPr>
        <a:xfrm>
          <a:off x="169490" y="169490"/>
          <a:ext cx="2175711" cy="135592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713868-8FC6-4A8F-8777-E4D22C280F06}">
      <dsp:nvSpPr>
        <dsp:cNvPr id="0" name=""/>
        <dsp:cNvSpPr/>
      </dsp:nvSpPr>
      <dsp:spPr>
        <a:xfrm>
          <a:off x="0" y="1864399"/>
          <a:ext cx="10878554" cy="1694908"/>
        </a:xfrm>
        <a:prstGeom prst="roundRect">
          <a:avLst>
            <a:gd name="adj" fmla="val 10000"/>
          </a:avLst>
        </a:prstGeom>
        <a:solidFill>
          <a:schemeClr val="accent3">
            <a:shade val="80000"/>
            <a:hueOff val="0"/>
            <a:satOff val="715"/>
            <a:lumOff val="81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PE" sz="1900" b="1" kern="1200" dirty="0">
              <a:solidFill>
                <a:schemeClr val="tx1"/>
              </a:solidFill>
            </a:rPr>
            <a:t>EMPLEO</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Subsidio a la planilla de 35% para salarios de menos de S/1,500.</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Suspensión perfecta: Idas y vueltas. Colapso de la web. Incompatibilidades. Pocas claridad sobre criterios a aplicar por la autoridad del trabajo.</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Datos de empleo muy duros.</a:t>
          </a:r>
        </a:p>
      </dsp:txBody>
      <dsp:txXfrm>
        <a:off x="2345201" y="1864399"/>
        <a:ext cx="8533353" cy="1694908"/>
      </dsp:txXfrm>
    </dsp:sp>
    <dsp:sp modelId="{82281CB0-5453-4A95-B6D5-03B4A4C8B9CF}">
      <dsp:nvSpPr>
        <dsp:cNvPr id="0" name=""/>
        <dsp:cNvSpPr/>
      </dsp:nvSpPr>
      <dsp:spPr>
        <a:xfrm>
          <a:off x="169490" y="2033890"/>
          <a:ext cx="2175711" cy="135592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F05960-45A3-468B-9247-D83A9ADE5611}">
      <dsp:nvSpPr>
        <dsp:cNvPr id="0" name=""/>
        <dsp:cNvSpPr/>
      </dsp:nvSpPr>
      <dsp:spPr>
        <a:xfrm>
          <a:off x="0" y="3728798"/>
          <a:ext cx="10878554" cy="1949297"/>
        </a:xfrm>
        <a:prstGeom prst="roundRect">
          <a:avLst>
            <a:gd name="adj" fmla="val 10000"/>
          </a:avLst>
        </a:prstGeom>
        <a:solidFill>
          <a:schemeClr val="accent3">
            <a:shade val="80000"/>
            <a:hueOff val="0"/>
            <a:satOff val="1430"/>
            <a:lumOff val="16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PE" sz="1900" b="1" kern="1200" dirty="0">
              <a:solidFill>
                <a:schemeClr val="tx1"/>
              </a:solidFill>
            </a:rPr>
            <a:t>PERMISOS DE OPERACIÓN</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Fase 1. De 45% del PBI a 65%, según MEF. Fase 2: 80%. ¿Diferenciación por región?</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Visión diferenciada entre ministerios. Protocolos para gran empresa. Fiscalización ex ante vs ex post.</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Poco anclaje sobre cómo funciona la economía real. La </a:t>
          </a:r>
          <a:r>
            <a:rPr lang="es-PE" sz="1500" b="1" kern="1200" dirty="0">
              <a:solidFill>
                <a:schemeClr val="tx1"/>
              </a:solidFill>
            </a:rPr>
            <a:t>economía informal</a:t>
          </a:r>
          <a:r>
            <a:rPr lang="es-PE" sz="1500" kern="1200" dirty="0">
              <a:solidFill>
                <a:schemeClr val="tx1"/>
              </a:solidFill>
            </a:rPr>
            <a:t> es el principal riesgo de contagio.</a:t>
          </a:r>
        </a:p>
        <a:p>
          <a:pPr marL="114300" lvl="1" indent="-114300" algn="l" defTabSz="666750">
            <a:lnSpc>
              <a:spcPct val="90000"/>
            </a:lnSpc>
            <a:spcBef>
              <a:spcPct val="0"/>
            </a:spcBef>
            <a:spcAft>
              <a:spcPct val="15000"/>
            </a:spcAft>
            <a:buFont typeface="Times New Roman" panose="02020603050405020304" pitchFamily="18" charset="0"/>
            <a:buChar char="•"/>
          </a:pPr>
          <a:r>
            <a:rPr lang="es-PE" sz="1500" kern="1200" dirty="0">
              <a:solidFill>
                <a:schemeClr val="tx1"/>
              </a:solidFill>
            </a:rPr>
            <a:t>Economía no puede ser vista en compartimentos. Dimensión del problema no habría sido totalmente interiorizada.</a:t>
          </a:r>
        </a:p>
      </dsp:txBody>
      <dsp:txXfrm>
        <a:off x="2345201" y="3728798"/>
        <a:ext cx="8533353" cy="1949297"/>
      </dsp:txXfrm>
    </dsp:sp>
    <dsp:sp modelId="{D9BE1C6F-492E-4631-BB7D-FF13B7853005}">
      <dsp:nvSpPr>
        <dsp:cNvPr id="0" name=""/>
        <dsp:cNvSpPr/>
      </dsp:nvSpPr>
      <dsp:spPr>
        <a:xfrm>
          <a:off x="169490" y="4025484"/>
          <a:ext cx="2175711" cy="135592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0.92714</cdr:x>
      <cdr:y>0.77832</cdr:y>
    </cdr:from>
    <cdr:to>
      <cdr:x>0.95554</cdr:x>
      <cdr:y>0.93583</cdr:y>
    </cdr:to>
    <cdr:sp macro="" textlink="">
      <cdr:nvSpPr>
        <cdr:cNvPr id="2" name="CuadroTexto 1"/>
        <cdr:cNvSpPr txBox="1"/>
      </cdr:nvSpPr>
      <cdr:spPr>
        <a:xfrm xmlns:a="http://schemas.openxmlformats.org/drawingml/2006/main" rot="16200000">
          <a:off x="9939066" y="3813286"/>
          <a:ext cx="729342" cy="31078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lIns="0" tIns="0" rIns="0" bIns="0" rtlCol="0"/>
        <a:lstStyle xmlns:a="http://schemas.openxmlformats.org/drawingml/2006/main"/>
        <a:p xmlns:a="http://schemas.openxmlformats.org/drawingml/2006/main">
          <a:r>
            <a:rPr lang="es-PE" sz="1400" b="1" dirty="0">
              <a:latin typeface="Century Gothic" panose="020B0502020202020204" pitchFamily="34" charset="0"/>
            </a:rPr>
            <a:t>Feb-Abr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D612B03-CBCA-4CEF-91C4-A4C63543C2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2B7AE8A2-C9B9-4527-8C13-F9B3B9B92F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F97AE4-0CE7-45AB-BC75-598F0B23EC60}" type="datetimeFigureOut">
              <a:rPr lang="es-PE" smtClean="0"/>
              <a:t>8/06/2020</a:t>
            </a:fld>
            <a:endParaRPr lang="es-PE"/>
          </a:p>
        </p:txBody>
      </p:sp>
      <p:sp>
        <p:nvSpPr>
          <p:cNvPr id="4" name="Marcador de pie de página 3">
            <a:extLst>
              <a:ext uri="{FF2B5EF4-FFF2-40B4-BE49-F238E27FC236}">
                <a16:creationId xmlns:a16="http://schemas.microsoft.com/office/drawing/2014/main" id="{5A3AD30A-46C1-4289-AA9A-E41A95172D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15A1EB8E-05CD-4C45-B608-3A4CC6BE9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8A60D4-5492-4A0C-AA6C-A981BE2D423C}" type="slidenum">
              <a:rPr lang="es-PE" smtClean="0"/>
              <a:t>‹Nº›</a:t>
            </a:fld>
            <a:endParaRPr lang="es-PE"/>
          </a:p>
        </p:txBody>
      </p:sp>
    </p:spTree>
    <p:extLst>
      <p:ext uri="{BB962C8B-B14F-4D97-AF65-F5344CB8AC3E}">
        <p14:creationId xmlns:p14="http://schemas.microsoft.com/office/powerpoint/2010/main" val="4096099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6D84-FF00-4CE8-84CC-E458AF4C56B7}" type="datetimeFigureOut">
              <a:rPr lang="es-PE" smtClean="0"/>
              <a:t>8/06/2020</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961E08-99DE-49A2-9F00-FEF7E7E5030D}" type="slidenum">
              <a:rPr lang="es-PE" smtClean="0"/>
              <a:t>‹Nº›</a:t>
            </a:fld>
            <a:endParaRPr lang="es-PE"/>
          </a:p>
        </p:txBody>
      </p:sp>
    </p:spTree>
    <p:extLst>
      <p:ext uri="{BB962C8B-B14F-4D97-AF65-F5344CB8AC3E}">
        <p14:creationId xmlns:p14="http://schemas.microsoft.com/office/powerpoint/2010/main" val="323473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E1961E08-99DE-49A2-9F00-FEF7E7E5030D}" type="slidenum">
              <a:rPr lang="es-PE" smtClean="0"/>
              <a:t>1</a:t>
            </a:fld>
            <a:endParaRPr lang="es-PE" dirty="0"/>
          </a:p>
        </p:txBody>
      </p:sp>
    </p:spTree>
    <p:extLst>
      <p:ext uri="{BB962C8B-B14F-4D97-AF65-F5344CB8AC3E}">
        <p14:creationId xmlns:p14="http://schemas.microsoft.com/office/powerpoint/2010/main" val="233532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61E08-99DE-49A2-9F00-FEF7E7E5030D}"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P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16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61E08-99DE-49A2-9F00-FEF7E7E5030D}"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P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920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61E08-99DE-49A2-9F00-FEF7E7E5030D}" type="slidenum">
              <a:rPr kumimoji="0" lang="es-P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P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42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1961E08-99DE-49A2-9F00-FEF7E7E5030D}" type="slidenum">
              <a:rPr lang="es-PE" smtClean="0"/>
              <a:t>15</a:t>
            </a:fld>
            <a:endParaRPr lang="es-PE"/>
          </a:p>
        </p:txBody>
      </p:sp>
    </p:spTree>
    <p:extLst>
      <p:ext uri="{BB962C8B-B14F-4D97-AF65-F5344CB8AC3E}">
        <p14:creationId xmlns:p14="http://schemas.microsoft.com/office/powerpoint/2010/main" val="351167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1961E08-99DE-49A2-9F00-FEF7E7E5030D}" type="slidenum">
              <a:rPr lang="es-PE" smtClean="0"/>
              <a:t>17</a:t>
            </a:fld>
            <a:endParaRPr lang="es-PE"/>
          </a:p>
        </p:txBody>
      </p:sp>
    </p:spTree>
    <p:extLst>
      <p:ext uri="{BB962C8B-B14F-4D97-AF65-F5344CB8AC3E}">
        <p14:creationId xmlns:p14="http://schemas.microsoft.com/office/powerpoint/2010/main" val="2613437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hyperlink" Target="https://www.facebook.com/institutoperuanodeeconomia/" TargetMode="External"/><Relationship Id="rId7" Type="http://schemas.openxmlformats.org/officeDocument/2006/relationships/hyperlink" Target="https://www.youtube.com/" TargetMode="External"/><Relationship Id="rId12" Type="http://schemas.openxmlformats.org/officeDocument/2006/relationships/hyperlink" Target="https://www.linkedin.com/in/institutoperuanodeeconomia/" TargetMode="External"/><Relationship Id="rId2" Type="http://schemas.openxmlformats.org/officeDocument/2006/relationships/hyperlink" Target="http://www.ipe.org.pe/" TargetMode="External"/><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https://twitter.com/IPEopinion" TargetMode="External"/><Relationship Id="rId10" Type="http://schemas.openxmlformats.org/officeDocument/2006/relationships/hyperlink" Target="https://www.instagram.com/ipeopinion/"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a:xfrm>
            <a:off x="1" y="5888794"/>
            <a:ext cx="2815118" cy="96920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8" name="Rectángulo 7"/>
          <p:cNvSpPr/>
          <p:nvPr userDrawn="1"/>
        </p:nvSpPr>
        <p:spPr>
          <a:xfrm>
            <a:off x="2907587" y="5435029"/>
            <a:ext cx="9284413" cy="1422971"/>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3" name="Subtítulo 2"/>
          <p:cNvSpPr>
            <a:spLocks noGrp="1"/>
          </p:cNvSpPr>
          <p:nvPr>
            <p:ph type="subTitle" idx="1"/>
          </p:nvPr>
        </p:nvSpPr>
        <p:spPr>
          <a:xfrm>
            <a:off x="2977793" y="5537772"/>
            <a:ext cx="9144000" cy="1320228"/>
          </a:xfrm>
        </p:spPr>
        <p:txBody>
          <a:bodyPr>
            <a:normAutofit/>
          </a:bodyPr>
          <a:lstStyle>
            <a:lvl1pPr marL="0" indent="0" algn="ctr">
              <a:buNone/>
              <a:defRPr sz="2800" cap="sm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PE" dirty="0"/>
          </a:p>
        </p:txBody>
      </p:sp>
      <p:sp>
        <p:nvSpPr>
          <p:cNvPr id="12" name="Título 11"/>
          <p:cNvSpPr>
            <a:spLocks noGrp="1"/>
          </p:cNvSpPr>
          <p:nvPr>
            <p:ph type="title" hasCustomPrompt="1"/>
          </p:nvPr>
        </p:nvSpPr>
        <p:spPr>
          <a:xfrm>
            <a:off x="172519" y="6026731"/>
            <a:ext cx="2470081" cy="693332"/>
          </a:xfrm>
        </p:spPr>
        <p:txBody>
          <a:bodyPr>
            <a:normAutofit/>
          </a:bodyPr>
          <a:lstStyle>
            <a:lvl1pPr algn="ctr">
              <a:defRPr sz="2000">
                <a:solidFill>
                  <a:schemeClr val="bg1"/>
                </a:solidFill>
              </a:defRPr>
            </a:lvl1pPr>
          </a:lstStyle>
          <a:p>
            <a:r>
              <a:rPr lang="es-ES" dirty="0"/>
              <a:t>Noviembre de 2015</a:t>
            </a:r>
            <a:endParaRPr lang="es-PE" dirty="0"/>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5029" y="718174"/>
            <a:ext cx="7173923" cy="1907890"/>
          </a:xfrm>
          <a:prstGeom prst="rect">
            <a:avLst/>
          </a:prstGeom>
        </p:spPr>
      </p:pic>
    </p:spTree>
    <p:extLst>
      <p:ext uri="{BB962C8B-B14F-4D97-AF65-F5344CB8AC3E}">
        <p14:creationId xmlns:p14="http://schemas.microsoft.com/office/powerpoint/2010/main" val="2253684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nal presentación">
    <p:spTree>
      <p:nvGrpSpPr>
        <p:cNvPr id="1" name=""/>
        <p:cNvGrpSpPr/>
        <p:nvPr/>
      </p:nvGrpSpPr>
      <p:grpSpPr>
        <a:xfrm>
          <a:off x="0" y="0"/>
          <a:ext cx="0" cy="0"/>
          <a:chOff x="0" y="0"/>
          <a:chExt cx="0" cy="0"/>
        </a:xfrm>
      </p:grpSpPr>
      <p:sp>
        <p:nvSpPr>
          <p:cNvPr id="3" name="Título 3"/>
          <p:cNvSpPr txBox="1">
            <a:spLocks/>
          </p:cNvSpPr>
          <p:nvPr userDrawn="1"/>
        </p:nvSpPr>
        <p:spPr>
          <a:xfrm>
            <a:off x="0" y="2311391"/>
            <a:ext cx="12192001" cy="680187"/>
          </a:xfrm>
          <a:prstGeom prst="rect">
            <a:avLst/>
          </a:prstGeom>
        </p:spPr>
        <p:txBody>
          <a:bodyPr>
            <a:normAutofit fontScale="97500" lnSpcReduction="10000"/>
          </a:bodyPr>
          <a:lstStyle>
            <a:lvl1pPr algn="l" rtl="0" eaLnBrk="1" latinLnBrk="0" hangingPunct="1">
              <a:spcBef>
                <a:spcPct val="0"/>
              </a:spcBef>
              <a:buNone/>
              <a:defRPr kumimoji="0" lang="es-ES" sz="4200" kern="1200">
                <a:solidFill>
                  <a:schemeClr val="tx2"/>
                </a:solidFill>
                <a:latin typeface="+mj-lt"/>
                <a:ea typeface="+mj-ea"/>
                <a:cs typeface="+mj-cs"/>
              </a:defRPr>
            </a:lvl1pPr>
            <a:extLst/>
          </a:lstStyle>
          <a:p>
            <a:pPr algn="ctr"/>
            <a:r>
              <a:rPr lang="es-PE" dirty="0">
                <a:solidFill>
                  <a:schemeClr val="tx1">
                    <a:lumMod val="65000"/>
                    <a:lumOff val="35000"/>
                  </a:schemeClr>
                </a:solidFill>
                <a:latin typeface="Century Gothic" panose="020B0502020202020204" pitchFamily="34" charset="0"/>
              </a:rPr>
              <a:t>Encuéntrenos en: </a:t>
            </a:r>
            <a:r>
              <a:rPr lang="es-PE" b="1" dirty="0">
                <a:solidFill>
                  <a:schemeClr val="tx1"/>
                </a:solidFill>
                <a:latin typeface="Century Gothic" panose="020B0502020202020204" pitchFamily="34" charset="0"/>
                <a:hlinkClick r:id="rId2"/>
              </a:rPr>
              <a:t>ipe.org.pe</a:t>
            </a:r>
            <a:endParaRPr lang="es-PE" b="1" dirty="0">
              <a:solidFill>
                <a:schemeClr val="tx1"/>
              </a:solidFill>
              <a:latin typeface="Century Gothic" panose="020B0502020202020204" pitchFamily="34" charset="0"/>
            </a:endParaRPr>
          </a:p>
        </p:txBody>
      </p:sp>
      <p:sp>
        <p:nvSpPr>
          <p:cNvPr id="4" name="Título 3"/>
          <p:cNvSpPr txBox="1">
            <a:spLocks/>
          </p:cNvSpPr>
          <p:nvPr userDrawn="1"/>
        </p:nvSpPr>
        <p:spPr>
          <a:xfrm>
            <a:off x="0" y="3711168"/>
            <a:ext cx="12192001" cy="457200"/>
          </a:xfrm>
          <a:prstGeom prst="rect">
            <a:avLst/>
          </a:prstGeom>
        </p:spPr>
        <p:txBody>
          <a:bodyPr>
            <a:normAutofit fontScale="67500" lnSpcReduction="20000"/>
          </a:bodyPr>
          <a:lstStyle>
            <a:lvl1pPr algn="l" rtl="0" eaLnBrk="1" latinLnBrk="0" hangingPunct="1">
              <a:spcBef>
                <a:spcPct val="0"/>
              </a:spcBef>
              <a:buNone/>
              <a:defRPr kumimoji="0" lang="es-ES" sz="4200" kern="1200">
                <a:solidFill>
                  <a:schemeClr val="tx2"/>
                </a:solidFill>
                <a:latin typeface="+mj-lt"/>
                <a:ea typeface="+mj-ea"/>
                <a:cs typeface="+mj-cs"/>
              </a:defRPr>
            </a:lvl1pPr>
            <a:extLst/>
          </a:lstStyle>
          <a:p>
            <a:pPr algn="ctr"/>
            <a:r>
              <a:rPr lang="es-PE" b="1" dirty="0">
                <a:solidFill>
                  <a:schemeClr val="tx1">
                    <a:lumMod val="65000"/>
                    <a:lumOff val="35000"/>
                  </a:schemeClr>
                </a:solidFill>
              </a:rPr>
              <a:t>Síganos en redes sociales:</a:t>
            </a:r>
          </a:p>
        </p:txBody>
      </p:sp>
      <p:pic>
        <p:nvPicPr>
          <p:cNvPr id="6" name="Picture 5">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1195518" y="4553430"/>
            <a:ext cx="993871" cy="99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6">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3366830" y="4553430"/>
            <a:ext cx="993871" cy="99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4">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5538142" y="4567644"/>
            <a:ext cx="993871"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Rectangle 10"/>
          <p:cNvSpPr>
            <a:spLocks noChangeArrowheads="1"/>
          </p:cNvSpPr>
          <p:nvPr userDrawn="1"/>
        </p:nvSpPr>
        <p:spPr bwMode="auto">
          <a:xfrm>
            <a:off x="0" y="6345853"/>
            <a:ext cx="12192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defTabSz="914400"/>
            <a:r>
              <a:rPr lang="es-ES" sz="1050" spc="100" baseline="0" dirty="0">
                <a:solidFill>
                  <a:srgbClr val="172983"/>
                </a:solidFill>
                <a:latin typeface="Century Gothic" panose="020B0502020202020204" pitchFamily="34" charset="0"/>
                <a:ea typeface="MS PGothic" pitchFamily="34" charset="-128"/>
              </a:rPr>
              <a:t>Instituto Peruano de Economía. Derechos Reservados. Copyright 2019. Protegido bajo las leyes de derechos de autor. Decreto Legislativo Nº 822. Prohibida su reproducción, reenvío o modificación total o parcial sin autorización del Instituto Peruano de Economía.</a:t>
            </a:r>
          </a:p>
        </p:txBody>
      </p:sp>
      <p:pic>
        <p:nvPicPr>
          <p:cNvPr id="13" name="Imagen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993314" y="467295"/>
            <a:ext cx="4013575" cy="1067402"/>
          </a:xfrm>
          <a:prstGeom prst="rect">
            <a:avLst/>
          </a:prstGeom>
        </p:spPr>
      </p:pic>
      <p:pic>
        <p:nvPicPr>
          <p:cNvPr id="16" name="Picture 4">
            <a:hlinkClick r:id="rId10"/>
            <a:extLst>
              <a:ext uri="{FF2B5EF4-FFF2-40B4-BE49-F238E27FC236}">
                <a16:creationId xmlns:a16="http://schemas.microsoft.com/office/drawing/2014/main" id="{C0F76927-F32E-4573-9909-5799BBADEBA1}"/>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7831301" y="4547312"/>
            <a:ext cx="1005128"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 name="Picture 4">
            <a:hlinkClick r:id="rId12"/>
            <a:extLst>
              <a:ext uri="{FF2B5EF4-FFF2-40B4-BE49-F238E27FC236}">
                <a16:creationId xmlns:a16="http://schemas.microsoft.com/office/drawing/2014/main" id="{2C0B225A-0E2D-4AE4-AB15-21383ADD18F5}"/>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10135717" y="4539510"/>
            <a:ext cx="992187"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254028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735456" y="0"/>
            <a:ext cx="11456543" cy="637012"/>
          </a:xfrm>
        </p:spPr>
        <p:txBody>
          <a:bodyPr/>
          <a:lstStyle/>
          <a:p>
            <a:r>
              <a:rPr lang="es-ES"/>
              <a:t>Haga clic para modificar el estilo de título del patrón</a:t>
            </a:r>
            <a:endParaRPr lang="es-PE"/>
          </a:p>
        </p:txBody>
      </p:sp>
      <p:sp>
        <p:nvSpPr>
          <p:cNvPr id="3" name="Marcador de contenido 2"/>
          <p:cNvSpPr>
            <a:spLocks noGrp="1"/>
          </p:cNvSpPr>
          <p:nvPr>
            <p:ph idx="1"/>
          </p:nvPr>
        </p:nvSpPr>
        <p:spPr>
          <a:xfrm>
            <a:off x="729463" y="993412"/>
            <a:ext cx="10993349" cy="5273824"/>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7" name="Rectángulo 6"/>
          <p:cNvSpPr/>
          <p:nvPr userDrawn="1"/>
        </p:nvSpPr>
        <p:spPr>
          <a:xfrm>
            <a:off x="0" y="339045"/>
            <a:ext cx="626724" cy="51943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dirty="0">
              <a:latin typeface="Century Gothic" panose="020B0502020202020204" pitchFamily="34" charset="0"/>
            </a:endParaRPr>
          </a:p>
        </p:txBody>
      </p:sp>
      <p:sp>
        <p:nvSpPr>
          <p:cNvPr id="8" name="Rectángulo 7"/>
          <p:cNvSpPr/>
          <p:nvPr userDrawn="1"/>
        </p:nvSpPr>
        <p:spPr>
          <a:xfrm>
            <a:off x="729464" y="729459"/>
            <a:ext cx="11462535" cy="1290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297" y="5680834"/>
            <a:ext cx="184130" cy="1157391"/>
          </a:xfrm>
          <a:prstGeom prst="rect">
            <a:avLst/>
          </a:prstGeom>
        </p:spPr>
      </p:pic>
      <p:sp>
        <p:nvSpPr>
          <p:cNvPr id="19" name="CuadroTexto 18"/>
          <p:cNvSpPr txBox="1"/>
          <p:nvPr userDrawn="1"/>
        </p:nvSpPr>
        <p:spPr>
          <a:xfrm>
            <a:off x="0" y="398704"/>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bg1"/>
                </a:solidFill>
                <a:latin typeface="Century Gothic" panose="020B0502020202020204" pitchFamily="34" charset="0"/>
              </a:rPr>
              <a:t>‹Nº›</a:t>
            </a:fld>
            <a:endParaRPr lang="es-PE" sz="2000" b="1" dirty="0">
              <a:solidFill>
                <a:schemeClr val="bg1"/>
              </a:solidFill>
              <a:latin typeface="Century Gothic" panose="020B0502020202020204" pitchFamily="34" charset="0"/>
            </a:endParaRPr>
          </a:p>
        </p:txBody>
      </p:sp>
      <p:pic>
        <p:nvPicPr>
          <p:cNvPr id="10" name="Imagen 9">
            <a:extLst>
              <a:ext uri="{FF2B5EF4-FFF2-40B4-BE49-F238E27FC236}">
                <a16:creationId xmlns:a16="http://schemas.microsoft.com/office/drawing/2014/main" id="{07620F2D-48D4-4741-B3C3-13D21CBE2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31038700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178122" y="3407935"/>
            <a:ext cx="9873464"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sp>
        <p:nvSpPr>
          <p:cNvPr id="7" name="Rectángulo 6"/>
          <p:cNvSpPr/>
          <p:nvPr userDrawn="1"/>
        </p:nvSpPr>
        <p:spPr>
          <a:xfrm>
            <a:off x="0" y="2075380"/>
            <a:ext cx="1828800" cy="1166116"/>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8" name="Rectángulo 7"/>
          <p:cNvSpPr/>
          <p:nvPr userDrawn="1"/>
        </p:nvSpPr>
        <p:spPr>
          <a:xfrm>
            <a:off x="2065106" y="2075380"/>
            <a:ext cx="10126893" cy="11661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2178121" y="2075379"/>
            <a:ext cx="9873465" cy="1166117"/>
          </a:xfrm>
        </p:spPr>
        <p:txBody>
          <a:bodyPr anchor="b">
            <a:normAutofit/>
          </a:bodyPr>
          <a:lstStyle>
            <a:lvl1pPr>
              <a:defRPr sz="4000">
                <a:solidFill>
                  <a:schemeClr val="bg1"/>
                </a:solidFill>
              </a:defRPr>
            </a:lvl1pPr>
          </a:lstStyle>
          <a:p>
            <a:r>
              <a:rPr lang="es-ES" dirty="0"/>
              <a:t>Haga clic para modificar el estilo de título del patrón</a:t>
            </a:r>
            <a:endParaRPr lang="es-PE" dirty="0"/>
          </a:p>
        </p:txBody>
      </p:sp>
    </p:spTree>
    <p:extLst>
      <p:ext uri="{BB962C8B-B14F-4D97-AF65-F5344CB8AC3E}">
        <p14:creationId xmlns:p14="http://schemas.microsoft.com/office/powerpoint/2010/main" val="182098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001298"/>
            <a:ext cx="5181600" cy="52659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001297"/>
            <a:ext cx="5181600" cy="52659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8" name="Rectángulo 7"/>
          <p:cNvSpPr/>
          <p:nvPr userDrawn="1"/>
        </p:nvSpPr>
        <p:spPr>
          <a:xfrm>
            <a:off x="0" y="339045"/>
            <a:ext cx="626724" cy="51943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9" name="Rectángulo 8"/>
          <p:cNvSpPr/>
          <p:nvPr userDrawn="1"/>
        </p:nvSpPr>
        <p:spPr>
          <a:xfrm>
            <a:off x="729464" y="729459"/>
            <a:ext cx="11462535" cy="1290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13" name="CuadroTexto 12"/>
          <p:cNvSpPr txBox="1"/>
          <p:nvPr userDrawn="1"/>
        </p:nvSpPr>
        <p:spPr>
          <a:xfrm>
            <a:off x="0" y="398704"/>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bg1"/>
                </a:solidFill>
                <a:latin typeface="Century Gothic" panose="020B0502020202020204" pitchFamily="34" charset="0"/>
              </a:rPr>
              <a:t>‹Nº›</a:t>
            </a:fld>
            <a:endParaRPr lang="es-PE" sz="2000" b="1" dirty="0">
              <a:solidFill>
                <a:schemeClr val="bg1"/>
              </a:solidFill>
              <a:latin typeface="Century Gothic" panose="020B0502020202020204" pitchFamily="34" charset="0"/>
            </a:endParaRPr>
          </a:p>
        </p:txBody>
      </p:sp>
      <p:pic>
        <p:nvPicPr>
          <p:cNvPr id="10" name="Imagen 9">
            <a:extLst>
              <a:ext uri="{FF2B5EF4-FFF2-40B4-BE49-F238E27FC236}">
                <a16:creationId xmlns:a16="http://schemas.microsoft.com/office/drawing/2014/main" id="{6049C808-8E13-4FC0-B42D-C8FA59DDF1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327770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739738" y="0"/>
            <a:ext cx="11462536" cy="729459"/>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1002506" y="1126358"/>
            <a:ext cx="5157787"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Marcador de contenido 3"/>
          <p:cNvSpPr>
            <a:spLocks noGrp="1"/>
          </p:cNvSpPr>
          <p:nvPr>
            <p:ph sz="half" idx="2"/>
          </p:nvPr>
        </p:nvSpPr>
        <p:spPr>
          <a:xfrm>
            <a:off x="1002506" y="1950270"/>
            <a:ext cx="5157787" cy="431696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334918" y="1126358"/>
            <a:ext cx="5183188"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334918" y="1950270"/>
            <a:ext cx="5183188" cy="431696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0" name="Rectángulo 9"/>
          <p:cNvSpPr/>
          <p:nvPr userDrawn="1"/>
        </p:nvSpPr>
        <p:spPr>
          <a:xfrm>
            <a:off x="0" y="339045"/>
            <a:ext cx="626724" cy="51943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11" name="Rectángulo 10"/>
          <p:cNvSpPr/>
          <p:nvPr userDrawn="1"/>
        </p:nvSpPr>
        <p:spPr>
          <a:xfrm>
            <a:off x="729464" y="729459"/>
            <a:ext cx="11462535" cy="1290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15" name="CuadroTexto 14"/>
          <p:cNvSpPr txBox="1"/>
          <p:nvPr userDrawn="1"/>
        </p:nvSpPr>
        <p:spPr>
          <a:xfrm>
            <a:off x="0" y="398704"/>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bg1"/>
                </a:solidFill>
                <a:latin typeface="Century Gothic" panose="020B0502020202020204" pitchFamily="34" charset="0"/>
              </a:rPr>
              <a:t>‹Nº›</a:t>
            </a:fld>
            <a:endParaRPr lang="es-PE" sz="2000" b="1" dirty="0">
              <a:solidFill>
                <a:schemeClr val="bg1"/>
              </a:solidFill>
              <a:latin typeface="Century Gothic" panose="020B0502020202020204" pitchFamily="34" charset="0"/>
            </a:endParaRPr>
          </a:p>
        </p:txBody>
      </p:sp>
      <p:pic>
        <p:nvPicPr>
          <p:cNvPr id="12" name="Imagen 11">
            <a:extLst>
              <a:ext uri="{FF2B5EF4-FFF2-40B4-BE49-F238E27FC236}">
                <a16:creationId xmlns:a16="http://schemas.microsoft.com/office/drawing/2014/main" id="{CF666853-FFB0-49EB-83DC-1F94B40455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3271115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735456" y="0"/>
            <a:ext cx="11456543" cy="637012"/>
          </a:xfrm>
        </p:spPr>
        <p:txBody>
          <a:bodyPr/>
          <a:lstStyle/>
          <a:p>
            <a:r>
              <a:rPr lang="es-ES"/>
              <a:t>Haga clic para modificar el estilo de título del patrón</a:t>
            </a:r>
            <a:endParaRPr lang="es-PE"/>
          </a:p>
        </p:txBody>
      </p:sp>
      <p:sp>
        <p:nvSpPr>
          <p:cNvPr id="6" name="Rectángulo 5"/>
          <p:cNvSpPr/>
          <p:nvPr userDrawn="1"/>
        </p:nvSpPr>
        <p:spPr>
          <a:xfrm>
            <a:off x="0" y="339045"/>
            <a:ext cx="626724" cy="51943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7" name="Rectángulo 6"/>
          <p:cNvSpPr/>
          <p:nvPr userDrawn="1"/>
        </p:nvSpPr>
        <p:spPr>
          <a:xfrm>
            <a:off x="729464" y="729459"/>
            <a:ext cx="11462535" cy="1290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12" name="Marcador de texto 3"/>
          <p:cNvSpPr>
            <a:spLocks noGrp="1"/>
          </p:cNvSpPr>
          <p:nvPr>
            <p:ph type="body" sz="half" idx="2"/>
          </p:nvPr>
        </p:nvSpPr>
        <p:spPr>
          <a:xfrm>
            <a:off x="729464" y="950922"/>
            <a:ext cx="10808415" cy="53163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13" name="CuadroTexto 12"/>
          <p:cNvSpPr txBox="1"/>
          <p:nvPr userDrawn="1"/>
        </p:nvSpPr>
        <p:spPr>
          <a:xfrm>
            <a:off x="0" y="398704"/>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bg1"/>
                </a:solidFill>
                <a:latin typeface="Century Gothic" panose="020B0502020202020204" pitchFamily="34" charset="0"/>
              </a:rPr>
              <a:t>‹Nº›</a:t>
            </a:fld>
            <a:endParaRPr lang="es-PE" sz="2000" b="1" dirty="0">
              <a:solidFill>
                <a:schemeClr val="bg1"/>
              </a:solidFill>
              <a:latin typeface="Century Gothic" panose="020B0502020202020204" pitchFamily="34" charset="0"/>
            </a:endParaRPr>
          </a:p>
        </p:txBody>
      </p:sp>
      <p:pic>
        <p:nvPicPr>
          <p:cNvPr id="9" name="Imagen 8">
            <a:extLst>
              <a:ext uri="{FF2B5EF4-FFF2-40B4-BE49-F238E27FC236}">
                <a16:creationId xmlns:a16="http://schemas.microsoft.com/office/drawing/2014/main" id="{8F358A9D-C00C-4845-98E2-3F0C8EB6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286092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CuadroTexto 7"/>
          <p:cNvSpPr txBox="1"/>
          <p:nvPr userDrawn="1"/>
        </p:nvSpPr>
        <p:spPr>
          <a:xfrm>
            <a:off x="0" y="6370560"/>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tx1">
                    <a:lumMod val="75000"/>
                    <a:lumOff val="25000"/>
                  </a:schemeClr>
                </a:solidFill>
                <a:latin typeface="Century Gothic" panose="020B0502020202020204" pitchFamily="34" charset="0"/>
              </a:rPr>
              <a:t>‹Nº›</a:t>
            </a:fld>
            <a:endParaRPr lang="es-PE" sz="2000" b="1" dirty="0">
              <a:solidFill>
                <a:schemeClr val="tx1">
                  <a:lumMod val="75000"/>
                  <a:lumOff val="25000"/>
                </a:schemeClr>
              </a:solidFill>
              <a:latin typeface="Century Gothic" panose="020B0502020202020204" pitchFamily="34" charset="0"/>
            </a:endParaRPr>
          </a:p>
        </p:txBody>
      </p:sp>
      <p:pic>
        <p:nvPicPr>
          <p:cNvPr id="5" name="Imagen 4">
            <a:extLst>
              <a:ext uri="{FF2B5EF4-FFF2-40B4-BE49-F238E27FC236}">
                <a16:creationId xmlns:a16="http://schemas.microsoft.com/office/drawing/2014/main" id="{2A10F753-C109-42EB-BEF4-44DAAB9C0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313110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39045"/>
            <a:ext cx="3932237" cy="1718355"/>
          </a:xfrm>
        </p:spPr>
        <p:txBody>
          <a:bodyPr anchor="b">
            <a:noAutofit/>
          </a:bodyPr>
          <a:lstStyle>
            <a:lvl1pPr>
              <a:defRPr sz="3200">
                <a:solidFill>
                  <a:schemeClr val="tx1">
                    <a:lumMod val="75000"/>
                    <a:lumOff val="25000"/>
                  </a:schemeClr>
                </a:solidFill>
              </a:defRPr>
            </a:lvl1pPr>
          </a:lstStyle>
          <a:p>
            <a:r>
              <a:rPr lang="es-ES" dirty="0"/>
              <a:t>Haga clic para modificar el estilo de título del patrón</a:t>
            </a:r>
            <a:endParaRPr lang="es-PE" dirty="0"/>
          </a:p>
        </p:txBody>
      </p:sp>
      <p:sp>
        <p:nvSpPr>
          <p:cNvPr id="3" name="Marcador de contenido 2"/>
          <p:cNvSpPr>
            <a:spLocks noGrp="1"/>
          </p:cNvSpPr>
          <p:nvPr>
            <p:ph idx="1"/>
          </p:nvPr>
        </p:nvSpPr>
        <p:spPr>
          <a:xfrm>
            <a:off x="5183188" y="987425"/>
            <a:ext cx="6172200" cy="52798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42098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8" name="Rectángulo 7"/>
          <p:cNvSpPr/>
          <p:nvPr userDrawn="1"/>
        </p:nvSpPr>
        <p:spPr>
          <a:xfrm>
            <a:off x="0" y="339045"/>
            <a:ext cx="626724" cy="51943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9" name="Rectángulo 8"/>
          <p:cNvSpPr/>
          <p:nvPr userDrawn="1"/>
        </p:nvSpPr>
        <p:spPr>
          <a:xfrm>
            <a:off x="4859675" y="729459"/>
            <a:ext cx="7332323" cy="1290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cxnSp>
        <p:nvCxnSpPr>
          <p:cNvPr id="11" name="Conector recto 10"/>
          <p:cNvCxnSpPr/>
          <p:nvPr userDrawn="1"/>
        </p:nvCxnSpPr>
        <p:spPr>
          <a:xfrm>
            <a:off x="838200" y="2057400"/>
            <a:ext cx="3933825" cy="0"/>
          </a:xfrm>
          <a:prstGeom prst="line">
            <a:avLst/>
          </a:prstGeom>
          <a:ln>
            <a:solidFill>
              <a:srgbClr val="172983"/>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userDrawn="1"/>
        </p:nvSpPr>
        <p:spPr>
          <a:xfrm>
            <a:off x="0" y="398704"/>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bg1"/>
                </a:solidFill>
                <a:latin typeface="Century Gothic" panose="020B0502020202020204" pitchFamily="34" charset="0"/>
              </a:rPr>
              <a:t>‹Nº›</a:t>
            </a:fld>
            <a:endParaRPr lang="es-PE" sz="2000" b="1" dirty="0">
              <a:solidFill>
                <a:schemeClr val="bg1"/>
              </a:solidFill>
              <a:latin typeface="Century Gothic" panose="020B0502020202020204" pitchFamily="34" charset="0"/>
            </a:endParaRPr>
          </a:p>
        </p:txBody>
      </p:sp>
      <p:pic>
        <p:nvPicPr>
          <p:cNvPr id="12" name="Imagen 11">
            <a:extLst>
              <a:ext uri="{FF2B5EF4-FFF2-40B4-BE49-F238E27FC236}">
                <a16:creationId xmlns:a16="http://schemas.microsoft.com/office/drawing/2014/main" id="{5286C512-BF78-481C-B217-09EE526110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53787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ángulo redondeado 9"/>
          <p:cNvSpPr/>
          <p:nvPr userDrawn="1"/>
        </p:nvSpPr>
        <p:spPr>
          <a:xfrm>
            <a:off x="724650" y="339045"/>
            <a:ext cx="4047375" cy="171835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p:cNvSpPr>
            <a:spLocks noGrp="1"/>
          </p:cNvSpPr>
          <p:nvPr>
            <p:ph type="title"/>
          </p:nvPr>
        </p:nvSpPr>
        <p:spPr>
          <a:xfrm>
            <a:off x="839788" y="339045"/>
            <a:ext cx="3932237" cy="1718355"/>
          </a:xfrm>
        </p:spPr>
        <p:txBody>
          <a:bodyPr anchor="b"/>
          <a:lstStyle>
            <a:lvl1pPr>
              <a:defRPr sz="3200">
                <a:solidFill>
                  <a:schemeClr val="tx1">
                    <a:lumMod val="75000"/>
                    <a:lumOff val="25000"/>
                  </a:schemeClr>
                </a:solidFill>
              </a:defRPr>
            </a:lvl1pPr>
          </a:lstStyle>
          <a:p>
            <a:r>
              <a:rPr lang="es-ES" dirty="0"/>
              <a:t>Haga clic para modificar el estilo de título del patrón</a:t>
            </a:r>
            <a:endParaRPr lang="es-PE" dirty="0"/>
          </a:p>
        </p:txBody>
      </p:sp>
      <p:sp>
        <p:nvSpPr>
          <p:cNvPr id="3" name="Marcador de posición de imagen 2"/>
          <p:cNvSpPr>
            <a:spLocks noGrp="1"/>
          </p:cNvSpPr>
          <p:nvPr>
            <p:ph type="pic" idx="1"/>
          </p:nvPr>
        </p:nvSpPr>
        <p:spPr>
          <a:xfrm>
            <a:off x="5183188" y="987425"/>
            <a:ext cx="6172200" cy="52798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420983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8" name="Rectángulo 7"/>
          <p:cNvSpPr/>
          <p:nvPr userDrawn="1"/>
        </p:nvSpPr>
        <p:spPr>
          <a:xfrm>
            <a:off x="0" y="339045"/>
            <a:ext cx="626724" cy="519430"/>
          </a:xfrm>
          <a:prstGeom prst="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080000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9" name="Rectángulo 8"/>
          <p:cNvSpPr/>
          <p:nvPr userDrawn="1"/>
        </p:nvSpPr>
        <p:spPr>
          <a:xfrm>
            <a:off x="4869951" y="729459"/>
            <a:ext cx="7322048" cy="129016"/>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PE"/>
          </a:p>
        </p:txBody>
      </p:sp>
      <p:sp>
        <p:nvSpPr>
          <p:cNvPr id="14" name="CuadroTexto 13"/>
          <p:cNvSpPr txBox="1"/>
          <p:nvPr userDrawn="1"/>
        </p:nvSpPr>
        <p:spPr>
          <a:xfrm>
            <a:off x="0" y="398704"/>
            <a:ext cx="626724" cy="400110"/>
          </a:xfrm>
          <a:prstGeom prst="rect">
            <a:avLst/>
          </a:prstGeom>
          <a:noFill/>
        </p:spPr>
        <p:txBody>
          <a:bodyPr wrap="square" rtlCol="0" anchor="ctr">
            <a:spAutoFit/>
          </a:bodyPr>
          <a:lstStyle/>
          <a:p>
            <a:pPr algn="ctr"/>
            <a:fld id="{D760BE02-409F-4A87-BDF5-E38FC28D6771}" type="slidenum">
              <a:rPr lang="es-ES" sz="2000" b="1" smtClean="0">
                <a:solidFill>
                  <a:schemeClr val="bg1"/>
                </a:solidFill>
                <a:latin typeface="Century Gothic" panose="020B0502020202020204" pitchFamily="34" charset="0"/>
              </a:rPr>
              <a:t>‹Nº›</a:t>
            </a:fld>
            <a:endParaRPr lang="es-PE" sz="2000" b="1" dirty="0">
              <a:solidFill>
                <a:schemeClr val="bg1"/>
              </a:solidFill>
              <a:latin typeface="Century Gothic" panose="020B0502020202020204" pitchFamily="34" charset="0"/>
            </a:endParaRPr>
          </a:p>
        </p:txBody>
      </p:sp>
      <p:pic>
        <p:nvPicPr>
          <p:cNvPr id="11" name="Imagen 10">
            <a:extLst>
              <a:ext uri="{FF2B5EF4-FFF2-40B4-BE49-F238E27FC236}">
                <a16:creationId xmlns:a16="http://schemas.microsoft.com/office/drawing/2014/main" id="{0DB0D475-8FC4-4807-A1BC-83E1F08789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0649" y="6427817"/>
            <a:ext cx="1240054" cy="329790"/>
          </a:xfrm>
          <a:prstGeom prst="rect">
            <a:avLst/>
          </a:prstGeom>
        </p:spPr>
      </p:pic>
    </p:spTree>
    <p:extLst>
      <p:ext uri="{BB962C8B-B14F-4D97-AF65-F5344CB8AC3E}">
        <p14:creationId xmlns:p14="http://schemas.microsoft.com/office/powerpoint/2010/main" val="1526224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5457" y="993412"/>
            <a:ext cx="10915436"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PE" dirty="0"/>
          </a:p>
        </p:txBody>
      </p:sp>
      <p:sp>
        <p:nvSpPr>
          <p:cNvPr id="2" name="Marcador de título 1"/>
          <p:cNvSpPr>
            <a:spLocks noGrp="1"/>
          </p:cNvSpPr>
          <p:nvPr>
            <p:ph type="title"/>
          </p:nvPr>
        </p:nvSpPr>
        <p:spPr>
          <a:xfrm>
            <a:off x="735456" y="0"/>
            <a:ext cx="10915437" cy="637012"/>
          </a:xfrm>
          <a:prstGeom prst="rect">
            <a:avLst/>
          </a:prstGeom>
        </p:spPr>
        <p:txBody>
          <a:bodyPr vert="horz" lIns="91440" tIns="45720" rIns="91440" bIns="45720" rtlCol="0" anchor="ctr">
            <a:normAutofit/>
          </a:bodyPr>
          <a:lstStyle/>
          <a:p>
            <a:r>
              <a:rPr lang="es-ES" dirty="0"/>
              <a:t>Haga clic para modificar el estilo de título del patrón</a:t>
            </a:r>
            <a:endParaRPr lang="es-PE" dirty="0"/>
          </a:p>
        </p:txBody>
      </p:sp>
    </p:spTree>
    <p:extLst>
      <p:ext uri="{BB962C8B-B14F-4D97-AF65-F5344CB8AC3E}">
        <p14:creationId xmlns:p14="http://schemas.microsoft.com/office/powerpoint/2010/main" val="3110447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81" r:id="rId10"/>
  </p:sldLayoutIdLst>
  <p:txStyles>
    <p:titleStyle>
      <a:lvl1pPr algn="l" defTabSz="914400" rtl="0" eaLnBrk="1" latinLnBrk="0" hangingPunct="1">
        <a:lnSpc>
          <a:spcPct val="90000"/>
        </a:lnSpc>
        <a:spcBef>
          <a:spcPct val="0"/>
        </a:spcBef>
        <a:buNone/>
        <a:defRPr sz="2400" b="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Wingdings" panose="05000000000000000000" pitchFamily="2" charset="2"/>
        <a:buChar char="q"/>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Clr>
          <a:schemeClr val="accent4"/>
        </a:buClr>
        <a:buFont typeface="Wingdings" panose="05000000000000000000" pitchFamily="2" charset="2"/>
        <a:buChar char="Ø"/>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v"/>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Clr>
          <a:schemeClr val="accent6"/>
        </a:buClr>
        <a:buFont typeface="Century Gothic" panose="020B0502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q"/>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2909455" y="5417126"/>
            <a:ext cx="9296400" cy="1440873"/>
          </a:xfrm>
        </p:spPr>
        <p:txBody>
          <a:bodyPr wrap="square" tIns="90000" bIns="90000" anchor="ctr" anchorCtr="0">
            <a:noAutofit/>
          </a:bodyPr>
          <a:lstStyle/>
          <a:p>
            <a:pPr>
              <a:buClr>
                <a:srgbClr val="000000"/>
              </a:buClr>
              <a:buSzPct val="100000"/>
            </a:pPr>
            <a:r>
              <a:rPr lang="es-ES" dirty="0"/>
              <a:t>La Economía Peruana en el Contexto del Covid-19</a:t>
            </a:r>
            <a:endParaRPr lang="es-ES" altLang="es-ES_tradnl" dirty="0"/>
          </a:p>
        </p:txBody>
      </p:sp>
      <p:sp>
        <p:nvSpPr>
          <p:cNvPr id="5" name="CuadroTexto 4"/>
          <p:cNvSpPr txBox="1"/>
          <p:nvPr/>
        </p:nvSpPr>
        <p:spPr>
          <a:xfrm>
            <a:off x="-55420" y="6102867"/>
            <a:ext cx="2909455" cy="461665"/>
          </a:xfrm>
          <a:prstGeom prst="rect">
            <a:avLst/>
          </a:prstGeom>
          <a:noFill/>
        </p:spPr>
        <p:txBody>
          <a:bodyPr wrap="square" rtlCol="0">
            <a:spAutoFit/>
          </a:bodyPr>
          <a:lstStyle/>
          <a:p>
            <a:pPr algn="ctr"/>
            <a:r>
              <a:rPr lang="es-ES" sz="2400" dirty="0">
                <a:solidFill>
                  <a:schemeClr val="bg1"/>
                </a:solidFill>
                <a:latin typeface="Century Gothic" panose="020B0502020202020204" pitchFamily="34" charset="0"/>
              </a:rPr>
              <a:t>09 de junio 2020</a:t>
            </a:r>
            <a:endParaRPr lang="es-PE" sz="2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9183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2C32F89-62C7-40CC-BF19-99CA8A16CB43}"/>
              </a:ext>
            </a:extLst>
          </p:cNvPr>
          <p:cNvSpPr>
            <a:spLocks noGrp="1"/>
          </p:cNvSpPr>
          <p:nvPr>
            <p:ph type="title"/>
          </p:nvPr>
        </p:nvSpPr>
        <p:spPr/>
        <p:txBody>
          <a:bodyPr/>
          <a:lstStyle/>
          <a:p>
            <a:r>
              <a:rPr lang="es-PE" dirty="0"/>
              <a:t>Pero obviamente las finanzas públicas se resentirán.</a:t>
            </a:r>
          </a:p>
        </p:txBody>
      </p:sp>
      <p:pic>
        <p:nvPicPr>
          <p:cNvPr id="5" name="Imagen 4">
            <a:extLst>
              <a:ext uri="{FF2B5EF4-FFF2-40B4-BE49-F238E27FC236}">
                <a16:creationId xmlns:a16="http://schemas.microsoft.com/office/drawing/2014/main" id="{BE5F6F38-7419-41CD-88A5-6F7B4C345368}"/>
              </a:ext>
            </a:extLst>
          </p:cNvPr>
          <p:cNvPicPr>
            <a:picLocks noChangeAspect="1"/>
          </p:cNvPicPr>
          <p:nvPr/>
        </p:nvPicPr>
        <p:blipFill>
          <a:blip r:embed="rId2"/>
          <a:stretch>
            <a:fillRect/>
          </a:stretch>
        </p:blipFill>
        <p:spPr>
          <a:xfrm>
            <a:off x="242129" y="1111250"/>
            <a:ext cx="11480923" cy="5259070"/>
          </a:xfrm>
          <a:prstGeom prst="rect">
            <a:avLst/>
          </a:prstGeom>
        </p:spPr>
      </p:pic>
      <p:sp>
        <p:nvSpPr>
          <p:cNvPr id="6" name="CuadroTexto 5">
            <a:extLst>
              <a:ext uri="{FF2B5EF4-FFF2-40B4-BE49-F238E27FC236}">
                <a16:creationId xmlns:a16="http://schemas.microsoft.com/office/drawing/2014/main" id="{5DB65FDE-A806-4163-B2F0-AA840CD68856}"/>
              </a:ext>
            </a:extLst>
          </p:cNvPr>
          <p:cNvSpPr txBox="1"/>
          <p:nvPr/>
        </p:nvSpPr>
        <p:spPr>
          <a:xfrm>
            <a:off x="589280" y="6370320"/>
            <a:ext cx="3495040" cy="369332"/>
          </a:xfrm>
          <a:prstGeom prst="rect">
            <a:avLst/>
          </a:prstGeom>
          <a:noFill/>
        </p:spPr>
        <p:txBody>
          <a:bodyPr wrap="square" rtlCol="0">
            <a:spAutoFit/>
          </a:bodyPr>
          <a:lstStyle/>
          <a:p>
            <a:r>
              <a:rPr lang="es-PE" dirty="0"/>
              <a:t>Fuente: Consejo Fiscal</a:t>
            </a:r>
          </a:p>
        </p:txBody>
      </p:sp>
    </p:spTree>
    <p:extLst>
      <p:ext uri="{BB962C8B-B14F-4D97-AF65-F5344CB8AC3E}">
        <p14:creationId xmlns:p14="http://schemas.microsoft.com/office/powerpoint/2010/main" val="113980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a:xfrm>
            <a:off x="735457" y="89757"/>
            <a:ext cx="11456543" cy="637012"/>
          </a:xfrm>
        </p:spPr>
        <p:txBody>
          <a:bodyPr>
            <a:normAutofit fontScale="90000"/>
          </a:bodyPr>
          <a:lstStyle/>
          <a:p>
            <a:r>
              <a:rPr lang="es-MX" dirty="0"/>
              <a:t>La demanda de electricidad en mayo sugiere una recuperación de la actividad económica</a:t>
            </a:r>
            <a:r>
              <a:rPr lang="es-PE" dirty="0"/>
              <a:t>.</a:t>
            </a:r>
          </a:p>
        </p:txBody>
      </p:sp>
      <p:pic>
        <p:nvPicPr>
          <p:cNvPr id="2" name="Imagen 1">
            <a:extLst>
              <a:ext uri="{FF2B5EF4-FFF2-40B4-BE49-F238E27FC236}">
                <a16:creationId xmlns:a16="http://schemas.microsoft.com/office/drawing/2014/main" id="{8B526A87-40AF-4F15-8FCE-584E524FE0AF}"/>
              </a:ext>
            </a:extLst>
          </p:cNvPr>
          <p:cNvPicPr>
            <a:picLocks noChangeAspect="1"/>
          </p:cNvPicPr>
          <p:nvPr/>
        </p:nvPicPr>
        <p:blipFill>
          <a:blip r:embed="rId2"/>
          <a:stretch>
            <a:fillRect/>
          </a:stretch>
        </p:blipFill>
        <p:spPr>
          <a:xfrm>
            <a:off x="76023" y="1104778"/>
            <a:ext cx="11121742" cy="5234314"/>
          </a:xfrm>
          <a:prstGeom prst="rect">
            <a:avLst/>
          </a:prstGeom>
        </p:spPr>
      </p:pic>
      <p:sp>
        <p:nvSpPr>
          <p:cNvPr id="6" name="CuadroTexto 5">
            <a:extLst>
              <a:ext uri="{FF2B5EF4-FFF2-40B4-BE49-F238E27FC236}">
                <a16:creationId xmlns:a16="http://schemas.microsoft.com/office/drawing/2014/main" id="{D461D3A4-E44F-47BC-9FAD-6071536C67C7}"/>
              </a:ext>
            </a:extLst>
          </p:cNvPr>
          <p:cNvSpPr txBox="1"/>
          <p:nvPr/>
        </p:nvSpPr>
        <p:spPr>
          <a:xfrm>
            <a:off x="415367" y="6218126"/>
            <a:ext cx="4537199" cy="246221"/>
          </a:xfrm>
          <a:prstGeom prst="rect">
            <a:avLst/>
          </a:prstGeom>
          <a:noFill/>
        </p:spPr>
        <p:txBody>
          <a:bodyPr wrap="square" rtlCol="0">
            <a:spAutoFit/>
          </a:bodyPr>
          <a:lstStyle/>
          <a:p>
            <a:r>
              <a:rPr lang="es-ES_tradnl" sz="1000" dirty="0">
                <a:latin typeface="Century Gothic" charset="0"/>
                <a:ea typeface="Century Gothic" charset="0"/>
                <a:cs typeface="Century Gothic" charset="0"/>
              </a:rPr>
              <a:t>Fuente: COES</a:t>
            </a:r>
          </a:p>
        </p:txBody>
      </p:sp>
    </p:spTree>
    <p:extLst>
      <p:ext uri="{BB962C8B-B14F-4D97-AF65-F5344CB8AC3E}">
        <p14:creationId xmlns:p14="http://schemas.microsoft.com/office/powerpoint/2010/main" val="128283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7"/>
          <p:cNvSpPr txBox="1"/>
          <p:nvPr/>
        </p:nvSpPr>
        <p:spPr>
          <a:xfrm>
            <a:off x="6096000" y="909000"/>
            <a:ext cx="5472113" cy="461665"/>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500" b="1" i="0" u="none" strike="noStrike" kern="1200" cap="none" spc="-25" normalizeH="0" baseline="0" noProof="0" dirty="0">
                <a:ln>
                  <a:noFill/>
                </a:ln>
                <a:solidFill>
                  <a:srgbClr val="000000"/>
                </a:solidFill>
                <a:effectLst/>
                <a:uLnTx/>
                <a:uFillTx/>
                <a:latin typeface="Century Gothic"/>
                <a:ea typeface="+mn-ea"/>
                <a:cs typeface="Century Gothic"/>
              </a:rPr>
              <a:t>Producción minera según metal</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a:t>
            </a:r>
            <a:r>
              <a:rPr kumimoji="0" lang="es-PE" sz="1500" b="1" i="0" u="none" strike="noStrike" kern="1200" cap="none" spc="-15"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0" normalizeH="0" baseline="0" noProof="0" dirty="0" err="1">
                <a:ln>
                  <a:noFill/>
                </a:ln>
                <a:solidFill>
                  <a:srgbClr val="000000"/>
                </a:solidFill>
                <a:effectLst/>
                <a:uLnTx/>
                <a:uFillTx/>
                <a:latin typeface="Century Gothic"/>
                <a:ea typeface="+mn-ea"/>
                <a:cs typeface="Century Gothic"/>
              </a:rPr>
              <a:t>Ene</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 </a:t>
            </a:r>
            <a:r>
              <a:rPr lang="es-PE" sz="1500" b="1" spc="-5" dirty="0">
                <a:solidFill>
                  <a:srgbClr val="000000"/>
                </a:solidFill>
                <a:latin typeface="Century Gothic"/>
                <a:cs typeface="Century Gothic"/>
              </a:rPr>
              <a:t>20</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 </a:t>
            </a:r>
            <a:r>
              <a:rPr kumimoji="0" lang="es-PE" sz="1500" b="1" i="0" u="none" strike="noStrike" kern="1200" cap="none" spc="0" normalizeH="0" baseline="0" noProof="0" dirty="0">
                <a:ln>
                  <a:noFill/>
                </a:ln>
                <a:solidFill>
                  <a:srgbClr val="000000"/>
                </a:solidFill>
                <a:effectLst/>
                <a:uLnTx/>
                <a:uFillTx/>
                <a:latin typeface="Century Gothic"/>
                <a:ea typeface="+mn-ea"/>
                <a:cs typeface="Century Gothic"/>
              </a:rPr>
              <a:t>– </a:t>
            </a:r>
            <a:r>
              <a:rPr lang="es-PE" sz="1500" b="1" noProof="0" dirty="0">
                <a:solidFill>
                  <a:srgbClr val="000000"/>
                </a:solidFill>
                <a:latin typeface="Century Gothic"/>
                <a:cs typeface="Century Gothic"/>
              </a:rPr>
              <a:t>Abr </a:t>
            </a:r>
            <a:r>
              <a:rPr kumimoji="0" lang="es-PE" sz="1500" b="1" i="0" u="none" strike="noStrike" kern="1200" cap="none" spc="0" normalizeH="0" baseline="0" dirty="0">
                <a:ln>
                  <a:noFill/>
                </a:ln>
                <a:solidFill>
                  <a:srgbClr val="000000"/>
                </a:solidFill>
                <a:effectLst/>
                <a:uLnTx/>
                <a:uFillTx/>
                <a:latin typeface="Century Gothic"/>
                <a:ea typeface="+mn-ea"/>
                <a:cs typeface="Century Gothic"/>
              </a:rPr>
              <a:t>20</a:t>
            </a:r>
            <a:endParaRPr kumimoji="0" sz="1500" b="0" i="0" u="none" strike="noStrike" kern="1200" cap="none" spc="0" normalizeH="0" baseline="0" noProof="0" dirty="0">
              <a:ln>
                <a:noFill/>
              </a:ln>
              <a:solidFill>
                <a:srgbClr val="000000"/>
              </a:solidFill>
              <a:effectLst/>
              <a:uLnTx/>
              <a:uFillTx/>
              <a:latin typeface="Century Gothic"/>
              <a:ea typeface="+mn-ea"/>
              <a:cs typeface="Century Gothic"/>
            </a:endParaRPr>
          </a:p>
          <a:p>
            <a:pPr marL="0" marR="0" lvl="0" indent="0" algn="ctr" defTabSz="914400" rtl="0" eaLnBrk="1" fontAlgn="auto" latinLnBrk="0" hangingPunct="1">
              <a:lnSpc>
                <a:spcPts val="1795"/>
              </a:lnSpc>
              <a:spcBef>
                <a:spcPts val="0"/>
              </a:spcBef>
              <a:spcAft>
                <a:spcPts val="0"/>
              </a:spcAft>
              <a:buClrTx/>
              <a:buSzTx/>
              <a:buFontTx/>
              <a:buNone/>
              <a:tabLst/>
              <a:defRPr/>
            </a:pPr>
            <a:r>
              <a:rPr kumimoji="0" sz="1500" b="0" i="0" u="none" strike="noStrike" kern="1200" cap="none" spc="-40" normalizeH="0" baseline="0" noProof="0" dirty="0">
                <a:ln>
                  <a:noFill/>
                </a:ln>
                <a:solidFill>
                  <a:srgbClr val="000000"/>
                </a:solidFill>
                <a:effectLst/>
                <a:uLnTx/>
                <a:uFillTx/>
                <a:latin typeface="Century Gothic"/>
                <a:ea typeface="+mn-ea"/>
                <a:cs typeface="Century Gothic"/>
              </a:rPr>
              <a:t>(</a:t>
            </a:r>
            <a:r>
              <a:rPr lang="es-PE" sz="1500" spc="15" dirty="0">
                <a:solidFill>
                  <a:srgbClr val="000000"/>
                </a:solidFill>
                <a:latin typeface="Century Gothic"/>
                <a:cs typeface="Century Gothic"/>
              </a:rPr>
              <a:t>índice Ene-20=100</a:t>
            </a:r>
            <a:r>
              <a:rPr kumimoji="0" sz="1500" b="0" i="0" u="none" strike="noStrike" kern="1200" cap="none" spc="0" normalizeH="0" baseline="0" noProof="0" dirty="0">
                <a:ln>
                  <a:noFill/>
                </a:ln>
                <a:solidFill>
                  <a:srgbClr val="000000"/>
                </a:solidFill>
                <a:effectLst/>
                <a:uLnTx/>
                <a:uFillTx/>
                <a:latin typeface="Century Gothic"/>
                <a:ea typeface="+mn-ea"/>
                <a:cs typeface="Century Gothic"/>
              </a:rPr>
              <a:t>)</a:t>
            </a:r>
          </a:p>
        </p:txBody>
      </p:sp>
      <p:sp>
        <p:nvSpPr>
          <p:cNvPr id="18" name="object 276"/>
          <p:cNvSpPr txBox="1"/>
          <p:nvPr/>
        </p:nvSpPr>
        <p:spPr>
          <a:xfrm>
            <a:off x="6193663" y="6346968"/>
            <a:ext cx="812800" cy="1657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000000"/>
                </a:solidFill>
                <a:effectLst/>
                <a:uLnTx/>
                <a:uFillTx/>
                <a:latin typeface="Century Gothic"/>
                <a:ea typeface="+mn-ea"/>
                <a:cs typeface="Century Gothic"/>
              </a:rPr>
              <a:t>Fuente:</a:t>
            </a:r>
            <a:r>
              <a:rPr kumimoji="0" sz="1100" b="0" i="0" u="none" strike="noStrike" kern="1200" cap="none" spc="-35" normalizeH="0" baseline="0" noProof="0" dirty="0">
                <a:ln>
                  <a:noFill/>
                </a:ln>
                <a:solidFill>
                  <a:srgbClr val="000000"/>
                </a:solidFill>
                <a:effectLst/>
                <a:uLnTx/>
                <a:uFillTx/>
                <a:latin typeface="Century Gothic"/>
                <a:ea typeface="+mn-ea"/>
                <a:cs typeface="Century Gothic"/>
              </a:rPr>
              <a:t> </a:t>
            </a:r>
            <a:r>
              <a:rPr kumimoji="0" sz="1100" b="0" i="0" u="none" strike="noStrike" kern="1200" cap="none" spc="25" normalizeH="0" baseline="0" noProof="0" dirty="0">
                <a:ln>
                  <a:noFill/>
                </a:ln>
                <a:solidFill>
                  <a:srgbClr val="000000"/>
                </a:solidFill>
                <a:effectLst/>
                <a:uLnTx/>
                <a:uFillTx/>
                <a:latin typeface="Century Gothic"/>
                <a:ea typeface="+mn-ea"/>
                <a:cs typeface="Century Gothic"/>
              </a:rPr>
              <a:t>I</a:t>
            </a:r>
            <a:r>
              <a:rPr kumimoji="0" sz="1100" b="0" i="0" u="none" strike="noStrike" kern="1200" cap="none" spc="0" normalizeH="0" baseline="0" noProof="0" dirty="0">
                <a:ln>
                  <a:noFill/>
                </a:ln>
                <a:solidFill>
                  <a:srgbClr val="000000"/>
                </a:solidFill>
                <a:effectLst/>
                <a:uLnTx/>
                <a:uFillTx/>
                <a:latin typeface="Century Gothic"/>
                <a:ea typeface="+mn-ea"/>
                <a:cs typeface="Century Gothic"/>
              </a:rPr>
              <a:t>N</a:t>
            </a:r>
            <a:r>
              <a:rPr kumimoji="0" sz="1100" b="0" i="0" u="none" strike="noStrike" kern="1200" cap="none" spc="-5" normalizeH="0" baseline="0" noProof="0" dirty="0">
                <a:ln>
                  <a:noFill/>
                </a:ln>
                <a:solidFill>
                  <a:srgbClr val="000000"/>
                </a:solidFill>
                <a:effectLst/>
                <a:uLnTx/>
                <a:uFillTx/>
                <a:latin typeface="Century Gothic"/>
                <a:ea typeface="+mn-ea"/>
                <a:cs typeface="Century Gothic"/>
              </a:rPr>
              <a:t>E</a:t>
            </a:r>
            <a:r>
              <a:rPr kumimoji="0" sz="1100" b="0" i="0" u="none" strike="noStrike" kern="1200" cap="none" spc="0" normalizeH="0" baseline="0" noProof="0" dirty="0">
                <a:ln>
                  <a:noFill/>
                </a:ln>
                <a:solidFill>
                  <a:srgbClr val="000000"/>
                </a:solidFill>
                <a:effectLst/>
                <a:uLnTx/>
                <a:uFillTx/>
                <a:latin typeface="Century Gothic"/>
                <a:ea typeface="+mn-ea"/>
                <a:cs typeface="Century Gothic"/>
              </a:rPr>
              <a:t>I</a:t>
            </a:r>
          </a:p>
        </p:txBody>
      </p:sp>
      <p:graphicFrame>
        <p:nvGraphicFramePr>
          <p:cNvPr id="22" name="Gráfico 10">
            <a:extLst>
              <a:ext uri="{FF2B5EF4-FFF2-40B4-BE49-F238E27FC236}">
                <a16:creationId xmlns:a16="http://schemas.microsoft.com/office/drawing/2014/main" id="{68225B3E-0C0E-4DFF-968E-0BC97150B44B}"/>
              </a:ext>
            </a:extLst>
          </p:cNvPr>
          <p:cNvGraphicFramePr>
            <a:graphicFrameLocks/>
          </p:cNvGraphicFramePr>
          <p:nvPr/>
        </p:nvGraphicFramePr>
        <p:xfrm>
          <a:off x="5998338" y="1557338"/>
          <a:ext cx="5822874" cy="47896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1 Gráfico"/>
          <p:cNvGraphicFramePr>
            <a:graphicFrameLocks/>
          </p:cNvGraphicFramePr>
          <p:nvPr/>
        </p:nvGraphicFramePr>
        <p:xfrm>
          <a:off x="658813" y="1585914"/>
          <a:ext cx="5362708" cy="4716462"/>
        </p:xfrm>
        <a:graphic>
          <a:graphicData uri="http://schemas.openxmlformats.org/drawingml/2006/chart">
            <c:chart xmlns:c="http://schemas.openxmlformats.org/drawingml/2006/chart" xmlns:r="http://schemas.openxmlformats.org/officeDocument/2006/relationships" r:id="rId3"/>
          </a:graphicData>
        </a:graphic>
      </p:graphicFrame>
      <p:sp>
        <p:nvSpPr>
          <p:cNvPr id="2" name="Título 1"/>
          <p:cNvSpPr>
            <a:spLocks noGrp="1"/>
          </p:cNvSpPr>
          <p:nvPr>
            <p:ph type="title"/>
          </p:nvPr>
        </p:nvSpPr>
        <p:spPr>
          <a:xfrm>
            <a:off x="658813" y="0"/>
            <a:ext cx="11533187" cy="723273"/>
          </a:xfrm>
        </p:spPr>
        <p:txBody>
          <a:bodyPr>
            <a:normAutofit fontScale="90000"/>
          </a:bodyPr>
          <a:lstStyle/>
          <a:p>
            <a:pPr algn="just"/>
            <a:r>
              <a:rPr lang="es-PE" sz="1800" dirty="0"/>
              <a:t>Por su parte, las primeras cifras de abril muestran cómo en ese mes la actividad económica tocó su punto más bajo. El consumo de cemento fue casi cero, mientras que la producción de todos los metales se redujo, principalmente de zinc (-86.3%), cobre (-34.7%), así como la nula producción de hierro y estaño.</a:t>
            </a:r>
            <a:endParaRPr lang="en-US" sz="1800" dirty="0"/>
          </a:p>
        </p:txBody>
      </p:sp>
      <p:sp>
        <p:nvSpPr>
          <p:cNvPr id="13" name="Text Box 6">
            <a:extLst>
              <a:ext uri="{FF2B5EF4-FFF2-40B4-BE49-F238E27FC236}">
                <a16:creationId xmlns:a16="http://schemas.microsoft.com/office/drawing/2014/main" id="{FE7D82A8-1F2E-47D5-B540-5FA892433B5E}"/>
              </a:ext>
            </a:extLst>
          </p:cNvPr>
          <p:cNvSpPr txBox="1">
            <a:spLocks noChangeArrowheads="1"/>
          </p:cNvSpPr>
          <p:nvPr/>
        </p:nvSpPr>
        <p:spPr bwMode="auto">
          <a:xfrm>
            <a:off x="630686" y="991549"/>
            <a:ext cx="54273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Consumo interno de cemento,</a:t>
            </a:r>
            <a:r>
              <a:rPr kumimoji="0" lang="es-PE" altLang="es-ES" sz="1500" b="1" i="0" u="none" strike="noStrike" kern="0" cap="none" spc="0" normalizeH="0" noProof="0" dirty="0">
                <a:ln>
                  <a:noFill/>
                </a:ln>
                <a:solidFill>
                  <a:prstClr val="black"/>
                </a:solidFill>
                <a:effectLst/>
                <a:uLnTx/>
                <a:uFillTx/>
                <a:latin typeface="Century Gothic" panose="020B0502020202020204" pitchFamily="34" charset="0"/>
                <a:ea typeface="+mn-ea"/>
                <a:cs typeface="Arial" panose="020B0604020202020204" pitchFamily="34" charset="0"/>
              </a:rPr>
              <a:t> </a:t>
            </a:r>
            <a:r>
              <a:rPr lang="es-PE" altLang="es-ES" sz="1500" b="1" kern="0" dirty="0">
                <a:solidFill>
                  <a:prstClr val="black"/>
                </a:solidFill>
                <a:latin typeface="Century Gothic" panose="020B0502020202020204" pitchFamily="34" charset="0"/>
                <a:cs typeface="Arial" panose="020B0604020202020204" pitchFamily="34" charset="0"/>
              </a:rPr>
              <a:t>Ene</a:t>
            </a: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19 – </a:t>
            </a:r>
            <a:r>
              <a:rPr lang="es-PE" altLang="es-ES" sz="1500" b="1" kern="0" dirty="0">
                <a:solidFill>
                  <a:prstClr val="black"/>
                </a:solidFill>
                <a:latin typeface="Century Gothic" panose="020B0502020202020204" pitchFamily="34" charset="0"/>
                <a:cs typeface="Arial" panose="020B0604020202020204" pitchFamily="34" charset="0"/>
              </a:rPr>
              <a:t>Abr</a:t>
            </a: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20 </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es-PE" altLang="es-ES" sz="1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 (en </a:t>
            </a:r>
            <a:r>
              <a:rPr lang="es-PE" altLang="es-ES" sz="1500" kern="0" dirty="0">
                <a:solidFill>
                  <a:prstClr val="black"/>
                </a:solidFill>
                <a:latin typeface="Century Gothic" panose="020B0502020202020204" pitchFamily="34" charset="0"/>
                <a:cs typeface="Arial" panose="020B0604020202020204" pitchFamily="34" charset="0"/>
              </a:rPr>
              <a:t>TM</a:t>
            </a:r>
            <a:r>
              <a:rPr kumimoji="0" lang="es-PE" altLang="es-ES" sz="1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a:t>
            </a:r>
            <a:endParaRPr kumimoji="0" lang="es-ES" altLang="es-ES" sz="1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p:txBody>
      </p:sp>
      <p:graphicFrame>
        <p:nvGraphicFramePr>
          <p:cNvPr id="3" name="2 Tabla"/>
          <p:cNvGraphicFramePr>
            <a:graphicFrameLocks noGrp="1"/>
          </p:cNvGraphicFramePr>
          <p:nvPr/>
        </p:nvGraphicFramePr>
        <p:xfrm>
          <a:off x="1447006" y="1720688"/>
          <a:ext cx="2289061" cy="822960"/>
        </p:xfrm>
        <a:graphic>
          <a:graphicData uri="http://schemas.openxmlformats.org/drawingml/2006/table">
            <a:tbl>
              <a:tblPr firstRow="1" bandRow="1">
                <a:tableStyleId>{5C22544A-7EE6-4342-B048-85BDC9FD1C3A}</a:tableStyleId>
              </a:tblPr>
              <a:tblGrid>
                <a:gridCol w="1578303">
                  <a:extLst>
                    <a:ext uri="{9D8B030D-6E8A-4147-A177-3AD203B41FA5}">
                      <a16:colId xmlns:a16="http://schemas.microsoft.com/office/drawing/2014/main" val="20000"/>
                    </a:ext>
                  </a:extLst>
                </a:gridCol>
                <a:gridCol w="710758">
                  <a:extLst>
                    <a:ext uri="{9D8B030D-6E8A-4147-A177-3AD203B41FA5}">
                      <a16:colId xmlns:a16="http://schemas.microsoft.com/office/drawing/2014/main" val="20001"/>
                    </a:ext>
                  </a:extLst>
                </a:gridCol>
              </a:tblGrid>
              <a:tr h="172504">
                <a:tc>
                  <a:txBody>
                    <a:bodyPr/>
                    <a:lstStyle/>
                    <a:p>
                      <a:pPr algn="ctr"/>
                      <a:r>
                        <a:rPr lang="es-MX" sz="1200" b="1" dirty="0">
                          <a:latin typeface="Century Gothic" panose="020B0502020202020204" pitchFamily="34" charset="0"/>
                        </a:rPr>
                        <a:t>Período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s-MX" sz="1200" b="1" dirty="0">
                          <a:latin typeface="Century Gothic" panose="020B0502020202020204" pitchFamily="34" charset="0"/>
                        </a:rPr>
                        <a:t>Var.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242451">
                <a:tc>
                  <a:txBody>
                    <a:bodyPr/>
                    <a:lstStyle/>
                    <a:p>
                      <a:pPr algn="ctr"/>
                      <a:r>
                        <a:rPr lang="es-MX" sz="1200" b="1" dirty="0">
                          <a:latin typeface="Century Gothic" panose="020B0502020202020204" pitchFamily="34" charset="0"/>
                        </a:rPr>
                        <a:t>Abr. 20 / Abr.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200" b="1" dirty="0">
                          <a:latin typeface="Century Gothic" panose="020B0502020202020204" pitchFamily="34" charset="0"/>
                        </a:rPr>
                        <a:t>-99.4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2451">
                <a:tc>
                  <a:txBody>
                    <a:bodyPr/>
                    <a:lstStyle/>
                    <a:p>
                      <a:pPr algn="ctr"/>
                      <a:r>
                        <a:rPr lang="es-MX" sz="1200" b="1" dirty="0">
                          <a:latin typeface="Century Gothic" panose="020B0502020202020204" pitchFamily="34" charset="0"/>
                        </a:rPr>
                        <a:t>Abr.</a:t>
                      </a:r>
                      <a:r>
                        <a:rPr lang="es-MX" sz="1200" b="1" baseline="0" dirty="0">
                          <a:latin typeface="Century Gothic" panose="020B0502020202020204" pitchFamily="34" charset="0"/>
                        </a:rPr>
                        <a:t> </a:t>
                      </a:r>
                      <a:r>
                        <a:rPr lang="es-MX" sz="1200" b="1" dirty="0">
                          <a:latin typeface="Century Gothic" panose="020B0502020202020204" pitchFamily="34" charset="0"/>
                        </a:rPr>
                        <a:t>20 / Mar.</a:t>
                      </a:r>
                      <a:r>
                        <a:rPr lang="es-MX" sz="1200" b="1" baseline="0" dirty="0">
                          <a:latin typeface="Century Gothic" panose="020B0502020202020204" pitchFamily="34" charset="0"/>
                        </a:rPr>
                        <a:t> 20</a:t>
                      </a:r>
                      <a:endParaRPr lang="es-MX" sz="1200" b="1"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MX" sz="1200" b="1" dirty="0">
                          <a:latin typeface="Century Gothic" panose="020B0502020202020204" pitchFamily="34" charset="0"/>
                        </a:rPr>
                        <a:t>-98.8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5" name="Rectángulo 10"/>
          <p:cNvSpPr/>
          <p:nvPr/>
        </p:nvSpPr>
        <p:spPr>
          <a:xfrm>
            <a:off x="630686" y="6304737"/>
            <a:ext cx="5428802" cy="261610"/>
          </a:xfrm>
          <a:prstGeom prst="rect">
            <a:avLst/>
          </a:prstGeom>
        </p:spPr>
        <p:txBody>
          <a:bodyPr wrap="square">
            <a:spAutoFit/>
          </a:bodyPr>
          <a:lstStyle/>
          <a:p>
            <a:r>
              <a:rPr lang="es-MX" sz="1100" dirty="0">
                <a:latin typeface="Century Gothic" panose="020B0502020202020204" pitchFamily="34" charset="0"/>
              </a:rPr>
              <a:t>Fuente: ASOCEM</a:t>
            </a:r>
            <a:endParaRPr lang="en-US" sz="1100" dirty="0">
              <a:latin typeface="Century Gothic" panose="020B0502020202020204" pitchFamily="34" charset="0"/>
            </a:endParaRPr>
          </a:p>
        </p:txBody>
      </p:sp>
      <p:sp>
        <p:nvSpPr>
          <p:cNvPr id="4" name="3 CuadroTexto"/>
          <p:cNvSpPr txBox="1"/>
          <p:nvPr/>
        </p:nvSpPr>
        <p:spPr>
          <a:xfrm rot="16200000">
            <a:off x="5253056" y="5708667"/>
            <a:ext cx="536466" cy="307777"/>
          </a:xfrm>
          <a:prstGeom prst="rect">
            <a:avLst/>
          </a:prstGeom>
          <a:noFill/>
        </p:spPr>
        <p:txBody>
          <a:bodyPr wrap="square" rtlCol="0">
            <a:spAutoFit/>
          </a:bodyPr>
          <a:lstStyle/>
          <a:p>
            <a:r>
              <a:rPr lang="es-MX" sz="1400" b="1" dirty="0">
                <a:latin typeface="Century Gothic" panose="020B0502020202020204" pitchFamily="34" charset="0"/>
              </a:rPr>
              <a:t>Abr</a:t>
            </a:r>
          </a:p>
        </p:txBody>
      </p:sp>
      <p:cxnSp>
        <p:nvCxnSpPr>
          <p:cNvPr id="21" name="20 Conector recto">
            <a:extLst>
              <a:ext uri="{FF2B5EF4-FFF2-40B4-BE49-F238E27FC236}">
                <a16:creationId xmlns:a16="http://schemas.microsoft.com/office/drawing/2014/main" id="{00000000-0008-0000-0200-000003000000}"/>
              </a:ext>
            </a:extLst>
          </p:cNvPr>
          <p:cNvCxnSpPr/>
          <p:nvPr/>
        </p:nvCxnSpPr>
        <p:spPr>
          <a:xfrm flipV="1">
            <a:off x="8502651" y="6858000"/>
            <a:ext cx="0" cy="3820583"/>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8EF04899-2A0E-4981-AC32-F784E42A78DF}"/>
              </a:ext>
            </a:extLst>
          </p:cNvPr>
          <p:cNvSpPr txBox="1"/>
          <p:nvPr/>
        </p:nvSpPr>
        <p:spPr>
          <a:xfrm rot="16200000">
            <a:off x="-1612694" y="3437731"/>
            <a:ext cx="3687054" cy="461665"/>
          </a:xfrm>
          <a:prstGeom prst="rect">
            <a:avLst/>
          </a:prstGeom>
          <a:noFill/>
        </p:spPr>
        <p:txBody>
          <a:bodyPr wrap="square" rtlCol="0">
            <a:spAutoFit/>
          </a:bodyPr>
          <a:lstStyle/>
          <a:p>
            <a:pPr algn="ctr"/>
            <a:r>
              <a:rPr lang="es-PE" sz="2400" b="1" dirty="0">
                <a:solidFill>
                  <a:schemeClr val="bg2">
                    <a:lumMod val="85000"/>
                  </a:schemeClr>
                </a:solidFill>
                <a:latin typeface="Century Gothic" panose="020B0502020202020204" pitchFamily="34" charset="0"/>
              </a:rPr>
              <a:t>Actividad económica</a:t>
            </a:r>
          </a:p>
        </p:txBody>
      </p:sp>
    </p:spTree>
    <p:extLst>
      <p:ext uri="{BB962C8B-B14F-4D97-AF65-F5344CB8AC3E}">
        <p14:creationId xmlns:p14="http://schemas.microsoft.com/office/powerpoint/2010/main" val="298580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9882" y="41267"/>
            <a:ext cx="11552118" cy="720098"/>
          </a:xfrm>
          <a:solidFill>
            <a:schemeClr val="bg1"/>
          </a:solidFill>
        </p:spPr>
        <p:txBody>
          <a:bodyPr>
            <a:noAutofit/>
          </a:bodyPr>
          <a:lstStyle/>
          <a:p>
            <a:pPr algn="just"/>
            <a:r>
              <a:rPr lang="es-PE" sz="1600" dirty="0"/>
              <a:t>El estado de emergencia por COVID-19 ha impactado negativamente en el mercado laboral. Según el INEI, en Lima Metropolitana se registraron alrededor de 3.7 millones de empleos en el trimestre móvil febrero-marzo-abril, lo cual representa una caída de 25% respecto al mismo trimestre del año pasado.</a:t>
            </a:r>
          </a:p>
        </p:txBody>
      </p:sp>
      <p:sp>
        <p:nvSpPr>
          <p:cNvPr id="4" name="Text Box 5">
            <a:extLst>
              <a:ext uri="{FF2B5EF4-FFF2-40B4-BE49-F238E27FC236}">
                <a16:creationId xmlns:a16="http://schemas.microsoft.com/office/drawing/2014/main" id="{EA6DA3BA-3516-4C43-9333-C0EC8256B359}"/>
              </a:ext>
            </a:extLst>
          </p:cNvPr>
          <p:cNvSpPr txBox="1">
            <a:spLocks noChangeArrowheads="1"/>
          </p:cNvSpPr>
          <p:nvPr/>
        </p:nvSpPr>
        <p:spPr bwMode="auto">
          <a:xfrm>
            <a:off x="626630" y="6303490"/>
            <a:ext cx="38873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Fuente: </a:t>
            </a:r>
            <a:r>
              <a:rPr lang="es-ES" altLang="es-ES" sz="1100" kern="0" dirty="0">
                <a:solidFill>
                  <a:prstClr val="black"/>
                </a:solidFill>
                <a:latin typeface="Century Gothic" panose="020B0502020202020204" pitchFamily="34" charset="0"/>
              </a:rPr>
              <a:t>INEI – Encuesta Permanente de Empleo (EPE)</a:t>
            </a:r>
            <a:endParaRPr kumimoji="0" lang="es-ES"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5" name="Rectangle 10">
            <a:extLst>
              <a:ext uri="{FF2B5EF4-FFF2-40B4-BE49-F238E27FC236}">
                <a16:creationId xmlns:a16="http://schemas.microsoft.com/office/drawing/2014/main" id="{3FB86B3E-E88E-42C5-9EB4-993585BB7B2B}"/>
              </a:ext>
            </a:extLst>
          </p:cNvPr>
          <p:cNvSpPr>
            <a:spLocks noChangeArrowheads="1"/>
          </p:cNvSpPr>
          <p:nvPr/>
        </p:nvSpPr>
        <p:spPr bwMode="auto">
          <a:xfrm>
            <a:off x="2046513" y="925345"/>
            <a:ext cx="88986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ctr" defTabSz="449263" eaLnBrk="0" fontAlgn="base" hangingPunct="0">
              <a:spcBef>
                <a:spcPct val="0"/>
              </a:spcBef>
              <a:spcAft>
                <a:spcPct val="0"/>
              </a:spcAft>
              <a:defRPr/>
            </a:pPr>
            <a:r>
              <a:rPr lang="es-PE" altLang="es-ES" sz="1500" b="1" kern="0" dirty="0">
                <a:solidFill>
                  <a:prstClr val="black"/>
                </a:solidFill>
                <a:latin typeface="Century Gothic" panose="020B0502020202020204" pitchFamily="34" charset="0"/>
                <a:cs typeface="Arial" panose="020B0604020202020204" pitchFamily="34" charset="0"/>
              </a:rPr>
              <a:t>Lima Metropolitana: evolución de la PEA ocupada según trimestre móvil, Ene 16 – Abr 20</a:t>
            </a:r>
          </a:p>
          <a:p>
            <a:pPr lvl="0" algn="ctr" defTabSz="449263" eaLnBrk="0" fontAlgn="base" hangingPunct="0">
              <a:spcBef>
                <a:spcPct val="0"/>
              </a:spcBef>
              <a:spcAft>
                <a:spcPct val="0"/>
              </a:spcAft>
              <a:defRPr/>
            </a:pPr>
            <a:r>
              <a:rPr lang="es-PE" altLang="es-ES" sz="1500" kern="0" dirty="0">
                <a:solidFill>
                  <a:prstClr val="black"/>
                </a:solidFill>
                <a:latin typeface="Century Gothic" panose="020B0502020202020204" pitchFamily="34" charset="0"/>
                <a:cs typeface="Arial" panose="020B0604020202020204" pitchFamily="34" charset="0"/>
              </a:rPr>
              <a:t> (en miles de personas y </a:t>
            </a:r>
            <a:r>
              <a:rPr lang="es-PE" altLang="es-ES" sz="1500" kern="0" dirty="0" err="1">
                <a:solidFill>
                  <a:prstClr val="black"/>
                </a:solidFill>
                <a:latin typeface="Century Gothic" panose="020B0502020202020204" pitchFamily="34" charset="0"/>
                <a:cs typeface="Arial" panose="020B0604020202020204" pitchFamily="34" charset="0"/>
              </a:rPr>
              <a:t>var</a:t>
            </a:r>
            <a:r>
              <a:rPr lang="es-PE" altLang="es-ES" sz="1500" kern="0" dirty="0">
                <a:solidFill>
                  <a:prstClr val="black"/>
                </a:solidFill>
                <a:latin typeface="Century Gothic" panose="020B0502020202020204" pitchFamily="34" charset="0"/>
                <a:cs typeface="Arial" panose="020B0604020202020204" pitchFamily="34" charset="0"/>
              </a:rPr>
              <a:t>.% anual)</a:t>
            </a:r>
            <a:endParaRPr lang="es-ES" altLang="es-ES" sz="1500" kern="0" dirty="0">
              <a:solidFill>
                <a:prstClr val="black"/>
              </a:solidFill>
              <a:latin typeface="Century Gothic" panose="020B0502020202020204" pitchFamily="34" charset="0"/>
              <a:cs typeface="Arial" panose="020B0604020202020204" pitchFamily="34" charset="0"/>
            </a:endParaRPr>
          </a:p>
        </p:txBody>
      </p:sp>
      <p:graphicFrame>
        <p:nvGraphicFramePr>
          <p:cNvPr id="23" name="Gráfico 22">
            <a:extLst>
              <a:ext uri="{FF2B5EF4-FFF2-40B4-BE49-F238E27FC236}">
                <a16:creationId xmlns:a16="http://schemas.microsoft.com/office/drawing/2014/main" id="{00000000-0008-0000-0000-000070000000}"/>
              </a:ext>
            </a:extLst>
          </p:cNvPr>
          <p:cNvGraphicFramePr>
            <a:graphicFrameLocks/>
          </p:cNvGraphicFramePr>
          <p:nvPr/>
        </p:nvGraphicFramePr>
        <p:xfrm>
          <a:off x="658813" y="1643322"/>
          <a:ext cx="10945811" cy="4630477"/>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41C31606-90AA-44E0-9008-1E34A6EEB5F3}"/>
              </a:ext>
            </a:extLst>
          </p:cNvPr>
          <p:cNvSpPr txBox="1"/>
          <p:nvPr/>
        </p:nvSpPr>
        <p:spPr>
          <a:xfrm rot="16200000">
            <a:off x="-1612694" y="3437731"/>
            <a:ext cx="3687054" cy="461665"/>
          </a:xfrm>
          <a:prstGeom prst="rect">
            <a:avLst/>
          </a:prstGeom>
          <a:noFill/>
        </p:spPr>
        <p:txBody>
          <a:bodyPr wrap="square" rtlCol="0">
            <a:spAutoFit/>
          </a:bodyPr>
          <a:lstStyle/>
          <a:p>
            <a:pPr algn="ctr"/>
            <a:r>
              <a:rPr lang="es-PE" sz="2400" b="1" dirty="0">
                <a:solidFill>
                  <a:schemeClr val="bg2">
                    <a:lumMod val="85000"/>
                  </a:schemeClr>
                </a:solidFill>
                <a:latin typeface="Century Gothic" panose="020B0502020202020204" pitchFamily="34" charset="0"/>
              </a:rPr>
              <a:t>Actividad económica</a:t>
            </a:r>
          </a:p>
        </p:txBody>
      </p:sp>
    </p:spTree>
    <p:extLst>
      <p:ext uri="{BB962C8B-B14F-4D97-AF65-F5344CB8AC3E}">
        <p14:creationId xmlns:p14="http://schemas.microsoft.com/office/powerpoint/2010/main" val="124619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40 Gráfico">
            <a:extLst>
              <a:ext uri="{FF2B5EF4-FFF2-40B4-BE49-F238E27FC236}">
                <a16:creationId xmlns:a16="http://schemas.microsoft.com/office/drawing/2014/main" id="{00000000-0008-0000-0100-000007000000}"/>
              </a:ext>
            </a:extLst>
          </p:cNvPr>
          <p:cNvGraphicFramePr>
            <a:graphicFrameLocks/>
          </p:cNvGraphicFramePr>
          <p:nvPr/>
        </p:nvGraphicFramePr>
        <p:xfrm>
          <a:off x="648189" y="1715616"/>
          <a:ext cx="5351057" cy="44316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25 Gráfico">
            <a:extLst>
              <a:ext uri="{FF2B5EF4-FFF2-40B4-BE49-F238E27FC236}">
                <a16:creationId xmlns:a16="http://schemas.microsoft.com/office/drawing/2014/main" id="{00000000-0008-0000-0100-000008000000}"/>
              </a:ext>
            </a:extLst>
          </p:cNvPr>
          <p:cNvGraphicFramePr>
            <a:graphicFrameLocks/>
          </p:cNvGraphicFramePr>
          <p:nvPr/>
        </p:nvGraphicFramePr>
        <p:xfrm>
          <a:off x="6163756" y="1613422"/>
          <a:ext cx="5447810" cy="4533873"/>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p:cNvSpPr>
            <a:spLocks noGrp="1"/>
          </p:cNvSpPr>
          <p:nvPr>
            <p:ph type="title"/>
          </p:nvPr>
        </p:nvSpPr>
        <p:spPr>
          <a:xfrm>
            <a:off x="648189" y="4950"/>
            <a:ext cx="11543811" cy="774024"/>
          </a:xfrm>
          <a:solidFill>
            <a:schemeClr val="bg1"/>
          </a:solidFill>
        </p:spPr>
        <p:txBody>
          <a:bodyPr>
            <a:noAutofit/>
          </a:bodyPr>
          <a:lstStyle/>
          <a:p>
            <a:pPr algn="just"/>
            <a:r>
              <a:rPr lang="es-PE" sz="2000" dirty="0"/>
              <a:t>Las expectativas empresariales en abril se encontraban en su punto más bajo desde que son registradas (año 2004). La caída se dio en todos los indicadores, mientras que los inventarios estaban un su nivel más alto registrado.</a:t>
            </a:r>
          </a:p>
        </p:txBody>
      </p:sp>
      <p:sp>
        <p:nvSpPr>
          <p:cNvPr id="3" name="Text Box 14"/>
          <p:cNvSpPr txBox="1">
            <a:spLocks noChangeArrowheads="1"/>
          </p:cNvSpPr>
          <p:nvPr/>
        </p:nvSpPr>
        <p:spPr bwMode="auto">
          <a:xfrm>
            <a:off x="648189" y="930786"/>
            <a:ext cx="544781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Evolución del Índice Compuesto de Expectativas Empresariales*, Ene 15 – </a:t>
            </a:r>
            <a:r>
              <a:rPr lang="es-PE" altLang="es-ES" sz="1500" b="1" kern="0" dirty="0">
                <a:solidFill>
                  <a:prstClr val="black"/>
                </a:solidFill>
                <a:latin typeface="Century Gothic" panose="020B0502020202020204" pitchFamily="34" charset="0"/>
              </a:rPr>
              <a:t>Abr</a:t>
            </a: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 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altLang="es-ES" sz="1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(en índice)</a:t>
            </a:r>
            <a:endParaRPr kumimoji="0" lang="es-PE" altLang="es-ES" sz="1500" b="1" i="0" u="none" strike="noStrike" kern="0" cap="none" spc="0" normalizeH="0" baseline="0" noProof="0" dirty="0">
              <a:ln>
                <a:noFill/>
              </a:ln>
              <a:solidFill>
                <a:srgbClr val="FF0000"/>
              </a:solidFill>
              <a:effectLst/>
              <a:uLnTx/>
              <a:uFillTx/>
              <a:latin typeface="Century Gothic" panose="020B0502020202020204" pitchFamily="34" charset="0"/>
              <a:ea typeface="+mn-ea"/>
              <a:cs typeface="+mn-cs"/>
            </a:endParaRPr>
          </a:p>
        </p:txBody>
      </p:sp>
      <p:sp>
        <p:nvSpPr>
          <p:cNvPr id="4" name="Text Box 15"/>
          <p:cNvSpPr txBox="1">
            <a:spLocks noChangeArrowheads="1"/>
          </p:cNvSpPr>
          <p:nvPr/>
        </p:nvSpPr>
        <p:spPr bwMode="auto">
          <a:xfrm>
            <a:off x="6290555" y="936429"/>
            <a:ext cx="543405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Indicadores de la confianza empresarial, </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es-PE" altLang="es-ES" sz="1500" b="1"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Feb,</a:t>
            </a:r>
            <a:r>
              <a:rPr kumimoji="0" lang="es-PE" altLang="es-ES" sz="1500" b="1" i="0" u="none" strike="noStrike" kern="0" cap="none" spc="0" normalizeH="0" noProof="0" dirty="0">
                <a:ln>
                  <a:noFill/>
                </a:ln>
                <a:solidFill>
                  <a:prstClr val="black"/>
                </a:solidFill>
                <a:effectLst/>
                <a:uLnTx/>
                <a:uFillTx/>
                <a:latin typeface="Century Gothic" panose="020B0502020202020204" pitchFamily="34" charset="0"/>
                <a:ea typeface="+mn-ea"/>
                <a:cs typeface="Arial" panose="020B0604020202020204" pitchFamily="34" charset="0"/>
              </a:rPr>
              <a:t> Mar y Abr 2020</a:t>
            </a:r>
          </a:p>
          <a:p>
            <a:pPr marL="0" marR="0" lvl="0" indent="0" algn="ctr" defTabSz="449263" rtl="0" eaLnBrk="0" fontAlgn="base" latinLnBrk="0" hangingPunct="0">
              <a:lnSpc>
                <a:spcPct val="100000"/>
              </a:lnSpc>
              <a:spcBef>
                <a:spcPct val="0"/>
              </a:spcBef>
              <a:spcAft>
                <a:spcPct val="0"/>
              </a:spcAft>
              <a:buClrTx/>
              <a:buSzTx/>
              <a:buFontTx/>
              <a:buNone/>
              <a:tabLst/>
              <a:defRPr/>
            </a:pPr>
            <a:r>
              <a:rPr kumimoji="0" lang="es-PE" altLang="es-ES" sz="15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(en índice*)</a:t>
            </a:r>
            <a:endParaRPr kumimoji="0" lang="es-PE" altLang="es-ES" sz="1500" b="1" i="0" u="none" strike="noStrike" kern="0" cap="none" spc="0" normalizeH="0" baseline="0" noProof="0" dirty="0">
              <a:ln>
                <a:noFill/>
              </a:ln>
              <a:solidFill>
                <a:srgbClr val="FF0000"/>
              </a:solidFill>
              <a:effectLst/>
              <a:uLnTx/>
              <a:uFillTx/>
              <a:latin typeface="Century Gothic" panose="020B0502020202020204" pitchFamily="34" charset="0"/>
              <a:ea typeface="+mn-ea"/>
              <a:cs typeface="Arial" panose="020B0604020202020204" pitchFamily="34" charset="0"/>
            </a:endParaRPr>
          </a:p>
        </p:txBody>
      </p:sp>
      <p:sp>
        <p:nvSpPr>
          <p:cNvPr id="5" name="Text Box 13"/>
          <p:cNvSpPr txBox="1">
            <a:spLocks noChangeArrowheads="1"/>
          </p:cNvSpPr>
          <p:nvPr/>
        </p:nvSpPr>
        <p:spPr bwMode="auto">
          <a:xfrm>
            <a:off x="467393" y="6215845"/>
            <a:ext cx="582316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s-PE"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*Promedio</a:t>
            </a:r>
            <a:r>
              <a:rPr kumimoji="0" lang="es-PE" altLang="es-ES" sz="1100" b="0" i="0" u="none" strike="noStrike" kern="0" cap="none" spc="0" normalizeH="0" noProof="0" dirty="0">
                <a:ln>
                  <a:noFill/>
                </a:ln>
                <a:solidFill>
                  <a:prstClr val="black"/>
                </a:solidFill>
                <a:effectLst/>
                <a:uLnTx/>
                <a:uFillTx/>
                <a:latin typeface="Century Gothic" panose="020B0502020202020204" pitchFamily="34" charset="0"/>
                <a:ea typeface="+mn-ea"/>
                <a:cs typeface="Arial" panose="020B0604020202020204" pitchFamily="34" charset="0"/>
              </a:rPr>
              <a:t> de los indicadores de demanda, sector e inversión a 3 meses, nivel de ventas, situación del negocio, órdenes de compra y contratación de personal.</a:t>
            </a:r>
            <a:endParaRPr kumimoji="0" lang="es-PE"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es-ES"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Fuente: BCRP</a:t>
            </a:r>
          </a:p>
        </p:txBody>
      </p:sp>
      <p:sp>
        <p:nvSpPr>
          <p:cNvPr id="6" name="Text Box 13"/>
          <p:cNvSpPr txBox="1">
            <a:spLocks noChangeArrowheads="1"/>
          </p:cNvSpPr>
          <p:nvPr/>
        </p:nvSpPr>
        <p:spPr bwMode="auto">
          <a:xfrm>
            <a:off x="6163756" y="6147295"/>
            <a:ext cx="544781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s-PE"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*Valores mayores a 50 indican expectativa positiva y menores, una expectativa negativa. </a:t>
            </a:r>
            <a:endParaRPr kumimoji="0" lang="es-ES"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endParaRPr>
          </a:p>
          <a:p>
            <a:pPr marL="0" marR="0" lvl="0" indent="0" algn="l" defTabSz="449263" rtl="0" eaLnBrk="0" fontAlgn="base" latinLnBrk="0" hangingPunct="0">
              <a:lnSpc>
                <a:spcPct val="100000"/>
              </a:lnSpc>
              <a:spcBef>
                <a:spcPct val="0"/>
              </a:spcBef>
              <a:spcAft>
                <a:spcPct val="0"/>
              </a:spcAft>
              <a:buClrTx/>
              <a:buSzTx/>
              <a:buFontTx/>
              <a:buNone/>
              <a:tabLst/>
              <a:defRPr/>
            </a:pPr>
            <a:r>
              <a:rPr kumimoji="0" lang="es-ES" altLang="es-ES" sz="1100" b="0" i="0" u="none" strike="noStrike" kern="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Fuente: BCRP</a:t>
            </a:r>
          </a:p>
        </p:txBody>
      </p:sp>
      <p:sp>
        <p:nvSpPr>
          <p:cNvPr id="12" name="Rectángulo 11">
            <a:extLst>
              <a:ext uri="{FF2B5EF4-FFF2-40B4-BE49-F238E27FC236}">
                <a16:creationId xmlns:a16="http://schemas.microsoft.com/office/drawing/2014/main" id="{EDD3F328-39E6-49B6-873B-7CEE83383029}"/>
              </a:ext>
            </a:extLst>
          </p:cNvPr>
          <p:cNvSpPr/>
          <p:nvPr/>
        </p:nvSpPr>
        <p:spPr>
          <a:xfrm>
            <a:off x="979565" y="1695851"/>
            <a:ext cx="1577008" cy="553998"/>
          </a:xfrm>
          <a:prstGeom prst="rect">
            <a:avLst/>
          </a:prstGeom>
        </p:spPr>
        <p:txBody>
          <a:bodyPr wrap="square" lIns="0" tIns="0" rIns="0" bIns="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200" b="1" i="0" u="none" strike="noStrike" kern="0" cap="none" spc="0" normalizeH="0" baseline="0" noProof="0" dirty="0">
                <a:ln>
                  <a:noFill/>
                </a:ln>
                <a:solidFill>
                  <a:sysClr val="windowText" lastClr="000000"/>
                </a:solidFill>
                <a:effectLst/>
                <a:uLnTx/>
                <a:uFillTx/>
                <a:latin typeface="Century Gothic" panose="020B0502020202020204" pitchFamily="34" charset="0"/>
                <a:ea typeface="+mn-ea"/>
                <a:cs typeface="+mn-cs"/>
              </a:rPr>
              <a:t>Promedio sin economía a 3 meses ni inventarios</a:t>
            </a:r>
          </a:p>
        </p:txBody>
      </p:sp>
      <p:sp>
        <p:nvSpPr>
          <p:cNvPr id="13" name="Flecha arriba 21">
            <a:extLst>
              <a:ext uri="{FF2B5EF4-FFF2-40B4-BE49-F238E27FC236}">
                <a16:creationId xmlns:a16="http://schemas.microsoft.com/office/drawing/2014/main" id="{26246F2B-C0AE-461E-8862-9F7EAFBB111D}"/>
              </a:ext>
            </a:extLst>
          </p:cNvPr>
          <p:cNvSpPr/>
          <p:nvPr/>
        </p:nvSpPr>
        <p:spPr bwMode="auto">
          <a:xfrm rot="10800000">
            <a:off x="1631403" y="2298544"/>
            <a:ext cx="142098" cy="189505"/>
          </a:xfrm>
          <a:prstGeom prst="upArrow">
            <a:avLst/>
          </a:prstGeom>
          <a:solidFill>
            <a:schemeClr val="accent4">
              <a:lumMod val="75000"/>
            </a:schemeClr>
          </a:solidFill>
          <a:ln w="9525"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49263" rtl="0" eaLnBrk="1" fontAlgn="base" latinLnBrk="0" hangingPunct="1">
              <a:lnSpc>
                <a:spcPct val="100000"/>
              </a:lnSpc>
              <a:spcBef>
                <a:spcPts val="800"/>
              </a:spcBef>
              <a:spcAft>
                <a:spcPct val="0"/>
              </a:spcAft>
              <a:buClr>
                <a:srgbClr val="000000"/>
              </a:buClr>
              <a:buSzPct val="100000"/>
              <a:buFont typeface="Times New Roman" pitchFamily="18" charset="0"/>
              <a:buNone/>
              <a:tabLst/>
              <a:defRPr/>
            </a:pPr>
            <a:endParaRPr kumimoji="0" lang="es-PE" sz="3200" b="0" i="0" u="none" strike="noStrike" kern="0" cap="none" spc="0" normalizeH="0" baseline="0" noProof="0" dirty="0">
              <a:ln>
                <a:noFill/>
              </a:ln>
              <a:solidFill>
                <a:sysClr val="window" lastClr="FFFFFF"/>
              </a:solidFill>
              <a:effectLst/>
              <a:uLnTx/>
              <a:uFillTx/>
              <a:latin typeface="Arial" charset="0"/>
              <a:ea typeface="+mn-ea"/>
              <a:cs typeface="+mn-cs"/>
            </a:endParaRPr>
          </a:p>
        </p:txBody>
      </p:sp>
      <p:sp>
        <p:nvSpPr>
          <p:cNvPr id="7" name="CuadroTexto 6"/>
          <p:cNvSpPr txBox="1"/>
          <p:nvPr/>
        </p:nvSpPr>
        <p:spPr>
          <a:xfrm>
            <a:off x="1217975" y="4178577"/>
            <a:ext cx="1806059" cy="461665"/>
          </a:xfrm>
          <a:prstGeom prst="rect">
            <a:avLst/>
          </a:prstGeom>
          <a:noFill/>
        </p:spPr>
        <p:txBody>
          <a:bodyPr wrap="square" rtlCol="0">
            <a:spAutoFit/>
          </a:bodyPr>
          <a:lstStyle/>
          <a:p>
            <a:r>
              <a:rPr lang="es-PE" sz="1200" b="1" dirty="0">
                <a:latin typeface="Century Gothic" panose="020B0502020202020204" pitchFamily="34" charset="0"/>
              </a:rPr>
              <a:t>Mayor a 50: Expectativa positiva</a:t>
            </a:r>
          </a:p>
        </p:txBody>
      </p:sp>
      <p:sp>
        <p:nvSpPr>
          <p:cNvPr id="21" name="Flecha abajo 1">
            <a:extLst>
              <a:ext uri="{FF2B5EF4-FFF2-40B4-BE49-F238E27FC236}">
                <a16:creationId xmlns:a16="http://schemas.microsoft.com/office/drawing/2014/main" id="{4E907F6A-E142-4995-9EC4-13F326C505E0}"/>
              </a:ext>
            </a:extLst>
          </p:cNvPr>
          <p:cNvSpPr/>
          <p:nvPr/>
        </p:nvSpPr>
        <p:spPr>
          <a:xfrm>
            <a:off x="10382099" y="3829840"/>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25" name="Flecha abajo 1">
            <a:extLst>
              <a:ext uri="{FF2B5EF4-FFF2-40B4-BE49-F238E27FC236}">
                <a16:creationId xmlns:a16="http://schemas.microsoft.com/office/drawing/2014/main" id="{4E907F6A-E142-4995-9EC4-13F326C505E0}"/>
              </a:ext>
            </a:extLst>
          </p:cNvPr>
          <p:cNvSpPr/>
          <p:nvPr/>
        </p:nvSpPr>
        <p:spPr>
          <a:xfrm>
            <a:off x="10358242" y="4280319"/>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27" name="CuadroTexto 6">
            <a:extLst>
              <a:ext uri="{FF2B5EF4-FFF2-40B4-BE49-F238E27FC236}">
                <a16:creationId xmlns:a16="http://schemas.microsoft.com/office/drawing/2014/main" id="{D43DF4CD-67D3-41D5-91DA-4AD833DE0790}"/>
              </a:ext>
            </a:extLst>
          </p:cNvPr>
          <p:cNvSpPr txBox="1"/>
          <p:nvPr/>
        </p:nvSpPr>
        <p:spPr>
          <a:xfrm>
            <a:off x="1217967" y="4754092"/>
            <a:ext cx="1806067" cy="46166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PE" sz="1200" b="1" dirty="0">
                <a:latin typeface="Century Gothic" panose="020B0502020202020204" pitchFamily="34" charset="0"/>
              </a:rPr>
              <a:t>Menor a 50: Expectativa negativa</a:t>
            </a:r>
          </a:p>
        </p:txBody>
      </p:sp>
      <p:sp>
        <p:nvSpPr>
          <p:cNvPr id="28" name="Flecha abajo 1">
            <a:extLst>
              <a:ext uri="{FF2B5EF4-FFF2-40B4-BE49-F238E27FC236}">
                <a16:creationId xmlns:a16="http://schemas.microsoft.com/office/drawing/2014/main" id="{4E907F6A-E142-4995-9EC4-13F326C505E0}"/>
              </a:ext>
            </a:extLst>
          </p:cNvPr>
          <p:cNvSpPr/>
          <p:nvPr/>
        </p:nvSpPr>
        <p:spPr>
          <a:xfrm>
            <a:off x="10495698" y="3416112"/>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30" name="Flecha abajo 1">
            <a:extLst>
              <a:ext uri="{FF2B5EF4-FFF2-40B4-BE49-F238E27FC236}">
                <a16:creationId xmlns:a16="http://schemas.microsoft.com/office/drawing/2014/main" id="{4E907F6A-E142-4995-9EC4-13F326C505E0}"/>
              </a:ext>
            </a:extLst>
          </p:cNvPr>
          <p:cNvSpPr/>
          <p:nvPr/>
        </p:nvSpPr>
        <p:spPr>
          <a:xfrm>
            <a:off x="10495697" y="2997081"/>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37" name="Flecha abajo 1">
            <a:extLst>
              <a:ext uri="{FF2B5EF4-FFF2-40B4-BE49-F238E27FC236}">
                <a16:creationId xmlns:a16="http://schemas.microsoft.com/office/drawing/2014/main" id="{4E907F6A-E142-4995-9EC4-13F326C505E0}"/>
              </a:ext>
            </a:extLst>
          </p:cNvPr>
          <p:cNvSpPr/>
          <p:nvPr/>
        </p:nvSpPr>
        <p:spPr>
          <a:xfrm>
            <a:off x="10449947" y="2608548"/>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38" name="Flecha abajo 1">
            <a:extLst>
              <a:ext uri="{FF2B5EF4-FFF2-40B4-BE49-F238E27FC236}">
                <a16:creationId xmlns:a16="http://schemas.microsoft.com/office/drawing/2014/main" id="{4E907F6A-E142-4995-9EC4-13F326C505E0}"/>
              </a:ext>
            </a:extLst>
          </p:cNvPr>
          <p:cNvSpPr/>
          <p:nvPr/>
        </p:nvSpPr>
        <p:spPr>
          <a:xfrm>
            <a:off x="10543405" y="2182266"/>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39" name="Flecha abajo 1">
            <a:extLst>
              <a:ext uri="{FF2B5EF4-FFF2-40B4-BE49-F238E27FC236}">
                <a16:creationId xmlns:a16="http://schemas.microsoft.com/office/drawing/2014/main" id="{4E907F6A-E142-4995-9EC4-13F326C505E0}"/>
              </a:ext>
            </a:extLst>
          </p:cNvPr>
          <p:cNvSpPr/>
          <p:nvPr/>
        </p:nvSpPr>
        <p:spPr>
          <a:xfrm>
            <a:off x="10382099" y="1730786"/>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40" name="Flecha abajo 1">
            <a:extLst>
              <a:ext uri="{FF2B5EF4-FFF2-40B4-BE49-F238E27FC236}">
                <a16:creationId xmlns:a16="http://schemas.microsoft.com/office/drawing/2014/main" id="{4E907F6A-E142-4995-9EC4-13F326C505E0}"/>
              </a:ext>
            </a:extLst>
          </p:cNvPr>
          <p:cNvSpPr/>
          <p:nvPr/>
        </p:nvSpPr>
        <p:spPr>
          <a:xfrm>
            <a:off x="10382098" y="5016710"/>
            <a:ext cx="183411" cy="258182"/>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24" name="object 58">
            <a:hlinkClick r:id="rId5" action="ppaction://hlinksldjump"/>
            <a:extLst>
              <a:ext uri="{FF2B5EF4-FFF2-40B4-BE49-F238E27FC236}">
                <a16:creationId xmlns:a16="http://schemas.microsoft.com/office/drawing/2014/main" id="{C3370CBD-A8F9-4D2D-9163-18239D2946B6}"/>
              </a:ext>
            </a:extLst>
          </p:cNvPr>
          <p:cNvSpPr/>
          <p:nvPr/>
        </p:nvSpPr>
        <p:spPr>
          <a:xfrm>
            <a:off x="-3493" y="5620513"/>
            <a:ext cx="626364" cy="1237487"/>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object 59">
            <a:hlinkClick r:id="rId5" action="ppaction://hlinksldjump"/>
            <a:extLst>
              <a:ext uri="{FF2B5EF4-FFF2-40B4-BE49-F238E27FC236}">
                <a16:creationId xmlns:a16="http://schemas.microsoft.com/office/drawing/2014/main" id="{80D2C966-E8BB-4C6F-8D2D-0939C8375799}"/>
              </a:ext>
            </a:extLst>
          </p:cNvPr>
          <p:cNvSpPr/>
          <p:nvPr/>
        </p:nvSpPr>
        <p:spPr>
          <a:xfrm>
            <a:off x="220979" y="5681470"/>
            <a:ext cx="184404" cy="1156716"/>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31" name="Flecha abajo 1">
            <a:extLst>
              <a:ext uri="{FF2B5EF4-FFF2-40B4-BE49-F238E27FC236}">
                <a16:creationId xmlns:a16="http://schemas.microsoft.com/office/drawing/2014/main" id="{4E907F6A-E142-4995-9EC4-13F326C505E0}"/>
              </a:ext>
            </a:extLst>
          </p:cNvPr>
          <p:cNvSpPr/>
          <p:nvPr/>
        </p:nvSpPr>
        <p:spPr>
          <a:xfrm rot="10800000">
            <a:off x="10872464" y="5388731"/>
            <a:ext cx="183411" cy="258182"/>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PE"/>
          </a:p>
        </p:txBody>
      </p:sp>
      <p:sp>
        <p:nvSpPr>
          <p:cNvPr id="33" name="CuadroTexto 32">
            <a:extLst>
              <a:ext uri="{FF2B5EF4-FFF2-40B4-BE49-F238E27FC236}">
                <a16:creationId xmlns:a16="http://schemas.microsoft.com/office/drawing/2014/main" id="{CFB81D1F-0B23-4D78-8A8E-89BD5F128E33}"/>
              </a:ext>
            </a:extLst>
          </p:cNvPr>
          <p:cNvSpPr txBox="1"/>
          <p:nvPr/>
        </p:nvSpPr>
        <p:spPr>
          <a:xfrm rot="16200000">
            <a:off x="-1612694" y="3437731"/>
            <a:ext cx="3687054" cy="461665"/>
          </a:xfrm>
          <a:prstGeom prst="rect">
            <a:avLst/>
          </a:prstGeom>
          <a:noFill/>
        </p:spPr>
        <p:txBody>
          <a:bodyPr wrap="square" rtlCol="0">
            <a:spAutoFit/>
          </a:bodyPr>
          <a:lstStyle/>
          <a:p>
            <a:pPr algn="ctr"/>
            <a:r>
              <a:rPr lang="es-PE" sz="2400" b="1" dirty="0">
                <a:solidFill>
                  <a:schemeClr val="bg2">
                    <a:lumMod val="85000"/>
                  </a:schemeClr>
                </a:solidFill>
                <a:latin typeface="Century Gothic" panose="020B0502020202020204" pitchFamily="34" charset="0"/>
              </a:rPr>
              <a:t>Actividad económica</a:t>
            </a:r>
          </a:p>
        </p:txBody>
      </p:sp>
    </p:spTree>
    <p:extLst>
      <p:ext uri="{BB962C8B-B14F-4D97-AF65-F5344CB8AC3E}">
        <p14:creationId xmlns:p14="http://schemas.microsoft.com/office/powerpoint/2010/main" val="3426325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1676E-1FA6-4655-BB18-B20316FF093E}"/>
              </a:ext>
            </a:extLst>
          </p:cNvPr>
          <p:cNvSpPr>
            <a:spLocks noGrp="1"/>
          </p:cNvSpPr>
          <p:nvPr>
            <p:ph type="title"/>
          </p:nvPr>
        </p:nvSpPr>
        <p:spPr>
          <a:xfrm>
            <a:off x="637482" y="58056"/>
            <a:ext cx="11554518" cy="637012"/>
          </a:xfrm>
        </p:spPr>
        <p:txBody>
          <a:bodyPr>
            <a:noAutofit/>
          </a:bodyPr>
          <a:lstStyle/>
          <a:p>
            <a:r>
              <a:rPr lang="es-MX" sz="1600" dirty="0"/>
              <a:t>La actividad manufacturera y de servicios en Estados Unidos y la Eurozona aún se encuentra en terreno negativo, aunque mostró una ligera recuperación. En China, la actividad manufacturera se mantiene estable, mientras que la actividad de servicios se ubicó en terreno positivo por primera vez desde febrero del 2020. </a:t>
            </a:r>
          </a:p>
        </p:txBody>
      </p:sp>
      <p:sp>
        <p:nvSpPr>
          <p:cNvPr id="6" name="Text Box 14">
            <a:extLst>
              <a:ext uri="{FF2B5EF4-FFF2-40B4-BE49-F238E27FC236}">
                <a16:creationId xmlns:a16="http://schemas.microsoft.com/office/drawing/2014/main" id="{23E2E9C5-2FD0-435B-AD62-AF1B940660D2}"/>
              </a:ext>
            </a:extLst>
          </p:cNvPr>
          <p:cNvSpPr txBox="1">
            <a:spLocks noChangeArrowheads="1"/>
          </p:cNvSpPr>
          <p:nvPr/>
        </p:nvSpPr>
        <p:spPr bwMode="auto">
          <a:xfrm>
            <a:off x="341083" y="869520"/>
            <a:ext cx="5716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1500" b="1" dirty="0">
                <a:solidFill>
                  <a:srgbClr val="000000"/>
                </a:solidFill>
                <a:latin typeface="Century Gothic" panose="020B0502020202020204" pitchFamily="34" charset="0"/>
                <a:ea typeface="MS PGothic" panose="020B0600070205080204" pitchFamily="34" charset="-128"/>
              </a:rPr>
              <a:t>Índice de actividad empresarial en el sector manufacturero*, Ene 2019 – May 2020 </a:t>
            </a:r>
          </a:p>
          <a:p>
            <a:pPr algn="ctr"/>
            <a:r>
              <a:rPr lang="es-PE" altLang="es-PE" sz="1500" dirty="0">
                <a:solidFill>
                  <a:srgbClr val="000000"/>
                </a:solidFill>
                <a:latin typeface="Century Gothic" panose="020B0502020202020204" pitchFamily="34" charset="0"/>
                <a:ea typeface="MS PGothic" panose="020B0600070205080204" pitchFamily="34" charset="-128"/>
              </a:rPr>
              <a:t>(50 a más = expansión)</a:t>
            </a:r>
          </a:p>
        </p:txBody>
      </p:sp>
      <p:sp>
        <p:nvSpPr>
          <p:cNvPr id="7" name="CuadroTexto 6">
            <a:extLst>
              <a:ext uri="{FF2B5EF4-FFF2-40B4-BE49-F238E27FC236}">
                <a16:creationId xmlns:a16="http://schemas.microsoft.com/office/drawing/2014/main" id="{DFB0F411-3F77-4F51-9746-544E3C7D14A3}"/>
              </a:ext>
            </a:extLst>
          </p:cNvPr>
          <p:cNvSpPr txBox="1"/>
          <p:nvPr/>
        </p:nvSpPr>
        <p:spPr>
          <a:xfrm>
            <a:off x="623887" y="6237288"/>
            <a:ext cx="5433693" cy="430887"/>
          </a:xfrm>
          <a:prstGeom prst="rect">
            <a:avLst/>
          </a:prstGeom>
          <a:noFill/>
        </p:spPr>
        <p:txBody>
          <a:bodyPr wrap="square" rtlCol="0">
            <a:spAutoFit/>
          </a:bodyPr>
          <a:lstStyle/>
          <a:p>
            <a:r>
              <a:rPr lang="es-PE" sz="1100" dirty="0">
                <a:latin typeface="Century Gothic" panose="020B0502020202020204" pitchFamily="34" charset="0"/>
              </a:rPr>
              <a:t>*En China, la fuente oficial reporta el índice desestacionalizado. </a:t>
            </a:r>
          </a:p>
          <a:p>
            <a:r>
              <a:rPr lang="es-PE" sz="1100" dirty="0">
                <a:latin typeface="Century Gothic" panose="020B0502020202020204" pitchFamily="34" charset="0"/>
              </a:rPr>
              <a:t>Fuente: Bloomberg, </a:t>
            </a:r>
            <a:r>
              <a:rPr lang="en-US" sz="1100" dirty="0">
                <a:latin typeface="Century Gothic" panose="020B0502020202020204" pitchFamily="34" charset="0"/>
              </a:rPr>
              <a:t>National Bureau of Statistics of China. </a:t>
            </a:r>
            <a:endParaRPr lang="es-PE" sz="1100" dirty="0">
              <a:latin typeface="Century Gothic" panose="020B0502020202020204" pitchFamily="34" charset="0"/>
            </a:endParaRPr>
          </a:p>
        </p:txBody>
      </p:sp>
      <p:sp>
        <p:nvSpPr>
          <p:cNvPr id="32" name="CuadroTexto 31">
            <a:extLst>
              <a:ext uri="{FF2B5EF4-FFF2-40B4-BE49-F238E27FC236}">
                <a16:creationId xmlns:a16="http://schemas.microsoft.com/office/drawing/2014/main" id="{70A3CBFA-7750-4B61-9CBA-079CB7DF3119}"/>
              </a:ext>
            </a:extLst>
          </p:cNvPr>
          <p:cNvSpPr txBox="1"/>
          <p:nvPr/>
        </p:nvSpPr>
        <p:spPr>
          <a:xfrm>
            <a:off x="6051656" y="6237287"/>
            <a:ext cx="5861609" cy="430887"/>
          </a:xfrm>
          <a:prstGeom prst="rect">
            <a:avLst/>
          </a:prstGeom>
          <a:noFill/>
        </p:spPr>
        <p:txBody>
          <a:bodyPr wrap="square" rtlCol="0">
            <a:spAutoFit/>
          </a:bodyPr>
          <a:lstStyle/>
          <a:p>
            <a:r>
              <a:rPr lang="es-PE" sz="1100" dirty="0">
                <a:latin typeface="Century Gothic" panose="020B0502020202020204" pitchFamily="34" charset="0"/>
              </a:rPr>
              <a:t>*/Preliminar. El dato de mayo para China corresponde al estimado de Bloomberg.</a:t>
            </a:r>
          </a:p>
          <a:p>
            <a:r>
              <a:rPr lang="es-PE" sz="1100" dirty="0">
                <a:latin typeface="Century Gothic" panose="020B0502020202020204" pitchFamily="34" charset="0"/>
              </a:rPr>
              <a:t>Fuente: </a:t>
            </a:r>
            <a:r>
              <a:rPr lang="es-PE" sz="1100" dirty="0" err="1">
                <a:latin typeface="Century Gothic" panose="020B0502020202020204" pitchFamily="34" charset="0"/>
              </a:rPr>
              <a:t>Markit</a:t>
            </a:r>
            <a:r>
              <a:rPr lang="en-US" sz="1100" dirty="0">
                <a:latin typeface="Century Gothic" panose="020B0502020202020204" pitchFamily="34" charset="0"/>
              </a:rPr>
              <a:t>. </a:t>
            </a:r>
            <a:endParaRPr lang="es-PE" sz="1100" dirty="0">
              <a:latin typeface="Century Gothic" panose="020B0502020202020204" pitchFamily="34" charset="0"/>
            </a:endParaRPr>
          </a:p>
        </p:txBody>
      </p:sp>
      <p:sp>
        <p:nvSpPr>
          <p:cNvPr id="33" name="Text Box 14">
            <a:extLst>
              <a:ext uri="{FF2B5EF4-FFF2-40B4-BE49-F238E27FC236}">
                <a16:creationId xmlns:a16="http://schemas.microsoft.com/office/drawing/2014/main" id="{DE3CB2AB-1AF8-4F6B-867E-A00E13385E3F}"/>
              </a:ext>
            </a:extLst>
          </p:cNvPr>
          <p:cNvSpPr txBox="1">
            <a:spLocks noChangeArrowheads="1"/>
          </p:cNvSpPr>
          <p:nvPr/>
        </p:nvSpPr>
        <p:spPr bwMode="auto">
          <a:xfrm>
            <a:off x="6134421" y="869520"/>
            <a:ext cx="571649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PE" altLang="es-PE" sz="1500" b="1" dirty="0">
                <a:solidFill>
                  <a:srgbClr val="000000"/>
                </a:solidFill>
                <a:latin typeface="Century Gothic" panose="020B0502020202020204" pitchFamily="34" charset="0"/>
                <a:ea typeface="MS PGothic" panose="020B0600070205080204" pitchFamily="34" charset="-128"/>
              </a:rPr>
              <a:t>Índice compuesto de actividad empresarial en el sector servicios, Ene 2019 – May* 2020 </a:t>
            </a:r>
          </a:p>
          <a:p>
            <a:pPr algn="ctr"/>
            <a:r>
              <a:rPr lang="es-PE" altLang="es-PE" sz="1500" dirty="0">
                <a:solidFill>
                  <a:srgbClr val="000000"/>
                </a:solidFill>
                <a:latin typeface="Century Gothic" panose="020B0502020202020204" pitchFamily="34" charset="0"/>
                <a:ea typeface="MS PGothic" panose="020B0600070205080204" pitchFamily="34" charset="-128"/>
              </a:rPr>
              <a:t>(50 a más = expansión)</a:t>
            </a:r>
          </a:p>
        </p:txBody>
      </p:sp>
      <p:sp>
        <p:nvSpPr>
          <p:cNvPr id="11" name="CuadroTexto 8">
            <a:extLst>
              <a:ext uri="{FF2B5EF4-FFF2-40B4-BE49-F238E27FC236}">
                <a16:creationId xmlns:a16="http://schemas.microsoft.com/office/drawing/2014/main" id="{4173A282-E9FB-4312-B580-C7F9A7E322A9}"/>
              </a:ext>
            </a:extLst>
          </p:cNvPr>
          <p:cNvSpPr txBox="1"/>
          <p:nvPr/>
        </p:nvSpPr>
        <p:spPr>
          <a:xfrm rot="16200000">
            <a:off x="-1613502" y="3324622"/>
            <a:ext cx="3687054" cy="461665"/>
          </a:xfrm>
          <a:prstGeom prst="rect">
            <a:avLst/>
          </a:prstGeom>
          <a:noFill/>
        </p:spPr>
        <p:txBody>
          <a:bodyPr wrap="square" rtlCol="0">
            <a:spAutoFit/>
          </a:bodyPr>
          <a:lstStyle/>
          <a:p>
            <a:pPr algn="ctr"/>
            <a:r>
              <a:rPr lang="es-PE" sz="2400" b="1" dirty="0">
                <a:solidFill>
                  <a:schemeClr val="bg2">
                    <a:lumMod val="85000"/>
                  </a:schemeClr>
                </a:solidFill>
                <a:latin typeface="Century Gothic" panose="020B0502020202020204" pitchFamily="34" charset="0"/>
              </a:rPr>
              <a:t>Reacción internacional</a:t>
            </a:r>
          </a:p>
        </p:txBody>
      </p:sp>
      <p:graphicFrame>
        <p:nvGraphicFramePr>
          <p:cNvPr id="14" name="Gráfico 13">
            <a:extLst>
              <a:ext uri="{FF2B5EF4-FFF2-40B4-BE49-F238E27FC236}">
                <a16:creationId xmlns:a16="http://schemas.microsoft.com/office/drawing/2014/main" id="{60B4EFFE-F212-4F31-A398-95CA2E20FED5}"/>
              </a:ext>
            </a:extLst>
          </p:cNvPr>
          <p:cNvGraphicFramePr>
            <a:graphicFrameLocks/>
          </p:cNvGraphicFramePr>
          <p:nvPr/>
        </p:nvGraphicFramePr>
        <p:xfrm>
          <a:off x="623887" y="1654351"/>
          <a:ext cx="5144964" cy="45829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a:extLst>
              <a:ext uri="{FF2B5EF4-FFF2-40B4-BE49-F238E27FC236}">
                <a16:creationId xmlns:a16="http://schemas.microsoft.com/office/drawing/2014/main" id="{33D99BED-E6C9-4561-81A4-EB7B09E0841B}"/>
              </a:ext>
            </a:extLst>
          </p:cNvPr>
          <p:cNvGraphicFramePr>
            <a:graphicFrameLocks/>
          </p:cNvGraphicFramePr>
          <p:nvPr/>
        </p:nvGraphicFramePr>
        <p:xfrm>
          <a:off x="6134421" y="1654350"/>
          <a:ext cx="5549579" cy="4582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85941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5BB4B142-2FA5-468E-9D78-0BF3D599DB0A}"/>
              </a:ext>
            </a:extLst>
          </p:cNvPr>
          <p:cNvGraphicFramePr/>
          <p:nvPr>
            <p:extLst>
              <p:ext uri="{D42A27DB-BD31-4B8C-83A1-F6EECF244321}">
                <p14:modId xmlns:p14="http://schemas.microsoft.com/office/powerpoint/2010/main" val="3689555741"/>
              </p:ext>
            </p:extLst>
          </p:nvPr>
        </p:nvGraphicFramePr>
        <p:xfrm>
          <a:off x="460005" y="1011376"/>
          <a:ext cx="10878555" cy="5681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8">
            <a:extLst>
              <a:ext uri="{FF2B5EF4-FFF2-40B4-BE49-F238E27FC236}">
                <a16:creationId xmlns:a16="http://schemas.microsoft.com/office/drawing/2014/main" id="{92B0629B-79A6-426A-A9CA-BC44E5BF26FF}"/>
              </a:ext>
            </a:extLst>
          </p:cNvPr>
          <p:cNvSpPr>
            <a:spLocks noGrp="1"/>
          </p:cNvSpPr>
          <p:nvPr>
            <p:ph type="title"/>
          </p:nvPr>
        </p:nvSpPr>
        <p:spPr>
          <a:xfrm>
            <a:off x="774726" y="0"/>
            <a:ext cx="11456543" cy="637012"/>
          </a:xfrm>
        </p:spPr>
        <p:txBody>
          <a:bodyPr>
            <a:normAutofit/>
          </a:bodyPr>
          <a:lstStyle/>
          <a:p>
            <a:r>
              <a:rPr lang="es-PE" dirty="0"/>
              <a:t>Medidas de combate a los efectos empresariales del COVID-19.</a:t>
            </a:r>
          </a:p>
        </p:txBody>
      </p:sp>
    </p:spTree>
    <p:extLst>
      <p:ext uri="{BB962C8B-B14F-4D97-AF65-F5344CB8AC3E}">
        <p14:creationId xmlns:p14="http://schemas.microsoft.com/office/powerpoint/2010/main" val="2221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1676E-1FA6-4655-BB18-B20316FF093E}"/>
              </a:ext>
            </a:extLst>
          </p:cNvPr>
          <p:cNvSpPr>
            <a:spLocks noGrp="1"/>
          </p:cNvSpPr>
          <p:nvPr>
            <p:ph type="title"/>
          </p:nvPr>
        </p:nvSpPr>
        <p:spPr>
          <a:xfrm>
            <a:off x="637481" y="58056"/>
            <a:ext cx="11554519" cy="637012"/>
          </a:xfrm>
        </p:spPr>
        <p:txBody>
          <a:bodyPr>
            <a:noAutofit/>
          </a:bodyPr>
          <a:lstStyle/>
          <a:p>
            <a:pPr algn="just"/>
            <a:endParaRPr lang="es-MX" sz="1600" dirty="0"/>
          </a:p>
        </p:txBody>
      </p:sp>
      <p:sp>
        <p:nvSpPr>
          <p:cNvPr id="6" name="5 CuadroTexto"/>
          <p:cNvSpPr txBox="1"/>
          <p:nvPr/>
        </p:nvSpPr>
        <p:spPr>
          <a:xfrm>
            <a:off x="1545219" y="1255182"/>
            <a:ext cx="9101561" cy="523220"/>
          </a:xfrm>
          <a:prstGeom prst="rect">
            <a:avLst/>
          </a:prstGeom>
          <a:noFill/>
        </p:spPr>
        <p:txBody>
          <a:bodyPr wrap="square" rtlCol="0">
            <a:spAutoFit/>
          </a:bodyPr>
          <a:lstStyle/>
          <a:p>
            <a:pPr algn="ctr"/>
            <a:r>
              <a:rPr lang="es-MX" sz="2800" b="1" dirty="0">
                <a:latin typeface="Century Gothic" panose="020B0502020202020204" pitchFamily="34" charset="0"/>
              </a:rPr>
              <a:t>Un riesgo mayor</a:t>
            </a:r>
          </a:p>
        </p:txBody>
      </p:sp>
      <p:pic>
        <p:nvPicPr>
          <p:cNvPr id="1026" name="Picture 2" descr="Palacio de Gobierno es la sétima casa presidencial más cara de ...">
            <a:extLst>
              <a:ext uri="{FF2B5EF4-FFF2-40B4-BE49-F238E27FC236}">
                <a16:creationId xmlns:a16="http://schemas.microsoft.com/office/drawing/2014/main" id="{9ADA564A-E6BF-4646-A89E-C81377EC6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08" y="2486200"/>
            <a:ext cx="5540653" cy="31166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lacio Legislativo (Perú) - Wikipedia, la enciclopedia libre">
            <a:extLst>
              <a:ext uri="{FF2B5EF4-FFF2-40B4-BE49-F238E27FC236}">
                <a16:creationId xmlns:a16="http://schemas.microsoft.com/office/drawing/2014/main" id="{59438180-DC11-4D52-81D5-B47A4A60044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144" y="2036736"/>
            <a:ext cx="5366458" cy="356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9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18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p:txBody>
          <a:bodyPr>
            <a:normAutofit fontScale="90000"/>
          </a:bodyPr>
          <a:lstStyle/>
          <a:p>
            <a:r>
              <a:rPr lang="es-PE" dirty="0"/>
              <a:t>La situación epidemiológica es significativamente más compleja que en otros países.</a:t>
            </a:r>
          </a:p>
        </p:txBody>
      </p:sp>
      <p:sp>
        <p:nvSpPr>
          <p:cNvPr id="3" name="Rectángulo 2">
            <a:extLst>
              <a:ext uri="{FF2B5EF4-FFF2-40B4-BE49-F238E27FC236}">
                <a16:creationId xmlns:a16="http://schemas.microsoft.com/office/drawing/2014/main" id="{5A42849C-7B06-471F-9339-AAD6F7404CD5}"/>
              </a:ext>
            </a:extLst>
          </p:cNvPr>
          <p:cNvSpPr/>
          <p:nvPr/>
        </p:nvSpPr>
        <p:spPr>
          <a:xfrm>
            <a:off x="9458150" y="1553919"/>
            <a:ext cx="1166841" cy="31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AutoShape 4">
            <a:extLst>
              <a:ext uri="{FF2B5EF4-FFF2-40B4-BE49-F238E27FC236}">
                <a16:creationId xmlns:a16="http://schemas.microsoft.com/office/drawing/2014/main" id="{A713AB58-997B-407A-8FC9-BE6F8F3DD782}"/>
              </a:ext>
            </a:extLst>
          </p:cNvPr>
          <p:cNvSpPr>
            <a:spLocks noChangeAspect="1" noChangeArrowheads="1"/>
          </p:cNvSpPr>
          <p:nvPr/>
        </p:nvSpPr>
        <p:spPr bwMode="auto">
          <a:xfrm>
            <a:off x="5943600" y="3276600"/>
            <a:ext cx="3988676" cy="398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7727D84F-8E26-4D37-B87B-87A3C1B2ECBE}"/>
              </a:ext>
            </a:extLst>
          </p:cNvPr>
          <p:cNvPicPr>
            <a:picLocks noChangeAspect="1"/>
          </p:cNvPicPr>
          <p:nvPr/>
        </p:nvPicPr>
        <p:blipFill>
          <a:blip r:embed="rId2"/>
          <a:stretch>
            <a:fillRect/>
          </a:stretch>
        </p:blipFill>
        <p:spPr>
          <a:xfrm>
            <a:off x="0" y="876166"/>
            <a:ext cx="12192000" cy="5981833"/>
          </a:xfrm>
          <a:prstGeom prst="rect">
            <a:avLst/>
          </a:prstGeom>
        </p:spPr>
      </p:pic>
    </p:spTree>
    <p:extLst>
      <p:ext uri="{BB962C8B-B14F-4D97-AF65-F5344CB8AC3E}">
        <p14:creationId xmlns:p14="http://schemas.microsoft.com/office/powerpoint/2010/main" val="57917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p:txBody>
          <a:bodyPr>
            <a:normAutofit fontScale="90000"/>
          </a:bodyPr>
          <a:lstStyle/>
          <a:p>
            <a:r>
              <a:rPr lang="es-PE" dirty="0"/>
              <a:t>La situación epidemiológica es significativamente más compleja que en otros países.</a:t>
            </a:r>
          </a:p>
        </p:txBody>
      </p:sp>
      <p:sp>
        <p:nvSpPr>
          <p:cNvPr id="3" name="Rectángulo 2">
            <a:extLst>
              <a:ext uri="{FF2B5EF4-FFF2-40B4-BE49-F238E27FC236}">
                <a16:creationId xmlns:a16="http://schemas.microsoft.com/office/drawing/2014/main" id="{5A42849C-7B06-471F-9339-AAD6F7404CD5}"/>
              </a:ext>
            </a:extLst>
          </p:cNvPr>
          <p:cNvSpPr/>
          <p:nvPr/>
        </p:nvSpPr>
        <p:spPr>
          <a:xfrm>
            <a:off x="9458150" y="1553919"/>
            <a:ext cx="1166841" cy="314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AutoShape 4">
            <a:extLst>
              <a:ext uri="{FF2B5EF4-FFF2-40B4-BE49-F238E27FC236}">
                <a16:creationId xmlns:a16="http://schemas.microsoft.com/office/drawing/2014/main" id="{A713AB58-997B-407A-8FC9-BE6F8F3DD782}"/>
              </a:ext>
            </a:extLst>
          </p:cNvPr>
          <p:cNvSpPr>
            <a:spLocks noChangeAspect="1" noChangeArrowheads="1"/>
          </p:cNvSpPr>
          <p:nvPr/>
        </p:nvSpPr>
        <p:spPr bwMode="auto">
          <a:xfrm>
            <a:off x="5943600" y="3276600"/>
            <a:ext cx="3988676" cy="3988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7" name="Imagen 6">
            <a:extLst>
              <a:ext uri="{FF2B5EF4-FFF2-40B4-BE49-F238E27FC236}">
                <a16:creationId xmlns:a16="http://schemas.microsoft.com/office/drawing/2014/main" id="{7727D84F-8E26-4D37-B87B-87A3C1B2ECBE}"/>
              </a:ext>
            </a:extLst>
          </p:cNvPr>
          <p:cNvPicPr>
            <a:picLocks noChangeAspect="1"/>
          </p:cNvPicPr>
          <p:nvPr/>
        </p:nvPicPr>
        <p:blipFill>
          <a:blip r:embed="rId2"/>
          <a:stretch>
            <a:fillRect/>
          </a:stretch>
        </p:blipFill>
        <p:spPr>
          <a:xfrm>
            <a:off x="0" y="876166"/>
            <a:ext cx="12192000" cy="5981833"/>
          </a:xfrm>
          <a:prstGeom prst="rect">
            <a:avLst/>
          </a:prstGeom>
        </p:spPr>
      </p:pic>
      <p:sp>
        <p:nvSpPr>
          <p:cNvPr id="2" name="Elipse 1">
            <a:extLst>
              <a:ext uri="{FF2B5EF4-FFF2-40B4-BE49-F238E27FC236}">
                <a16:creationId xmlns:a16="http://schemas.microsoft.com/office/drawing/2014/main" id="{418A42F7-2E46-486D-949E-7F326F15D9A2}"/>
              </a:ext>
            </a:extLst>
          </p:cNvPr>
          <p:cNvSpPr/>
          <p:nvPr/>
        </p:nvSpPr>
        <p:spPr>
          <a:xfrm>
            <a:off x="8692055" y="1815519"/>
            <a:ext cx="3499945" cy="1001254"/>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44318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p:txBody>
          <a:bodyPr>
            <a:normAutofit/>
          </a:bodyPr>
          <a:lstStyle/>
          <a:p>
            <a:r>
              <a:rPr lang="es-PE" dirty="0"/>
              <a:t>El país a la vez enfrenta una contracción económica severa.</a:t>
            </a:r>
          </a:p>
        </p:txBody>
      </p:sp>
      <p:pic>
        <p:nvPicPr>
          <p:cNvPr id="4" name="Imagen 3">
            <a:extLst>
              <a:ext uri="{FF2B5EF4-FFF2-40B4-BE49-F238E27FC236}">
                <a16:creationId xmlns:a16="http://schemas.microsoft.com/office/drawing/2014/main" id="{97D19A40-DA33-45E2-8761-B3A60FE3724C}"/>
              </a:ext>
            </a:extLst>
          </p:cNvPr>
          <p:cNvPicPr>
            <a:picLocks noChangeAspect="1"/>
          </p:cNvPicPr>
          <p:nvPr/>
        </p:nvPicPr>
        <p:blipFill>
          <a:blip r:embed="rId2"/>
          <a:stretch>
            <a:fillRect/>
          </a:stretch>
        </p:blipFill>
        <p:spPr>
          <a:xfrm>
            <a:off x="1053311" y="912298"/>
            <a:ext cx="9699297" cy="6006662"/>
          </a:xfrm>
          <a:prstGeom prst="rect">
            <a:avLst/>
          </a:prstGeom>
        </p:spPr>
      </p:pic>
    </p:spTree>
    <p:extLst>
      <p:ext uri="{BB962C8B-B14F-4D97-AF65-F5344CB8AC3E}">
        <p14:creationId xmlns:p14="http://schemas.microsoft.com/office/powerpoint/2010/main" val="676153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p:txBody>
          <a:bodyPr>
            <a:normAutofit/>
          </a:bodyPr>
          <a:lstStyle/>
          <a:p>
            <a:r>
              <a:rPr lang="es-PE" dirty="0"/>
              <a:t>El país a la vez enfrenta una contracción económica severa.</a:t>
            </a:r>
          </a:p>
        </p:txBody>
      </p:sp>
      <p:pic>
        <p:nvPicPr>
          <p:cNvPr id="4" name="Imagen 3">
            <a:extLst>
              <a:ext uri="{FF2B5EF4-FFF2-40B4-BE49-F238E27FC236}">
                <a16:creationId xmlns:a16="http://schemas.microsoft.com/office/drawing/2014/main" id="{97D19A40-DA33-45E2-8761-B3A60FE3724C}"/>
              </a:ext>
            </a:extLst>
          </p:cNvPr>
          <p:cNvPicPr>
            <a:picLocks noChangeAspect="1"/>
          </p:cNvPicPr>
          <p:nvPr/>
        </p:nvPicPr>
        <p:blipFill>
          <a:blip r:embed="rId2"/>
          <a:stretch>
            <a:fillRect/>
          </a:stretch>
        </p:blipFill>
        <p:spPr>
          <a:xfrm>
            <a:off x="1032991" y="902138"/>
            <a:ext cx="9699297" cy="6006662"/>
          </a:xfrm>
          <a:prstGeom prst="rect">
            <a:avLst/>
          </a:prstGeom>
        </p:spPr>
      </p:pic>
      <p:sp>
        <p:nvSpPr>
          <p:cNvPr id="6" name="Flecha: a la derecha 5">
            <a:extLst>
              <a:ext uri="{FF2B5EF4-FFF2-40B4-BE49-F238E27FC236}">
                <a16:creationId xmlns:a16="http://schemas.microsoft.com/office/drawing/2014/main" id="{ABD1EF1E-6A34-47AB-B6F4-39975900E959}"/>
              </a:ext>
            </a:extLst>
          </p:cNvPr>
          <p:cNvSpPr/>
          <p:nvPr/>
        </p:nvSpPr>
        <p:spPr>
          <a:xfrm>
            <a:off x="101600" y="5374640"/>
            <a:ext cx="1076960" cy="72136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Elipse 1">
            <a:extLst>
              <a:ext uri="{FF2B5EF4-FFF2-40B4-BE49-F238E27FC236}">
                <a16:creationId xmlns:a16="http://schemas.microsoft.com/office/drawing/2014/main" id="{161C5E25-7C6A-4893-BB5A-D52DECE88B7C}"/>
              </a:ext>
            </a:extLst>
          </p:cNvPr>
          <p:cNvSpPr/>
          <p:nvPr/>
        </p:nvSpPr>
        <p:spPr>
          <a:xfrm>
            <a:off x="6705600" y="5445760"/>
            <a:ext cx="690880" cy="530422"/>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36042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a:xfrm>
            <a:off x="735457" y="89757"/>
            <a:ext cx="11456543" cy="637012"/>
          </a:xfrm>
        </p:spPr>
        <p:txBody>
          <a:bodyPr>
            <a:normAutofit fontScale="90000"/>
          </a:bodyPr>
          <a:lstStyle/>
          <a:p>
            <a:r>
              <a:rPr lang="es-ES_tradnl" dirty="0">
                <a:solidFill>
                  <a:schemeClr val="tx1"/>
                </a:solidFill>
                <a:latin typeface="Century Gothic" charset="0"/>
                <a:ea typeface="Century Gothic" charset="0"/>
                <a:cs typeface="Century Gothic" charset="0"/>
              </a:rPr>
              <a:t>Este año, el IPE proyecta la peor caída anual en más de 60 años. Si la reactivación es eficaz, en el 2021 el crecimiento rebotaría significativamente</a:t>
            </a:r>
            <a:r>
              <a:rPr lang="es-PE" dirty="0"/>
              <a:t>.</a:t>
            </a:r>
          </a:p>
        </p:txBody>
      </p:sp>
      <p:pic>
        <p:nvPicPr>
          <p:cNvPr id="3" name="Imagen 2">
            <a:extLst>
              <a:ext uri="{FF2B5EF4-FFF2-40B4-BE49-F238E27FC236}">
                <a16:creationId xmlns:a16="http://schemas.microsoft.com/office/drawing/2014/main" id="{31C5C948-7EBD-4977-A783-601B4B8B973E}"/>
              </a:ext>
            </a:extLst>
          </p:cNvPr>
          <p:cNvPicPr>
            <a:picLocks noChangeAspect="1"/>
          </p:cNvPicPr>
          <p:nvPr/>
        </p:nvPicPr>
        <p:blipFill>
          <a:blip r:embed="rId2"/>
          <a:stretch>
            <a:fillRect/>
          </a:stretch>
        </p:blipFill>
        <p:spPr>
          <a:xfrm>
            <a:off x="1031728" y="1020986"/>
            <a:ext cx="9220967" cy="5494815"/>
          </a:xfrm>
          <a:prstGeom prst="rect">
            <a:avLst/>
          </a:prstGeom>
        </p:spPr>
      </p:pic>
      <p:sp>
        <p:nvSpPr>
          <p:cNvPr id="5" name="CuadroTexto 4">
            <a:extLst>
              <a:ext uri="{FF2B5EF4-FFF2-40B4-BE49-F238E27FC236}">
                <a16:creationId xmlns:a16="http://schemas.microsoft.com/office/drawing/2014/main" id="{7B60180F-B488-4FD9-8C3F-D190F1F21EB0}"/>
              </a:ext>
            </a:extLst>
          </p:cNvPr>
          <p:cNvSpPr txBox="1"/>
          <p:nvPr/>
        </p:nvSpPr>
        <p:spPr>
          <a:xfrm>
            <a:off x="415367" y="6218126"/>
            <a:ext cx="4537199" cy="246221"/>
          </a:xfrm>
          <a:prstGeom prst="rect">
            <a:avLst/>
          </a:prstGeom>
          <a:noFill/>
        </p:spPr>
        <p:txBody>
          <a:bodyPr wrap="square" rtlCol="0">
            <a:spAutoFit/>
          </a:bodyPr>
          <a:lstStyle/>
          <a:p>
            <a:r>
              <a:rPr lang="es-ES_tradnl" sz="1000" dirty="0">
                <a:latin typeface="Century Gothic" charset="0"/>
                <a:ea typeface="Century Gothic" charset="0"/>
                <a:cs typeface="Century Gothic" charset="0"/>
              </a:rPr>
              <a:t>Fuente: IPE</a:t>
            </a:r>
          </a:p>
        </p:txBody>
      </p:sp>
    </p:spTree>
    <p:extLst>
      <p:ext uri="{BB962C8B-B14F-4D97-AF65-F5344CB8AC3E}">
        <p14:creationId xmlns:p14="http://schemas.microsoft.com/office/powerpoint/2010/main" val="216500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00000000-0008-0000-0000-000002000000}"/>
              </a:ext>
            </a:extLst>
          </p:cNvPr>
          <p:cNvGraphicFramePr>
            <a:graphicFrameLocks/>
          </p:cNvGraphicFramePr>
          <p:nvPr/>
        </p:nvGraphicFramePr>
        <p:xfrm>
          <a:off x="584444" y="1544912"/>
          <a:ext cx="5472112" cy="4728887"/>
        </p:xfrm>
        <a:graphic>
          <a:graphicData uri="http://schemas.openxmlformats.org/drawingml/2006/chart">
            <c:chart xmlns:c="http://schemas.openxmlformats.org/drawingml/2006/chart" xmlns:r="http://schemas.openxmlformats.org/officeDocument/2006/relationships" r:id="rId3"/>
          </a:graphicData>
        </a:graphic>
      </p:graphicFrame>
      <p:sp>
        <p:nvSpPr>
          <p:cNvPr id="2" name="1 Título"/>
          <p:cNvSpPr>
            <a:spLocks noGrp="1"/>
          </p:cNvSpPr>
          <p:nvPr>
            <p:ph type="title"/>
          </p:nvPr>
        </p:nvSpPr>
        <p:spPr>
          <a:xfrm>
            <a:off x="644203" y="28136"/>
            <a:ext cx="11547797" cy="729053"/>
          </a:xfrm>
          <a:solidFill>
            <a:schemeClr val="bg1"/>
          </a:solidFill>
        </p:spPr>
        <p:txBody>
          <a:bodyPr>
            <a:noAutofit/>
          </a:bodyPr>
          <a:lstStyle/>
          <a:p>
            <a:pPr algn="just"/>
            <a:r>
              <a:rPr lang="es-PE" sz="1560" dirty="0"/>
              <a:t>En marzo, el PBI cayó 16.3%, el peor resultado desde que se tiene registro (enero del 2007), debido a la contracción de la actividad en aproximadamente 35% en la segunda mitad del mes. Con ello, el primer trimestre del año cerró en -3.4%. Ante la prolongación de la cuarentena, se espera una mayor caída del PBI en el segundo trimestre del año. </a:t>
            </a:r>
          </a:p>
        </p:txBody>
      </p:sp>
      <p:sp>
        <p:nvSpPr>
          <p:cNvPr id="3" name="object 6"/>
          <p:cNvSpPr txBox="1"/>
          <p:nvPr/>
        </p:nvSpPr>
        <p:spPr>
          <a:xfrm>
            <a:off x="642783" y="1024415"/>
            <a:ext cx="5472111" cy="461665"/>
          </a:xfrm>
          <a:prstGeom prst="rect">
            <a:avLst/>
          </a:prstGeom>
        </p:spPr>
        <p:txBody>
          <a:bodyPr vert="horz" wrap="square" lIns="0" tIns="0" rIns="0" bIns="0" rtlCol="0">
            <a:spAutoFit/>
          </a:bodyPr>
          <a:lstStyle/>
          <a:p>
            <a:pPr marL="0" marR="0" lvl="0" indent="0" algn="ctr" defTabSz="914400" rtl="0" eaLnBrk="1" fontAlgn="auto" latinLnBrk="0" hangingPunct="1">
              <a:lnSpc>
                <a:spcPts val="1795"/>
              </a:lnSpc>
              <a:spcBef>
                <a:spcPts val="0"/>
              </a:spcBef>
              <a:spcAft>
                <a:spcPts val="0"/>
              </a:spcAft>
              <a:buClrTx/>
              <a:buSzTx/>
              <a:buFontTx/>
              <a:buNone/>
              <a:tabLst/>
              <a:defRPr/>
            </a:pPr>
            <a:r>
              <a:rPr kumimoji="0" sz="1500" b="1" i="0" u="none" strike="noStrike" kern="1200" cap="none" spc="-25" normalizeH="0" baseline="0" noProof="0" dirty="0">
                <a:ln>
                  <a:noFill/>
                </a:ln>
                <a:solidFill>
                  <a:srgbClr val="000000"/>
                </a:solidFill>
                <a:effectLst/>
                <a:uLnTx/>
                <a:uFillTx/>
                <a:latin typeface="Century Gothic"/>
                <a:ea typeface="+mn-ea"/>
                <a:cs typeface="Century Gothic"/>
              </a:rPr>
              <a:t>C</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reci</a:t>
            </a:r>
            <a:r>
              <a:rPr kumimoji="0" sz="1500" b="1" i="0" u="none" strike="noStrike" kern="1200" cap="none" spc="-25" normalizeH="0" baseline="0" noProof="0" dirty="0">
                <a:ln>
                  <a:noFill/>
                </a:ln>
                <a:solidFill>
                  <a:srgbClr val="000000"/>
                </a:solidFill>
                <a:effectLst/>
                <a:uLnTx/>
                <a:uFillTx/>
                <a:latin typeface="Century Gothic"/>
                <a:ea typeface="+mn-ea"/>
                <a:cs typeface="Century Gothic"/>
              </a:rPr>
              <a:t>m</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ien</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t</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o</a:t>
            </a:r>
            <a:r>
              <a:rPr kumimoji="0" sz="1500" b="1" i="0" u="none" strike="noStrike" kern="1200" cap="none" spc="30"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d</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e</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l</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 PB</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I,</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0" normalizeH="0" baseline="0" noProof="0" dirty="0" err="1">
                <a:ln>
                  <a:noFill/>
                </a:ln>
                <a:solidFill>
                  <a:srgbClr val="000000"/>
                </a:solidFill>
                <a:effectLst/>
                <a:uLnTx/>
                <a:uFillTx/>
                <a:latin typeface="Century Gothic"/>
                <a:ea typeface="+mn-ea"/>
                <a:cs typeface="Century Gothic"/>
              </a:rPr>
              <a:t>Ene</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1</a:t>
            </a:r>
            <a:r>
              <a:rPr kumimoji="0" lang="es-PE" sz="1500" b="1" i="0" u="none" strike="noStrike" kern="1200" cap="none" spc="-5" normalizeH="0" baseline="0" noProof="0" dirty="0">
                <a:ln>
                  <a:noFill/>
                </a:ln>
                <a:solidFill>
                  <a:srgbClr val="000000"/>
                </a:solidFill>
                <a:effectLst/>
                <a:uLnTx/>
                <a:uFillTx/>
                <a:latin typeface="Century Gothic"/>
                <a:ea typeface="+mn-ea"/>
                <a:cs typeface="Century Gothic"/>
              </a:rPr>
              <a:t>7</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a:t>
            </a:r>
            <a:r>
              <a:rPr lang="es-PE" sz="1500" b="1" spc="5" dirty="0">
                <a:solidFill>
                  <a:srgbClr val="000000"/>
                </a:solidFill>
                <a:latin typeface="Century Gothic"/>
                <a:cs typeface="Century Gothic"/>
              </a:rPr>
              <a:t> Mar</a:t>
            </a:r>
            <a:r>
              <a:rPr kumimoji="0" lang="es-PE" sz="1500" b="1" i="0" u="none" strike="noStrike" kern="1200" cap="none" spc="5" normalizeH="0" baseline="0" noProof="0" dirty="0">
                <a:ln>
                  <a:noFill/>
                </a:ln>
                <a:solidFill>
                  <a:srgbClr val="000000"/>
                </a:solidFill>
                <a:effectLst/>
                <a:uLnTx/>
                <a:uFillTx/>
                <a:latin typeface="Century Gothic"/>
                <a:ea typeface="+mn-ea"/>
                <a:cs typeface="Century Gothic"/>
              </a:rPr>
              <a:t> </a:t>
            </a:r>
            <a:r>
              <a:rPr lang="es-PE" sz="1500" b="1" dirty="0">
                <a:solidFill>
                  <a:srgbClr val="000000"/>
                </a:solidFill>
                <a:latin typeface="Century Gothic"/>
                <a:cs typeface="Century Gothic"/>
              </a:rPr>
              <a:t>20</a:t>
            </a:r>
            <a:endParaRPr kumimoji="0" sz="1500" b="0" i="0" u="none" strike="noStrike" kern="1200" cap="none" spc="0" normalizeH="0" baseline="0" noProof="0" dirty="0">
              <a:ln>
                <a:noFill/>
              </a:ln>
              <a:solidFill>
                <a:srgbClr val="000000"/>
              </a:solidFill>
              <a:effectLst/>
              <a:uLnTx/>
              <a:uFillTx/>
              <a:latin typeface="Century Gothic"/>
              <a:ea typeface="+mn-ea"/>
              <a:cs typeface="Century Gothic"/>
            </a:endParaRPr>
          </a:p>
          <a:p>
            <a:pPr marL="1270" marR="0" lvl="0" indent="0" algn="ctr" defTabSz="914400" rtl="0" eaLnBrk="1" fontAlgn="auto" latinLnBrk="0" hangingPunct="1">
              <a:lnSpc>
                <a:spcPts val="1795"/>
              </a:lnSpc>
              <a:spcBef>
                <a:spcPts val="0"/>
              </a:spcBef>
              <a:spcAft>
                <a:spcPts val="0"/>
              </a:spcAft>
              <a:buClrTx/>
              <a:buSzTx/>
              <a:buFontTx/>
              <a:buNone/>
              <a:tabLst/>
              <a:defRPr/>
            </a:pPr>
            <a:r>
              <a:rPr kumimoji="0" sz="1500" b="0" i="0" u="none" strike="noStrike" kern="1200" cap="none" spc="-40" normalizeH="0" baseline="0" noProof="0" dirty="0">
                <a:ln>
                  <a:noFill/>
                </a:ln>
                <a:solidFill>
                  <a:srgbClr val="000000"/>
                </a:solidFill>
                <a:effectLst/>
                <a:uLnTx/>
                <a:uFillTx/>
                <a:latin typeface="Century Gothic"/>
                <a:ea typeface="+mn-ea"/>
                <a:cs typeface="Century Gothic"/>
              </a:rPr>
              <a:t>(</a:t>
            </a:r>
            <a:r>
              <a:rPr kumimoji="0" sz="1500" b="0" i="0" u="none" strike="noStrike" kern="1200" cap="none" spc="-10" normalizeH="0" baseline="0" noProof="0" dirty="0">
                <a:ln>
                  <a:noFill/>
                </a:ln>
                <a:solidFill>
                  <a:srgbClr val="000000"/>
                </a:solidFill>
                <a:effectLst/>
                <a:uLnTx/>
                <a:uFillTx/>
                <a:latin typeface="Century Gothic"/>
                <a:ea typeface="+mn-ea"/>
                <a:cs typeface="Century Gothic"/>
              </a:rPr>
              <a:t>en</a:t>
            </a:r>
            <a:r>
              <a:rPr kumimoji="0" sz="1500" b="0" i="0" u="none" strike="noStrike" kern="1200" cap="none" spc="20" normalizeH="0" baseline="0" noProof="0" dirty="0">
                <a:ln>
                  <a:noFill/>
                </a:ln>
                <a:solidFill>
                  <a:srgbClr val="000000"/>
                </a:solidFill>
                <a:effectLst/>
                <a:uLnTx/>
                <a:uFillTx/>
                <a:latin typeface="Century Gothic"/>
                <a:ea typeface="+mn-ea"/>
                <a:cs typeface="Century Gothic"/>
              </a:rPr>
              <a:t> </a:t>
            </a:r>
            <a:r>
              <a:rPr kumimoji="0" sz="1500" b="0" i="0" u="none" strike="noStrike" kern="1200" cap="none" spc="15" normalizeH="0" baseline="0" noProof="0" dirty="0">
                <a:ln>
                  <a:noFill/>
                </a:ln>
                <a:solidFill>
                  <a:srgbClr val="000000"/>
                </a:solidFill>
                <a:effectLst/>
                <a:uLnTx/>
                <a:uFillTx/>
                <a:latin typeface="Century Gothic"/>
                <a:ea typeface="+mn-ea"/>
                <a:cs typeface="Century Gothic"/>
              </a:rPr>
              <a:t>v</a:t>
            </a:r>
            <a:r>
              <a:rPr kumimoji="0" sz="1500" b="0" i="0" u="none" strike="noStrike" kern="1200" cap="none" spc="-5" normalizeH="0" baseline="0" noProof="0" dirty="0">
                <a:ln>
                  <a:noFill/>
                </a:ln>
                <a:solidFill>
                  <a:srgbClr val="000000"/>
                </a:solidFill>
                <a:effectLst/>
                <a:uLnTx/>
                <a:uFillTx/>
                <a:latin typeface="Century Gothic"/>
                <a:ea typeface="+mn-ea"/>
                <a:cs typeface="Century Gothic"/>
              </a:rPr>
              <a:t>a</a:t>
            </a:r>
            <a:r>
              <a:rPr kumimoji="0" sz="1500" b="0" i="0" u="none" strike="noStrike" kern="1200" cap="none" spc="0" normalizeH="0" baseline="0" noProof="0" dirty="0">
                <a:ln>
                  <a:noFill/>
                </a:ln>
                <a:solidFill>
                  <a:srgbClr val="000000"/>
                </a:solidFill>
                <a:effectLst/>
                <a:uLnTx/>
                <a:uFillTx/>
                <a:latin typeface="Century Gothic"/>
                <a:ea typeface="+mn-ea"/>
                <a:cs typeface="Century Gothic"/>
              </a:rPr>
              <a:t>r</a:t>
            </a:r>
            <a:r>
              <a:rPr kumimoji="0" sz="1500" b="0" i="0" u="none" strike="noStrike" kern="1200" cap="none" spc="-5" normalizeH="0" baseline="0" noProof="0" dirty="0">
                <a:ln>
                  <a:noFill/>
                </a:ln>
                <a:solidFill>
                  <a:srgbClr val="000000"/>
                </a:solidFill>
                <a:effectLst/>
                <a:uLnTx/>
                <a:uFillTx/>
                <a:latin typeface="Century Gothic"/>
                <a:ea typeface="+mn-ea"/>
                <a:cs typeface="Century Gothic"/>
              </a:rPr>
              <a:t>.</a:t>
            </a:r>
            <a:r>
              <a:rPr kumimoji="0" sz="1500" b="0" i="0" u="none" strike="noStrike" kern="1200" cap="none" spc="-15" normalizeH="0" baseline="0" noProof="0" dirty="0">
                <a:ln>
                  <a:noFill/>
                </a:ln>
                <a:solidFill>
                  <a:srgbClr val="000000"/>
                </a:solidFill>
                <a:effectLst/>
                <a:uLnTx/>
                <a:uFillTx/>
                <a:latin typeface="Century Gothic"/>
                <a:ea typeface="+mn-ea"/>
                <a:cs typeface="Century Gothic"/>
              </a:rPr>
              <a:t> %</a:t>
            </a:r>
            <a:r>
              <a:rPr kumimoji="0" sz="1500" b="0" i="0" u="none" strike="noStrike" kern="1200" cap="none" spc="-10" normalizeH="0" baseline="0" noProof="0" dirty="0">
                <a:ln>
                  <a:noFill/>
                </a:ln>
                <a:solidFill>
                  <a:srgbClr val="000000"/>
                </a:solidFill>
                <a:effectLst/>
                <a:uLnTx/>
                <a:uFillTx/>
                <a:latin typeface="Century Gothic"/>
                <a:ea typeface="+mn-ea"/>
                <a:cs typeface="Century Gothic"/>
              </a:rPr>
              <a:t> </a:t>
            </a:r>
            <a:r>
              <a:rPr kumimoji="0" sz="1500" b="0" i="0" u="none" strike="noStrike" kern="1200" cap="none" spc="-5" normalizeH="0" baseline="0" noProof="0" dirty="0">
                <a:ln>
                  <a:noFill/>
                </a:ln>
                <a:solidFill>
                  <a:srgbClr val="000000"/>
                </a:solidFill>
                <a:effectLst/>
                <a:uLnTx/>
                <a:uFillTx/>
                <a:latin typeface="Century Gothic"/>
                <a:ea typeface="+mn-ea"/>
                <a:cs typeface="Century Gothic"/>
              </a:rPr>
              <a:t>a</a:t>
            </a:r>
            <a:r>
              <a:rPr kumimoji="0" sz="1500" b="0" i="0" u="none" strike="noStrike" kern="1200" cap="none" spc="-10" normalizeH="0" baseline="0" noProof="0" dirty="0">
                <a:ln>
                  <a:noFill/>
                </a:ln>
                <a:solidFill>
                  <a:srgbClr val="000000"/>
                </a:solidFill>
                <a:effectLst/>
                <a:uLnTx/>
                <a:uFillTx/>
                <a:latin typeface="Century Gothic"/>
                <a:ea typeface="+mn-ea"/>
                <a:cs typeface="Century Gothic"/>
              </a:rPr>
              <a:t>nu</a:t>
            </a:r>
            <a:r>
              <a:rPr kumimoji="0" sz="1500" b="0" i="0" u="none" strike="noStrike" kern="1200" cap="none" spc="-25" normalizeH="0" baseline="0" noProof="0" dirty="0">
                <a:ln>
                  <a:noFill/>
                </a:ln>
                <a:solidFill>
                  <a:srgbClr val="000000"/>
                </a:solidFill>
                <a:effectLst/>
                <a:uLnTx/>
                <a:uFillTx/>
                <a:latin typeface="Century Gothic"/>
                <a:ea typeface="+mn-ea"/>
                <a:cs typeface="Century Gothic"/>
              </a:rPr>
              <a:t>a</a:t>
            </a:r>
            <a:r>
              <a:rPr kumimoji="0" sz="1500" b="0" i="0" u="none" strike="noStrike" kern="1200" cap="none" spc="10" normalizeH="0" baseline="0" noProof="0" dirty="0">
                <a:ln>
                  <a:noFill/>
                </a:ln>
                <a:solidFill>
                  <a:srgbClr val="000000"/>
                </a:solidFill>
                <a:effectLst/>
                <a:uLnTx/>
                <a:uFillTx/>
                <a:latin typeface="Century Gothic"/>
                <a:ea typeface="+mn-ea"/>
                <a:cs typeface="Century Gothic"/>
              </a:rPr>
              <a:t>l</a:t>
            </a:r>
            <a:r>
              <a:rPr kumimoji="0" sz="1500" b="0" i="0" u="none" strike="noStrike" kern="1200" cap="none" spc="0" normalizeH="0" baseline="0" noProof="0" dirty="0">
                <a:ln>
                  <a:noFill/>
                </a:ln>
                <a:solidFill>
                  <a:srgbClr val="000000"/>
                </a:solidFill>
                <a:effectLst/>
                <a:uLnTx/>
                <a:uFillTx/>
                <a:latin typeface="Century Gothic"/>
                <a:ea typeface="+mn-ea"/>
                <a:cs typeface="Century Gothic"/>
              </a:rPr>
              <a:t>)</a:t>
            </a:r>
          </a:p>
        </p:txBody>
      </p:sp>
      <p:sp>
        <p:nvSpPr>
          <p:cNvPr id="4" name="object 7"/>
          <p:cNvSpPr txBox="1"/>
          <p:nvPr/>
        </p:nvSpPr>
        <p:spPr>
          <a:xfrm>
            <a:off x="6096000" y="909000"/>
            <a:ext cx="5472113" cy="692497"/>
          </a:xfrm>
          <a:prstGeom prst="rect">
            <a:avLst/>
          </a:prstGeom>
        </p:spPr>
        <p:txBody>
          <a:bodyPr vert="horz"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500" b="1" i="0" u="none" strike="noStrike" kern="1200" cap="none" spc="-25" normalizeH="0" baseline="0" noProof="0" dirty="0">
                <a:ln>
                  <a:noFill/>
                </a:ln>
                <a:solidFill>
                  <a:srgbClr val="000000"/>
                </a:solidFill>
                <a:effectLst/>
                <a:uLnTx/>
                <a:uFillTx/>
                <a:latin typeface="Century Gothic"/>
                <a:ea typeface="+mn-ea"/>
                <a:cs typeface="Century Gothic"/>
              </a:rPr>
              <a:t>C</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reci</a:t>
            </a:r>
            <a:r>
              <a:rPr kumimoji="0" sz="1500" b="1" i="0" u="none" strike="noStrike" kern="1200" cap="none" spc="-25" normalizeH="0" baseline="0" noProof="0" dirty="0">
                <a:ln>
                  <a:noFill/>
                </a:ln>
                <a:solidFill>
                  <a:srgbClr val="000000"/>
                </a:solidFill>
                <a:effectLst/>
                <a:uLnTx/>
                <a:uFillTx/>
                <a:latin typeface="Century Gothic"/>
                <a:ea typeface="+mn-ea"/>
                <a:cs typeface="Century Gothic"/>
              </a:rPr>
              <a:t>m</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ien</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t</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o</a:t>
            </a:r>
            <a:r>
              <a:rPr kumimoji="0" sz="1500" b="1" i="0" u="none" strike="noStrike" kern="1200" cap="none" spc="30"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d</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e</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l</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 PB</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I</a:t>
            </a:r>
            <a:r>
              <a:rPr kumimoji="0" sz="1500" b="1" i="0" u="none" strike="noStrike" kern="1200" cap="none" spc="10" normalizeH="0" baseline="0" noProof="0" dirty="0">
                <a:ln>
                  <a:noFill/>
                </a:ln>
                <a:solidFill>
                  <a:srgbClr val="000000"/>
                </a:solidFill>
                <a:effectLst/>
                <a:uLnTx/>
                <a:uFillTx/>
                <a:latin typeface="Century Gothic"/>
                <a:ea typeface="+mn-ea"/>
                <a:cs typeface="Century Gothic"/>
              </a:rPr>
              <a:t> </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D</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esest</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a</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cion</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a</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li</a:t>
            </a:r>
            <a:r>
              <a:rPr kumimoji="0" sz="1500" b="1" i="0" u="none" strike="noStrike" kern="1200" cap="none" spc="-20" normalizeH="0" baseline="0" noProof="0" dirty="0">
                <a:ln>
                  <a:noFill/>
                </a:ln>
                <a:solidFill>
                  <a:srgbClr val="000000"/>
                </a:solidFill>
                <a:effectLst/>
                <a:uLnTx/>
                <a:uFillTx/>
                <a:latin typeface="Century Gothic"/>
                <a:ea typeface="+mn-ea"/>
                <a:cs typeface="Century Gothic"/>
              </a:rPr>
              <a:t>z</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ad</a:t>
            </a:r>
            <a:r>
              <a:rPr kumimoji="0" sz="1500" b="1" i="0" u="none" strike="noStrike" kern="1200" cap="none" spc="-15" normalizeH="0" baseline="0" noProof="0" dirty="0">
                <a:ln>
                  <a:noFill/>
                </a:ln>
                <a:solidFill>
                  <a:srgbClr val="000000"/>
                </a:solidFill>
                <a:effectLst/>
                <a:uLnTx/>
                <a:uFillTx/>
                <a:latin typeface="Century Gothic"/>
                <a:ea typeface="+mn-ea"/>
                <a:cs typeface="Century Gothic"/>
              </a:rPr>
              <a:t>o,</a:t>
            </a:r>
            <a:endParaRPr kumimoji="0" sz="1500" b="0" i="0" u="none" strike="noStrike" kern="1200" cap="none" spc="0" normalizeH="0" baseline="0" noProof="0" dirty="0">
              <a:ln>
                <a:noFill/>
              </a:ln>
              <a:solidFill>
                <a:srgbClr val="000000"/>
              </a:solidFill>
              <a:effectLst/>
              <a:uLnTx/>
              <a:uFillTx/>
              <a:latin typeface="Century Gothic"/>
              <a:ea typeface="+mn-ea"/>
              <a:cs typeface="Century Gothic"/>
            </a:endParaRPr>
          </a:p>
          <a:p>
            <a:pPr marL="1905" marR="0" lvl="0" indent="0" algn="ctr" defTabSz="914400" rtl="0" eaLnBrk="1" fontAlgn="auto" latinLnBrk="0" hangingPunct="1">
              <a:lnSpc>
                <a:spcPts val="1795"/>
              </a:lnSpc>
              <a:spcBef>
                <a:spcPts val="0"/>
              </a:spcBef>
              <a:spcAft>
                <a:spcPts val="0"/>
              </a:spcAft>
              <a:buClrTx/>
              <a:buSzTx/>
              <a:buFontTx/>
              <a:buNone/>
              <a:tabLst/>
              <a:defRPr/>
            </a:pPr>
            <a:r>
              <a:rPr kumimoji="0" sz="1500" b="1" i="0" u="none" strike="noStrike" kern="1200" cap="none" spc="0" normalizeH="0" baseline="0" noProof="0" dirty="0" err="1">
                <a:ln>
                  <a:noFill/>
                </a:ln>
                <a:solidFill>
                  <a:srgbClr val="000000"/>
                </a:solidFill>
                <a:effectLst/>
                <a:uLnTx/>
                <a:uFillTx/>
                <a:latin typeface="Century Gothic"/>
                <a:ea typeface="+mn-ea"/>
                <a:cs typeface="Century Gothic"/>
              </a:rPr>
              <a:t>Ene</a:t>
            </a:r>
            <a:r>
              <a:rPr kumimoji="0" sz="1500" b="1" i="0" u="none" strike="noStrike" kern="1200" cap="none" spc="-5" normalizeH="0" baseline="0" noProof="0" dirty="0">
                <a:ln>
                  <a:noFill/>
                </a:ln>
                <a:solidFill>
                  <a:srgbClr val="000000"/>
                </a:solidFill>
                <a:effectLst/>
                <a:uLnTx/>
                <a:uFillTx/>
                <a:latin typeface="Century Gothic"/>
                <a:ea typeface="+mn-ea"/>
                <a:cs typeface="Century Gothic"/>
              </a:rPr>
              <a:t> 1</a:t>
            </a:r>
            <a:r>
              <a:rPr kumimoji="0" lang="es-PE" sz="1500" b="1" i="0" u="none" strike="noStrike" kern="1200" cap="none" spc="-5" normalizeH="0" baseline="0" noProof="0" dirty="0">
                <a:ln>
                  <a:noFill/>
                </a:ln>
                <a:solidFill>
                  <a:srgbClr val="000000"/>
                </a:solidFill>
                <a:effectLst/>
                <a:uLnTx/>
                <a:uFillTx/>
                <a:latin typeface="Century Gothic"/>
                <a:ea typeface="+mn-ea"/>
                <a:cs typeface="Century Gothic"/>
              </a:rPr>
              <a:t>7</a:t>
            </a:r>
            <a:r>
              <a:rPr kumimoji="0" sz="1500" b="1" i="0" u="none" strike="noStrike" kern="1200" cap="none" spc="0" normalizeH="0" baseline="0" noProof="0" dirty="0">
                <a:ln>
                  <a:noFill/>
                </a:ln>
                <a:solidFill>
                  <a:srgbClr val="000000"/>
                </a:solidFill>
                <a:effectLst/>
                <a:uLnTx/>
                <a:uFillTx/>
                <a:latin typeface="Century Gothic"/>
                <a:ea typeface="+mn-ea"/>
                <a:cs typeface="Century Gothic"/>
              </a:rPr>
              <a:t> </a:t>
            </a:r>
            <a:r>
              <a:rPr kumimoji="0" lang="es-PE" sz="1500" b="1" i="0" u="none" strike="noStrike" kern="1200" cap="none" spc="0" normalizeH="0" baseline="0" noProof="0" dirty="0">
                <a:ln>
                  <a:noFill/>
                </a:ln>
                <a:solidFill>
                  <a:srgbClr val="000000"/>
                </a:solidFill>
                <a:effectLst/>
                <a:uLnTx/>
                <a:uFillTx/>
                <a:latin typeface="Century Gothic"/>
                <a:ea typeface="+mn-ea"/>
                <a:cs typeface="Century Gothic"/>
              </a:rPr>
              <a:t>– </a:t>
            </a:r>
            <a:r>
              <a:rPr lang="es-PE" sz="1500" b="1" noProof="0" dirty="0">
                <a:solidFill>
                  <a:srgbClr val="000000"/>
                </a:solidFill>
                <a:latin typeface="Century Gothic"/>
                <a:cs typeface="Century Gothic"/>
              </a:rPr>
              <a:t>Mar</a:t>
            </a:r>
            <a:r>
              <a:rPr kumimoji="0" lang="es-PE" sz="1500" b="1" i="0" u="none" strike="noStrike" kern="1200" cap="none" spc="0" normalizeH="0" baseline="0" dirty="0">
                <a:ln>
                  <a:noFill/>
                </a:ln>
                <a:solidFill>
                  <a:srgbClr val="000000"/>
                </a:solidFill>
                <a:effectLst/>
                <a:uLnTx/>
                <a:uFillTx/>
                <a:latin typeface="Century Gothic"/>
                <a:ea typeface="+mn-ea"/>
                <a:cs typeface="Century Gothic"/>
              </a:rPr>
              <a:t> 20</a:t>
            </a:r>
            <a:endParaRPr kumimoji="0" sz="1500" b="0" i="0" u="none" strike="noStrike" kern="1200" cap="none" spc="0" normalizeH="0" baseline="0" noProof="0" dirty="0">
              <a:ln>
                <a:noFill/>
              </a:ln>
              <a:solidFill>
                <a:srgbClr val="000000"/>
              </a:solidFill>
              <a:effectLst/>
              <a:uLnTx/>
              <a:uFillTx/>
              <a:latin typeface="Century Gothic"/>
              <a:ea typeface="+mn-ea"/>
              <a:cs typeface="Century Gothic"/>
            </a:endParaRPr>
          </a:p>
          <a:p>
            <a:pPr marL="0" marR="0" lvl="0" indent="0" algn="ctr" defTabSz="914400" rtl="0" eaLnBrk="1" fontAlgn="auto" latinLnBrk="0" hangingPunct="1">
              <a:lnSpc>
                <a:spcPts val="1795"/>
              </a:lnSpc>
              <a:spcBef>
                <a:spcPts val="0"/>
              </a:spcBef>
              <a:spcAft>
                <a:spcPts val="0"/>
              </a:spcAft>
              <a:buClrTx/>
              <a:buSzTx/>
              <a:buFontTx/>
              <a:buNone/>
              <a:tabLst/>
              <a:defRPr/>
            </a:pPr>
            <a:r>
              <a:rPr kumimoji="0" sz="1500" b="0" i="0" u="none" strike="noStrike" kern="1200" cap="none" spc="-40" normalizeH="0" baseline="0" noProof="0" dirty="0">
                <a:ln>
                  <a:noFill/>
                </a:ln>
                <a:solidFill>
                  <a:srgbClr val="000000"/>
                </a:solidFill>
                <a:effectLst/>
                <a:uLnTx/>
                <a:uFillTx/>
                <a:latin typeface="Century Gothic"/>
                <a:ea typeface="+mn-ea"/>
                <a:cs typeface="Century Gothic"/>
              </a:rPr>
              <a:t>(</a:t>
            </a:r>
            <a:r>
              <a:rPr kumimoji="0" sz="1500" b="0" i="0" u="none" strike="noStrike" kern="1200" cap="none" spc="15" normalizeH="0" baseline="0" noProof="0" dirty="0">
                <a:ln>
                  <a:noFill/>
                </a:ln>
                <a:solidFill>
                  <a:srgbClr val="000000"/>
                </a:solidFill>
                <a:effectLst/>
                <a:uLnTx/>
                <a:uFillTx/>
                <a:latin typeface="Century Gothic"/>
                <a:ea typeface="+mn-ea"/>
                <a:cs typeface="Century Gothic"/>
              </a:rPr>
              <a:t>v</a:t>
            </a:r>
            <a:r>
              <a:rPr kumimoji="0" sz="1500" b="0" i="0" u="none" strike="noStrike" kern="1200" cap="none" spc="-5" normalizeH="0" baseline="0" noProof="0" dirty="0">
                <a:ln>
                  <a:noFill/>
                </a:ln>
                <a:solidFill>
                  <a:srgbClr val="000000"/>
                </a:solidFill>
                <a:effectLst/>
                <a:uLnTx/>
                <a:uFillTx/>
                <a:latin typeface="Century Gothic"/>
                <a:ea typeface="+mn-ea"/>
                <a:cs typeface="Century Gothic"/>
              </a:rPr>
              <a:t>a</a:t>
            </a:r>
            <a:r>
              <a:rPr kumimoji="0" sz="1500" b="0" i="0" u="none" strike="noStrike" kern="1200" cap="none" spc="0" normalizeH="0" baseline="0" noProof="0" dirty="0">
                <a:ln>
                  <a:noFill/>
                </a:ln>
                <a:solidFill>
                  <a:srgbClr val="000000"/>
                </a:solidFill>
                <a:effectLst/>
                <a:uLnTx/>
                <a:uFillTx/>
                <a:latin typeface="Century Gothic"/>
                <a:ea typeface="+mn-ea"/>
                <a:cs typeface="Century Gothic"/>
              </a:rPr>
              <a:t>r</a:t>
            </a:r>
            <a:r>
              <a:rPr kumimoji="0" sz="1500" b="0" i="0" u="none" strike="noStrike" kern="1200" cap="none" spc="-5" normalizeH="0" baseline="0" noProof="0" dirty="0">
                <a:ln>
                  <a:noFill/>
                </a:ln>
                <a:solidFill>
                  <a:srgbClr val="000000"/>
                </a:solidFill>
                <a:effectLst/>
                <a:uLnTx/>
                <a:uFillTx/>
                <a:latin typeface="Century Gothic"/>
                <a:ea typeface="+mn-ea"/>
                <a:cs typeface="Century Gothic"/>
              </a:rPr>
              <a:t>.</a:t>
            </a:r>
            <a:r>
              <a:rPr kumimoji="0" sz="1500" b="0" i="0" u="none" strike="noStrike" kern="1200" cap="none" spc="5" normalizeH="0" baseline="0" noProof="0" dirty="0">
                <a:ln>
                  <a:noFill/>
                </a:ln>
                <a:solidFill>
                  <a:srgbClr val="000000"/>
                </a:solidFill>
                <a:effectLst/>
                <a:uLnTx/>
                <a:uFillTx/>
                <a:latin typeface="Century Gothic"/>
                <a:ea typeface="+mn-ea"/>
                <a:cs typeface="Century Gothic"/>
              </a:rPr>
              <a:t> </a:t>
            </a:r>
            <a:r>
              <a:rPr kumimoji="0" sz="1500" b="0" i="0" u="none" strike="noStrike" kern="1200" cap="none" spc="-15" normalizeH="0" baseline="0" noProof="0" dirty="0">
                <a:ln>
                  <a:noFill/>
                </a:ln>
                <a:solidFill>
                  <a:srgbClr val="000000"/>
                </a:solidFill>
                <a:effectLst/>
                <a:uLnTx/>
                <a:uFillTx/>
                <a:latin typeface="Century Gothic"/>
                <a:ea typeface="+mn-ea"/>
                <a:cs typeface="Century Gothic"/>
              </a:rPr>
              <a:t>%</a:t>
            </a:r>
            <a:r>
              <a:rPr kumimoji="0" sz="1500" b="0" i="0" u="none" strike="noStrike" kern="1200" cap="none" spc="0" normalizeH="0" baseline="0" noProof="0" dirty="0">
                <a:ln>
                  <a:noFill/>
                </a:ln>
                <a:solidFill>
                  <a:srgbClr val="000000"/>
                </a:solidFill>
                <a:effectLst/>
                <a:uLnTx/>
                <a:uFillTx/>
                <a:latin typeface="Century Gothic"/>
                <a:ea typeface="+mn-ea"/>
                <a:cs typeface="Century Gothic"/>
              </a:rPr>
              <a:t> </a:t>
            </a:r>
            <a:r>
              <a:rPr lang="es-PE" sz="1500" dirty="0">
                <a:solidFill>
                  <a:srgbClr val="000000"/>
                </a:solidFill>
                <a:latin typeface="Century Gothic"/>
                <a:cs typeface="Century Gothic"/>
              </a:rPr>
              <a:t>promedio</a:t>
            </a:r>
            <a:r>
              <a:rPr kumimoji="0" sz="1500" b="0" i="0" u="none" strike="noStrike" kern="1200" cap="none" spc="-20" normalizeH="0" baseline="0" noProof="0" dirty="0">
                <a:ln>
                  <a:noFill/>
                </a:ln>
                <a:solidFill>
                  <a:srgbClr val="000000"/>
                </a:solidFill>
                <a:effectLst/>
                <a:uLnTx/>
                <a:uFillTx/>
                <a:latin typeface="Century Gothic"/>
                <a:ea typeface="+mn-ea"/>
                <a:cs typeface="Century Gothic"/>
              </a:rPr>
              <a:t> </a:t>
            </a:r>
            <a:r>
              <a:rPr kumimoji="0" sz="1500" b="0" i="0" u="none" strike="noStrike" kern="1200" cap="none" spc="-15" normalizeH="0" baseline="0" noProof="0" dirty="0" err="1">
                <a:ln>
                  <a:noFill/>
                </a:ln>
                <a:solidFill>
                  <a:srgbClr val="000000"/>
                </a:solidFill>
                <a:effectLst/>
                <a:uLnTx/>
                <a:uFillTx/>
                <a:latin typeface="Century Gothic"/>
                <a:ea typeface="+mn-ea"/>
                <a:cs typeface="Century Gothic"/>
              </a:rPr>
              <a:t>mó</a:t>
            </a:r>
            <a:r>
              <a:rPr kumimoji="0" sz="1500" b="0" i="0" u="none" strike="noStrike" kern="1200" cap="none" spc="0" normalizeH="0" baseline="0" noProof="0" dirty="0" err="1">
                <a:ln>
                  <a:noFill/>
                </a:ln>
                <a:solidFill>
                  <a:srgbClr val="000000"/>
                </a:solidFill>
                <a:effectLst/>
                <a:uLnTx/>
                <a:uFillTx/>
                <a:latin typeface="Century Gothic"/>
                <a:ea typeface="+mn-ea"/>
                <a:cs typeface="Century Gothic"/>
              </a:rPr>
              <a:t>v</a:t>
            </a:r>
            <a:r>
              <a:rPr kumimoji="0" sz="1500" b="0" i="0" u="none" strike="noStrike" kern="1200" cap="none" spc="10" normalizeH="0" baseline="0" noProof="0" dirty="0" err="1">
                <a:ln>
                  <a:noFill/>
                </a:ln>
                <a:solidFill>
                  <a:srgbClr val="000000"/>
                </a:solidFill>
                <a:effectLst/>
                <a:uLnTx/>
                <a:uFillTx/>
                <a:latin typeface="Century Gothic"/>
                <a:ea typeface="+mn-ea"/>
                <a:cs typeface="Century Gothic"/>
              </a:rPr>
              <a:t>i</a:t>
            </a:r>
            <a:r>
              <a:rPr kumimoji="0" sz="1500" b="0" i="0" u="none" strike="noStrike" kern="1200" cap="none" spc="0" normalizeH="0" baseline="0" noProof="0" dirty="0" err="1">
                <a:ln>
                  <a:noFill/>
                </a:ln>
                <a:solidFill>
                  <a:srgbClr val="000000"/>
                </a:solidFill>
                <a:effectLst/>
                <a:uLnTx/>
                <a:uFillTx/>
                <a:latin typeface="Century Gothic"/>
                <a:ea typeface="+mn-ea"/>
                <a:cs typeface="Century Gothic"/>
              </a:rPr>
              <a:t>l</a:t>
            </a:r>
            <a:r>
              <a:rPr kumimoji="0" sz="1500" b="0" i="0" u="none" strike="noStrike" kern="1200" cap="none" spc="-25" normalizeH="0" baseline="0" noProof="0" dirty="0">
                <a:ln>
                  <a:noFill/>
                </a:ln>
                <a:solidFill>
                  <a:srgbClr val="000000"/>
                </a:solidFill>
                <a:effectLst/>
                <a:uLnTx/>
                <a:uFillTx/>
                <a:latin typeface="Century Gothic"/>
                <a:ea typeface="+mn-ea"/>
                <a:cs typeface="Century Gothic"/>
              </a:rPr>
              <a:t> </a:t>
            </a:r>
            <a:r>
              <a:rPr kumimoji="0" lang="es-PE" sz="1500" b="0" i="0" u="none" strike="noStrike" kern="1200" cap="none" spc="-25" normalizeH="0" baseline="0" noProof="0" dirty="0">
                <a:ln>
                  <a:noFill/>
                </a:ln>
                <a:solidFill>
                  <a:srgbClr val="000000"/>
                </a:solidFill>
                <a:effectLst/>
                <a:uLnTx/>
                <a:uFillTx/>
                <a:latin typeface="Century Gothic"/>
                <a:ea typeface="+mn-ea"/>
                <a:cs typeface="Century Gothic"/>
              </a:rPr>
              <a:t>3 meses</a:t>
            </a:r>
            <a:r>
              <a:rPr kumimoji="0" sz="1500" b="0" i="0" u="none" strike="noStrike" kern="1200" cap="none" spc="0" normalizeH="0" baseline="0" noProof="0" dirty="0">
                <a:ln>
                  <a:noFill/>
                </a:ln>
                <a:solidFill>
                  <a:srgbClr val="000000"/>
                </a:solidFill>
                <a:effectLst/>
                <a:uLnTx/>
                <a:uFillTx/>
                <a:latin typeface="Century Gothic"/>
                <a:ea typeface="+mn-ea"/>
                <a:cs typeface="Century Gothic"/>
              </a:rPr>
              <a:t>)</a:t>
            </a:r>
          </a:p>
        </p:txBody>
      </p:sp>
      <p:sp>
        <p:nvSpPr>
          <p:cNvPr id="5" name="object 276"/>
          <p:cNvSpPr txBox="1"/>
          <p:nvPr/>
        </p:nvSpPr>
        <p:spPr>
          <a:xfrm>
            <a:off x="6193663" y="6346968"/>
            <a:ext cx="812800" cy="165735"/>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000000"/>
                </a:solidFill>
                <a:effectLst/>
                <a:uLnTx/>
                <a:uFillTx/>
                <a:latin typeface="Century Gothic"/>
                <a:ea typeface="+mn-ea"/>
                <a:cs typeface="Century Gothic"/>
              </a:rPr>
              <a:t>Fuente:</a:t>
            </a:r>
            <a:r>
              <a:rPr kumimoji="0" sz="1100" b="0" i="0" u="none" strike="noStrike" kern="1200" cap="none" spc="-35" normalizeH="0" baseline="0" noProof="0" dirty="0">
                <a:ln>
                  <a:noFill/>
                </a:ln>
                <a:solidFill>
                  <a:srgbClr val="000000"/>
                </a:solidFill>
                <a:effectLst/>
                <a:uLnTx/>
                <a:uFillTx/>
                <a:latin typeface="Century Gothic"/>
                <a:ea typeface="+mn-ea"/>
                <a:cs typeface="Century Gothic"/>
              </a:rPr>
              <a:t> </a:t>
            </a:r>
            <a:r>
              <a:rPr kumimoji="0" sz="1100" b="0" i="0" u="none" strike="noStrike" kern="1200" cap="none" spc="25" normalizeH="0" baseline="0" noProof="0" dirty="0">
                <a:ln>
                  <a:noFill/>
                </a:ln>
                <a:solidFill>
                  <a:srgbClr val="000000"/>
                </a:solidFill>
                <a:effectLst/>
                <a:uLnTx/>
                <a:uFillTx/>
                <a:latin typeface="Century Gothic"/>
                <a:ea typeface="+mn-ea"/>
                <a:cs typeface="Century Gothic"/>
              </a:rPr>
              <a:t>I</a:t>
            </a:r>
            <a:r>
              <a:rPr kumimoji="0" sz="1100" b="0" i="0" u="none" strike="noStrike" kern="1200" cap="none" spc="0" normalizeH="0" baseline="0" noProof="0" dirty="0">
                <a:ln>
                  <a:noFill/>
                </a:ln>
                <a:solidFill>
                  <a:srgbClr val="000000"/>
                </a:solidFill>
                <a:effectLst/>
                <a:uLnTx/>
                <a:uFillTx/>
                <a:latin typeface="Century Gothic"/>
                <a:ea typeface="+mn-ea"/>
                <a:cs typeface="Century Gothic"/>
              </a:rPr>
              <a:t>N</a:t>
            </a:r>
            <a:r>
              <a:rPr kumimoji="0" sz="1100" b="0" i="0" u="none" strike="noStrike" kern="1200" cap="none" spc="-5" normalizeH="0" baseline="0" noProof="0" dirty="0">
                <a:ln>
                  <a:noFill/>
                </a:ln>
                <a:solidFill>
                  <a:srgbClr val="000000"/>
                </a:solidFill>
                <a:effectLst/>
                <a:uLnTx/>
                <a:uFillTx/>
                <a:latin typeface="Century Gothic"/>
                <a:ea typeface="+mn-ea"/>
                <a:cs typeface="Century Gothic"/>
              </a:rPr>
              <a:t>E</a:t>
            </a:r>
            <a:r>
              <a:rPr kumimoji="0" sz="1100" b="0" i="0" u="none" strike="noStrike" kern="1200" cap="none" spc="0" normalizeH="0" baseline="0" noProof="0" dirty="0">
                <a:ln>
                  <a:noFill/>
                </a:ln>
                <a:solidFill>
                  <a:srgbClr val="000000"/>
                </a:solidFill>
                <a:effectLst/>
                <a:uLnTx/>
                <a:uFillTx/>
                <a:latin typeface="Century Gothic"/>
                <a:ea typeface="+mn-ea"/>
                <a:cs typeface="Century Gothic"/>
              </a:rPr>
              <a:t>I</a:t>
            </a:r>
          </a:p>
        </p:txBody>
      </p:sp>
      <p:sp>
        <p:nvSpPr>
          <p:cNvPr id="7" name="object 276"/>
          <p:cNvSpPr txBox="1"/>
          <p:nvPr/>
        </p:nvSpPr>
        <p:spPr>
          <a:xfrm>
            <a:off x="623888" y="6349689"/>
            <a:ext cx="2227026" cy="169277"/>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0" normalizeH="0" baseline="0" noProof="0" dirty="0">
                <a:ln>
                  <a:noFill/>
                </a:ln>
                <a:solidFill>
                  <a:srgbClr val="000000"/>
                </a:solidFill>
                <a:effectLst/>
                <a:uLnTx/>
                <a:uFillTx/>
                <a:latin typeface="Century Gothic"/>
                <a:ea typeface="+mn-ea"/>
                <a:cs typeface="Century Gothic"/>
              </a:rPr>
              <a:t>Fuente:</a:t>
            </a:r>
            <a:r>
              <a:rPr kumimoji="0" sz="1100" b="0" i="0" u="none" strike="noStrike" kern="1200" cap="none" spc="-35" normalizeH="0" baseline="0" noProof="0" dirty="0">
                <a:ln>
                  <a:noFill/>
                </a:ln>
                <a:solidFill>
                  <a:srgbClr val="000000"/>
                </a:solidFill>
                <a:effectLst/>
                <a:uLnTx/>
                <a:uFillTx/>
                <a:latin typeface="Century Gothic"/>
                <a:ea typeface="+mn-ea"/>
                <a:cs typeface="Century Gothic"/>
              </a:rPr>
              <a:t> </a:t>
            </a:r>
            <a:r>
              <a:rPr kumimoji="0" sz="1100" b="0" i="0" u="none" strike="noStrike" kern="1200" cap="none" spc="25" normalizeH="0" baseline="0" noProof="0" dirty="0">
                <a:ln>
                  <a:noFill/>
                </a:ln>
                <a:solidFill>
                  <a:srgbClr val="000000"/>
                </a:solidFill>
                <a:effectLst/>
                <a:uLnTx/>
                <a:uFillTx/>
                <a:latin typeface="Century Gothic"/>
                <a:ea typeface="+mn-ea"/>
                <a:cs typeface="Century Gothic"/>
              </a:rPr>
              <a:t>I</a:t>
            </a:r>
            <a:r>
              <a:rPr kumimoji="0" sz="1100" b="0" i="0" u="none" strike="noStrike" kern="1200" cap="none" spc="0" normalizeH="0" baseline="0" noProof="0" dirty="0">
                <a:ln>
                  <a:noFill/>
                </a:ln>
                <a:solidFill>
                  <a:srgbClr val="000000"/>
                </a:solidFill>
                <a:effectLst/>
                <a:uLnTx/>
                <a:uFillTx/>
                <a:latin typeface="Century Gothic"/>
                <a:ea typeface="+mn-ea"/>
                <a:cs typeface="Century Gothic"/>
              </a:rPr>
              <a:t>N</a:t>
            </a:r>
            <a:r>
              <a:rPr kumimoji="0" sz="1100" b="0" i="0" u="none" strike="noStrike" kern="1200" cap="none" spc="-5" normalizeH="0" baseline="0" noProof="0" dirty="0">
                <a:ln>
                  <a:noFill/>
                </a:ln>
                <a:solidFill>
                  <a:srgbClr val="000000"/>
                </a:solidFill>
                <a:effectLst/>
                <a:uLnTx/>
                <a:uFillTx/>
                <a:latin typeface="Century Gothic"/>
                <a:ea typeface="+mn-ea"/>
                <a:cs typeface="Century Gothic"/>
              </a:rPr>
              <a:t>E</a:t>
            </a:r>
            <a:r>
              <a:rPr kumimoji="0" sz="1100" b="0" i="0" u="none" strike="noStrike" kern="1200" cap="none" spc="0" normalizeH="0" baseline="0" noProof="0" dirty="0">
                <a:ln>
                  <a:noFill/>
                </a:ln>
                <a:solidFill>
                  <a:srgbClr val="000000"/>
                </a:solidFill>
                <a:effectLst/>
                <a:uLnTx/>
                <a:uFillTx/>
                <a:latin typeface="Century Gothic"/>
                <a:ea typeface="+mn-ea"/>
                <a:cs typeface="Century Gothic"/>
              </a:rPr>
              <a:t>I</a:t>
            </a:r>
          </a:p>
        </p:txBody>
      </p:sp>
      <p:graphicFrame>
        <p:nvGraphicFramePr>
          <p:cNvPr id="10" name="Tabla 9"/>
          <p:cNvGraphicFramePr>
            <a:graphicFrameLocks noGrp="1"/>
          </p:cNvGraphicFramePr>
          <p:nvPr/>
        </p:nvGraphicFramePr>
        <p:xfrm>
          <a:off x="1310369" y="3280705"/>
          <a:ext cx="2010131" cy="1257300"/>
        </p:xfrm>
        <a:graphic>
          <a:graphicData uri="http://schemas.openxmlformats.org/drawingml/2006/table">
            <a:tbl>
              <a:tblPr/>
              <a:tblGrid>
                <a:gridCol w="725330">
                  <a:extLst>
                    <a:ext uri="{9D8B030D-6E8A-4147-A177-3AD203B41FA5}">
                      <a16:colId xmlns:a16="http://schemas.microsoft.com/office/drawing/2014/main" val="20000"/>
                    </a:ext>
                  </a:extLst>
                </a:gridCol>
                <a:gridCol w="611678">
                  <a:extLst>
                    <a:ext uri="{9D8B030D-6E8A-4147-A177-3AD203B41FA5}">
                      <a16:colId xmlns:a16="http://schemas.microsoft.com/office/drawing/2014/main" val="20001"/>
                    </a:ext>
                  </a:extLst>
                </a:gridCol>
                <a:gridCol w="673123">
                  <a:extLst>
                    <a:ext uri="{9D8B030D-6E8A-4147-A177-3AD203B41FA5}">
                      <a16:colId xmlns:a16="http://schemas.microsoft.com/office/drawing/2014/main" val="20002"/>
                    </a:ext>
                  </a:extLst>
                </a:gridCol>
              </a:tblGrid>
              <a:tr h="209550">
                <a:tc>
                  <a:txBody>
                    <a:bodyPr/>
                    <a:lstStyle/>
                    <a:p>
                      <a:pPr algn="ctr" fontAlgn="b"/>
                      <a:r>
                        <a:rPr lang="es-PE" sz="1100" b="1" i="0" u="none" strike="noStrike" dirty="0">
                          <a:solidFill>
                            <a:srgbClr val="FFFFFF"/>
                          </a:solidFill>
                          <a:effectLst/>
                          <a:latin typeface="Century Gothic" panose="020B0502020202020204" pitchFamily="34" charset="0"/>
                        </a:rPr>
                        <a:t>Var. % PBI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99"/>
                    </a:solidFill>
                  </a:tcPr>
                </a:tc>
                <a:tc>
                  <a:txBody>
                    <a:bodyPr/>
                    <a:lstStyle/>
                    <a:p>
                      <a:pPr algn="ctr" fontAlgn="b"/>
                      <a:r>
                        <a:rPr lang="es-PE" sz="1100" b="1" i="0" u="none" strike="noStrike" dirty="0">
                          <a:solidFill>
                            <a:srgbClr val="FFFFFF"/>
                          </a:solidFill>
                          <a:effectLst/>
                          <a:latin typeface="Century Gothic" panose="020B0502020202020204" pitchFamily="34" charset="0"/>
                        </a:rPr>
                        <a:t>2019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99"/>
                    </a:solidFill>
                  </a:tcPr>
                </a:tc>
                <a:tc>
                  <a:txBody>
                    <a:bodyPr/>
                    <a:lstStyle/>
                    <a:p>
                      <a:pPr algn="ctr" fontAlgn="b"/>
                      <a:r>
                        <a:rPr lang="es-PE" sz="1100" b="1" i="0" u="none" strike="noStrike" dirty="0">
                          <a:solidFill>
                            <a:srgbClr val="FFFFFF"/>
                          </a:solidFill>
                          <a:effectLst/>
                          <a:latin typeface="Century Gothic" panose="020B0502020202020204" pitchFamily="34" charset="0"/>
                        </a:rPr>
                        <a:t>2020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C99"/>
                    </a:solidFill>
                  </a:tcPr>
                </a:tc>
                <a:extLst>
                  <a:ext uri="{0D108BD9-81ED-4DB2-BD59-A6C34878D82A}">
                    <a16:rowId xmlns:a16="http://schemas.microsoft.com/office/drawing/2014/main" val="10000"/>
                  </a:ext>
                </a:extLst>
              </a:tr>
              <a:tr h="209550">
                <a:tc>
                  <a:txBody>
                    <a:bodyPr/>
                    <a:lstStyle/>
                    <a:p>
                      <a:pPr algn="ctr" fontAlgn="b"/>
                      <a:r>
                        <a:rPr lang="es-PE" sz="1100" b="1" i="0" u="none" strike="noStrike">
                          <a:solidFill>
                            <a:srgbClr val="000000"/>
                          </a:solidFill>
                          <a:effectLst/>
                          <a:latin typeface="Century Gothic" panose="020B0502020202020204" pitchFamily="34" charset="0"/>
                        </a:rPr>
                        <a:t>1er Trim.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PE" sz="1100" b="1" i="0" u="none" strike="noStrike" dirty="0">
                          <a:solidFill>
                            <a:srgbClr val="000000"/>
                          </a:solidFill>
                          <a:effectLst/>
                          <a:latin typeface="Century Gothic" panose="020B0502020202020204"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es-PE" sz="1100" b="1" i="0" u="none" strike="noStrike" dirty="0">
                          <a:solidFill>
                            <a:srgbClr val="000000"/>
                          </a:solidFill>
                          <a:effectLst/>
                          <a:latin typeface="Century Gothic" panose="020B0502020202020204"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209550">
                <a:tc>
                  <a:txBody>
                    <a:bodyPr/>
                    <a:lstStyle/>
                    <a:p>
                      <a:pPr algn="ctr" fontAlgn="b"/>
                      <a:r>
                        <a:rPr lang="es-PE" sz="1100" b="1" i="0" u="none" strike="noStrike">
                          <a:solidFill>
                            <a:srgbClr val="000000"/>
                          </a:solidFill>
                          <a:effectLst/>
                          <a:latin typeface="Century Gothic" panose="020B0502020202020204" pitchFamily="34" charset="0"/>
                        </a:rPr>
                        <a:t>2do Trim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PE" sz="1100" b="1" i="0" u="none" strike="noStrike" dirty="0">
                          <a:solidFill>
                            <a:srgbClr val="000000"/>
                          </a:solidFill>
                          <a:effectLst/>
                          <a:latin typeface="Century Gothic" panose="020B050202020202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s-PE" sz="1100" b="1" i="0" u="none" strike="noStrike" dirty="0">
                        <a:solidFill>
                          <a:srgbClr val="000000"/>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2"/>
                  </a:ext>
                </a:extLst>
              </a:tr>
              <a:tr h="209550">
                <a:tc>
                  <a:txBody>
                    <a:bodyPr/>
                    <a:lstStyle/>
                    <a:p>
                      <a:pPr algn="ctr" fontAlgn="b"/>
                      <a:r>
                        <a:rPr lang="es-PE" sz="1100" b="1" i="0" u="none" strike="noStrike">
                          <a:solidFill>
                            <a:srgbClr val="000000"/>
                          </a:solidFill>
                          <a:effectLst/>
                          <a:latin typeface="Century Gothic" panose="020B0502020202020204" pitchFamily="34" charset="0"/>
                        </a:rPr>
                        <a:t>3er Trim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s-PE" sz="1100" b="1" i="0" u="none" strike="noStrike" dirty="0">
                          <a:solidFill>
                            <a:srgbClr val="000000"/>
                          </a:solidFill>
                          <a:effectLst/>
                          <a:latin typeface="Century Gothic" panose="020B0502020202020204"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endParaRPr lang="es-PE" sz="1100" b="1" i="0" u="none" strike="noStrike" dirty="0">
                        <a:solidFill>
                          <a:srgbClr val="000000"/>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003"/>
                  </a:ext>
                </a:extLst>
              </a:tr>
              <a:tr h="209550">
                <a:tc>
                  <a:txBody>
                    <a:bodyPr/>
                    <a:lstStyle/>
                    <a:p>
                      <a:pPr algn="ctr" fontAlgn="b"/>
                      <a:r>
                        <a:rPr lang="es-PE" sz="1100" b="1" i="0" u="none" strike="noStrike">
                          <a:solidFill>
                            <a:srgbClr val="000000"/>
                          </a:solidFill>
                          <a:effectLst/>
                          <a:latin typeface="Century Gothic" panose="020B0502020202020204" pitchFamily="34" charset="0"/>
                        </a:rPr>
                        <a:t>4to Trim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s-PE" sz="1100" b="1" i="0" u="none" strike="noStrike" dirty="0">
                          <a:solidFill>
                            <a:srgbClr val="000000"/>
                          </a:solidFill>
                          <a:effectLst/>
                          <a:latin typeface="Century Gothic" panose="020B0502020202020204" pitchFamily="34" charset="0"/>
                        </a:rPr>
                        <a:t>1.8 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s-PE" sz="1100" b="1" i="0" u="none" strike="noStrike" dirty="0">
                        <a:solidFill>
                          <a:srgbClr val="000000"/>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9550">
                <a:tc>
                  <a:txBody>
                    <a:bodyPr/>
                    <a:lstStyle/>
                    <a:p>
                      <a:pPr algn="ctr" fontAlgn="b"/>
                      <a:r>
                        <a:rPr lang="es-PE" sz="1100" b="1" i="0" u="none" strike="noStrike" dirty="0">
                          <a:solidFill>
                            <a:srgbClr val="000000"/>
                          </a:solidFill>
                          <a:effectLst/>
                          <a:latin typeface="Century Gothic" panose="020B0502020202020204" pitchFamily="34" charset="0"/>
                        </a:rPr>
                        <a:t>Año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r>
                        <a:rPr lang="es-PE" sz="1100" b="1" i="0" u="none" strike="noStrike" dirty="0">
                          <a:solidFill>
                            <a:srgbClr val="000000"/>
                          </a:solidFill>
                          <a:effectLst/>
                          <a:latin typeface="Century Gothic" panose="020B0502020202020204" pitchFamily="34" charset="0"/>
                        </a:rPr>
                        <a:t> 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tc>
                  <a:txBody>
                    <a:bodyPr/>
                    <a:lstStyle/>
                    <a:p>
                      <a:pPr algn="ctr" fontAlgn="b"/>
                      <a:endParaRPr lang="es-PE" sz="1100" b="1" i="0" u="none" strike="noStrike" dirty="0">
                        <a:solidFill>
                          <a:srgbClr val="000000"/>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0005"/>
                  </a:ext>
                </a:extLst>
              </a:tr>
            </a:tbl>
          </a:graphicData>
        </a:graphic>
      </p:graphicFrame>
      <p:graphicFrame>
        <p:nvGraphicFramePr>
          <p:cNvPr id="16" name="Gráfico 15">
            <a:extLst>
              <a:ext uri="{FF2B5EF4-FFF2-40B4-BE49-F238E27FC236}">
                <a16:creationId xmlns:a16="http://schemas.microsoft.com/office/drawing/2014/main" id="{00000000-0008-0000-0000-000071000000}"/>
              </a:ext>
            </a:extLst>
          </p:cNvPr>
          <p:cNvGraphicFramePr>
            <a:graphicFrameLocks/>
          </p:cNvGraphicFramePr>
          <p:nvPr/>
        </p:nvGraphicFramePr>
        <p:xfrm>
          <a:off x="6179334" y="1651335"/>
          <a:ext cx="5472112" cy="4622464"/>
        </p:xfrm>
        <a:graphic>
          <a:graphicData uri="http://schemas.openxmlformats.org/drawingml/2006/chart">
            <c:chart xmlns:c="http://schemas.openxmlformats.org/drawingml/2006/chart" xmlns:r="http://schemas.openxmlformats.org/officeDocument/2006/relationships" r:id="rId4"/>
          </a:graphicData>
        </a:graphic>
      </p:graphicFrame>
      <p:sp>
        <p:nvSpPr>
          <p:cNvPr id="11" name="CuadroTexto 10">
            <a:extLst>
              <a:ext uri="{FF2B5EF4-FFF2-40B4-BE49-F238E27FC236}">
                <a16:creationId xmlns:a16="http://schemas.microsoft.com/office/drawing/2014/main" id="{8DFF0428-FA20-4251-8A77-CF02BBE4E6F9}"/>
              </a:ext>
            </a:extLst>
          </p:cNvPr>
          <p:cNvSpPr txBox="1"/>
          <p:nvPr/>
        </p:nvSpPr>
        <p:spPr>
          <a:xfrm rot="16200000">
            <a:off x="-1612694" y="3437731"/>
            <a:ext cx="3687054" cy="461665"/>
          </a:xfrm>
          <a:prstGeom prst="rect">
            <a:avLst/>
          </a:prstGeom>
          <a:noFill/>
        </p:spPr>
        <p:txBody>
          <a:bodyPr wrap="square" rtlCol="0">
            <a:spAutoFit/>
          </a:bodyPr>
          <a:lstStyle/>
          <a:p>
            <a:pPr algn="ctr"/>
            <a:r>
              <a:rPr lang="es-PE" sz="2400" b="1" dirty="0">
                <a:solidFill>
                  <a:schemeClr val="bg2">
                    <a:lumMod val="85000"/>
                  </a:schemeClr>
                </a:solidFill>
                <a:latin typeface="Century Gothic" panose="020B0502020202020204" pitchFamily="34" charset="0"/>
              </a:rPr>
              <a:t>Actividad económica</a:t>
            </a:r>
          </a:p>
        </p:txBody>
      </p:sp>
    </p:spTree>
    <p:extLst>
      <p:ext uri="{BB962C8B-B14F-4D97-AF65-F5344CB8AC3E}">
        <p14:creationId xmlns:p14="http://schemas.microsoft.com/office/powerpoint/2010/main" val="390292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p:txBody>
          <a:bodyPr/>
          <a:lstStyle/>
          <a:p>
            <a:r>
              <a:rPr lang="es-PE" dirty="0"/>
              <a:t>Fortaleza macroeconómica es una gran ventaja.</a:t>
            </a:r>
          </a:p>
        </p:txBody>
      </p:sp>
      <p:pic>
        <p:nvPicPr>
          <p:cNvPr id="2" name="Imagen 1">
            <a:extLst>
              <a:ext uri="{FF2B5EF4-FFF2-40B4-BE49-F238E27FC236}">
                <a16:creationId xmlns:a16="http://schemas.microsoft.com/office/drawing/2014/main" id="{58679218-D6D4-43D7-B37D-304B175CEC9F}"/>
              </a:ext>
            </a:extLst>
          </p:cNvPr>
          <p:cNvPicPr>
            <a:picLocks noChangeAspect="1"/>
          </p:cNvPicPr>
          <p:nvPr/>
        </p:nvPicPr>
        <p:blipFill>
          <a:blip r:embed="rId2"/>
          <a:stretch>
            <a:fillRect/>
          </a:stretch>
        </p:blipFill>
        <p:spPr>
          <a:xfrm>
            <a:off x="1771567" y="976108"/>
            <a:ext cx="7929984" cy="5696768"/>
          </a:xfrm>
          <a:prstGeom prst="rect">
            <a:avLst/>
          </a:prstGeom>
        </p:spPr>
      </p:pic>
    </p:spTree>
    <p:extLst>
      <p:ext uri="{BB962C8B-B14F-4D97-AF65-F5344CB8AC3E}">
        <p14:creationId xmlns:p14="http://schemas.microsoft.com/office/powerpoint/2010/main" val="3639990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44AFB810-1844-4FCD-80DC-6AC41E4EEF8C}"/>
              </a:ext>
            </a:extLst>
          </p:cNvPr>
          <p:cNvSpPr>
            <a:spLocks noGrp="1"/>
          </p:cNvSpPr>
          <p:nvPr>
            <p:ph type="title"/>
          </p:nvPr>
        </p:nvSpPr>
        <p:spPr/>
        <p:txBody>
          <a:bodyPr/>
          <a:lstStyle/>
          <a:p>
            <a:r>
              <a:rPr lang="es-PE" dirty="0"/>
              <a:t>Fortaleza macroeconómica es una gran ventaja.</a:t>
            </a:r>
          </a:p>
        </p:txBody>
      </p:sp>
      <p:pic>
        <p:nvPicPr>
          <p:cNvPr id="4" name="Imagen 3">
            <a:extLst>
              <a:ext uri="{FF2B5EF4-FFF2-40B4-BE49-F238E27FC236}">
                <a16:creationId xmlns:a16="http://schemas.microsoft.com/office/drawing/2014/main" id="{7F87B70F-8E16-4AB4-88C5-47D27236F326}"/>
              </a:ext>
            </a:extLst>
          </p:cNvPr>
          <p:cNvPicPr>
            <a:picLocks noChangeAspect="1"/>
          </p:cNvPicPr>
          <p:nvPr/>
        </p:nvPicPr>
        <p:blipFill>
          <a:blip r:embed="rId2"/>
          <a:stretch>
            <a:fillRect/>
          </a:stretch>
        </p:blipFill>
        <p:spPr>
          <a:xfrm>
            <a:off x="342199" y="1035984"/>
            <a:ext cx="11674027" cy="5747899"/>
          </a:xfrm>
          <a:prstGeom prst="rect">
            <a:avLst/>
          </a:prstGeom>
        </p:spPr>
      </p:pic>
    </p:spTree>
    <p:extLst>
      <p:ext uri="{BB962C8B-B14F-4D97-AF65-F5344CB8AC3E}">
        <p14:creationId xmlns:p14="http://schemas.microsoft.com/office/powerpoint/2010/main" val="371111553"/>
      </p:ext>
    </p:extLst>
  </p:cSld>
  <p:clrMapOvr>
    <a:masterClrMapping/>
  </p:clrMapOvr>
</p:sld>
</file>

<file path=ppt/theme/theme1.xml><?xml version="1.0" encoding="utf-8"?>
<a:theme xmlns:a="http://schemas.openxmlformats.org/drawingml/2006/main" name="Tema de Office">
  <a:themeElements>
    <a:clrScheme name="IPE 2017">
      <a:dk1>
        <a:srgbClr val="000000"/>
      </a:dk1>
      <a:lt1>
        <a:srgbClr val="FFFFFF"/>
      </a:lt1>
      <a:dk2>
        <a:srgbClr val="000000"/>
      </a:dk2>
      <a:lt2>
        <a:srgbClr val="FFFFFF"/>
      </a:lt2>
      <a:accent1>
        <a:srgbClr val="0893B0"/>
      </a:accent1>
      <a:accent2>
        <a:srgbClr val="FFA74F"/>
      </a:accent2>
      <a:accent3>
        <a:srgbClr val="B6B6C0"/>
      </a:accent3>
      <a:accent4>
        <a:srgbClr val="B92D4F"/>
      </a:accent4>
      <a:accent5>
        <a:srgbClr val="002C99"/>
      </a:accent5>
      <a:accent6>
        <a:srgbClr val="92D050"/>
      </a:accent6>
      <a:hlink>
        <a:srgbClr val="0563C1"/>
      </a:hlink>
      <a:folHlink>
        <a:srgbClr val="C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E">
    <a:dk1>
      <a:sysClr val="windowText" lastClr="000000"/>
    </a:dk1>
    <a:lt1>
      <a:sysClr val="window" lastClr="FFFFFF"/>
    </a:lt1>
    <a:dk2>
      <a:srgbClr val="44546A"/>
    </a:dk2>
    <a:lt2>
      <a:srgbClr val="E7E6E6"/>
    </a:lt2>
    <a:accent1>
      <a:srgbClr val="002C99"/>
    </a:accent1>
    <a:accent2>
      <a:srgbClr val="B92D4F"/>
    </a:accent2>
    <a:accent3>
      <a:srgbClr val="B6B6C0"/>
    </a:accent3>
    <a:accent4>
      <a:srgbClr val="FFA74F"/>
    </a:accent4>
    <a:accent5>
      <a:srgbClr val="1B83B5"/>
    </a:accent5>
    <a:accent6>
      <a:srgbClr val="92D0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IPE">
    <a:dk1>
      <a:sysClr val="windowText" lastClr="000000"/>
    </a:dk1>
    <a:lt1>
      <a:sysClr val="window" lastClr="FFFFFF"/>
    </a:lt1>
    <a:dk2>
      <a:srgbClr val="44546A"/>
    </a:dk2>
    <a:lt2>
      <a:srgbClr val="E7E6E6"/>
    </a:lt2>
    <a:accent1>
      <a:srgbClr val="002C99"/>
    </a:accent1>
    <a:accent2>
      <a:srgbClr val="B92D4F"/>
    </a:accent2>
    <a:accent3>
      <a:srgbClr val="B6B6C0"/>
    </a:accent3>
    <a:accent4>
      <a:srgbClr val="FFA74F"/>
    </a:accent4>
    <a:accent5>
      <a:srgbClr val="1B83B5"/>
    </a:accent5>
    <a:accent6>
      <a:srgbClr val="92D0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ersonalizado 1">
    <a:dk1>
      <a:sysClr val="windowText" lastClr="000000"/>
    </a:dk1>
    <a:lt1>
      <a:sysClr val="window" lastClr="FFFFFF"/>
    </a:lt1>
    <a:dk2>
      <a:srgbClr val="44546A"/>
    </a:dk2>
    <a:lt2>
      <a:srgbClr val="E7E6E6"/>
    </a:lt2>
    <a:accent1>
      <a:srgbClr val="002C99"/>
    </a:accent1>
    <a:accent2>
      <a:srgbClr val="B92D4F"/>
    </a:accent2>
    <a:accent3>
      <a:srgbClr val="FFA74F"/>
    </a:accent3>
    <a:accent4>
      <a:srgbClr val="92D050"/>
    </a:accent4>
    <a:accent5>
      <a:srgbClr val="1B83B5"/>
    </a:accent5>
    <a:accent6>
      <a:srgbClr val="70AD47"/>
    </a:accent6>
    <a:hlink>
      <a:srgbClr val="7B7B7B"/>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PE">
    <a:dk1>
      <a:sysClr val="windowText" lastClr="000000"/>
    </a:dk1>
    <a:lt1>
      <a:sysClr val="window" lastClr="FFFFFF"/>
    </a:lt1>
    <a:dk2>
      <a:srgbClr val="44546A"/>
    </a:dk2>
    <a:lt2>
      <a:srgbClr val="E7E6E6"/>
    </a:lt2>
    <a:accent1>
      <a:srgbClr val="002C99"/>
    </a:accent1>
    <a:accent2>
      <a:srgbClr val="B92D4F"/>
    </a:accent2>
    <a:accent3>
      <a:srgbClr val="B6B6C0"/>
    </a:accent3>
    <a:accent4>
      <a:srgbClr val="FFA74F"/>
    </a:accent4>
    <a:accent5>
      <a:srgbClr val="1B83B5"/>
    </a:accent5>
    <a:accent6>
      <a:srgbClr val="92D0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IPE">
    <a:dk1>
      <a:sysClr val="windowText" lastClr="000000"/>
    </a:dk1>
    <a:lt1>
      <a:sysClr val="window" lastClr="FFFFFF"/>
    </a:lt1>
    <a:dk2>
      <a:srgbClr val="44546A"/>
    </a:dk2>
    <a:lt2>
      <a:srgbClr val="E7E6E6"/>
    </a:lt2>
    <a:accent1>
      <a:srgbClr val="002C99"/>
    </a:accent1>
    <a:accent2>
      <a:srgbClr val="B92D4F"/>
    </a:accent2>
    <a:accent3>
      <a:srgbClr val="B6B6C0"/>
    </a:accent3>
    <a:accent4>
      <a:srgbClr val="FFA74F"/>
    </a:accent4>
    <a:accent5>
      <a:srgbClr val="1B83B5"/>
    </a:accent5>
    <a:accent6>
      <a:srgbClr val="92D0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IPE">
    <a:dk1>
      <a:sysClr val="windowText" lastClr="000000"/>
    </a:dk1>
    <a:lt1>
      <a:sysClr val="window" lastClr="FFFFFF"/>
    </a:lt1>
    <a:dk2>
      <a:srgbClr val="44546A"/>
    </a:dk2>
    <a:lt2>
      <a:srgbClr val="E7E6E6"/>
    </a:lt2>
    <a:accent1>
      <a:srgbClr val="002C99"/>
    </a:accent1>
    <a:accent2>
      <a:srgbClr val="B92D4F"/>
    </a:accent2>
    <a:accent3>
      <a:srgbClr val="B6B6C0"/>
    </a:accent3>
    <a:accent4>
      <a:srgbClr val="FFA74F"/>
    </a:accent4>
    <a:accent5>
      <a:srgbClr val="1B83B5"/>
    </a:accent5>
    <a:accent6>
      <a:srgbClr val="92D050"/>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IPE 2017">
    <a:dk1>
      <a:srgbClr val="000000"/>
    </a:dk1>
    <a:lt1>
      <a:srgbClr val="FFFFFF"/>
    </a:lt1>
    <a:dk2>
      <a:srgbClr val="000000"/>
    </a:dk2>
    <a:lt2>
      <a:srgbClr val="FFFFFF"/>
    </a:lt2>
    <a:accent1>
      <a:srgbClr val="0893B0"/>
    </a:accent1>
    <a:accent2>
      <a:srgbClr val="FFA74F"/>
    </a:accent2>
    <a:accent3>
      <a:srgbClr val="B6B6C0"/>
    </a:accent3>
    <a:accent4>
      <a:srgbClr val="B92D4F"/>
    </a:accent4>
    <a:accent5>
      <a:srgbClr val="002C99"/>
    </a:accent5>
    <a:accent6>
      <a:srgbClr val="92D050"/>
    </a:accent6>
    <a:hlink>
      <a:srgbClr val="0563C1"/>
    </a:hlink>
    <a:folHlink>
      <a:srgbClr val="C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IPE 2017">
    <a:dk1>
      <a:srgbClr val="000000"/>
    </a:dk1>
    <a:lt1>
      <a:srgbClr val="FFFFFF"/>
    </a:lt1>
    <a:dk2>
      <a:srgbClr val="000000"/>
    </a:dk2>
    <a:lt2>
      <a:srgbClr val="FFFFFF"/>
    </a:lt2>
    <a:accent1>
      <a:srgbClr val="0893B0"/>
    </a:accent1>
    <a:accent2>
      <a:srgbClr val="FFA74F"/>
    </a:accent2>
    <a:accent3>
      <a:srgbClr val="B6B6C0"/>
    </a:accent3>
    <a:accent4>
      <a:srgbClr val="B92D4F"/>
    </a:accent4>
    <a:accent5>
      <a:srgbClr val="002C99"/>
    </a:accent5>
    <a:accent6>
      <a:srgbClr val="92D050"/>
    </a:accent6>
    <a:hlink>
      <a:srgbClr val="0563C1"/>
    </a:hlink>
    <a:folHlink>
      <a:srgbClr val="C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25992</TotalTime>
  <Words>983</Words>
  <Application>Microsoft Office PowerPoint</Application>
  <PresentationFormat>Panorámica</PresentationFormat>
  <Paragraphs>121</Paragraphs>
  <Slides>18</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Century Gothic</vt:lpstr>
      <vt:lpstr>Times New Roman</vt:lpstr>
      <vt:lpstr>Wingdings</vt:lpstr>
      <vt:lpstr>Tema de Office</vt:lpstr>
      <vt:lpstr>Presentación de PowerPoint</vt:lpstr>
      <vt:lpstr>La situación epidemiológica es significativamente más compleja que en otros países.</vt:lpstr>
      <vt:lpstr>La situación epidemiológica es significativamente más compleja que en otros países.</vt:lpstr>
      <vt:lpstr>El país a la vez enfrenta una contracción económica severa.</vt:lpstr>
      <vt:lpstr>El país a la vez enfrenta una contracción económica severa.</vt:lpstr>
      <vt:lpstr>Este año, el IPE proyecta la peor caída anual en más de 60 años. Si la reactivación es eficaz, en el 2021 el crecimiento rebotaría significativamente.</vt:lpstr>
      <vt:lpstr>En marzo, el PBI cayó 16.3%, el peor resultado desde que se tiene registro (enero del 2007), debido a la contracción de la actividad en aproximadamente 35% en la segunda mitad del mes. Con ello, el primer trimestre del año cerró en -3.4%. Ante la prolongación de la cuarentena, se espera una mayor caída del PBI en el segundo trimestre del año. </vt:lpstr>
      <vt:lpstr>Fortaleza macroeconómica es una gran ventaja.</vt:lpstr>
      <vt:lpstr>Fortaleza macroeconómica es una gran ventaja.</vt:lpstr>
      <vt:lpstr>Pero obviamente las finanzas públicas se resentirán.</vt:lpstr>
      <vt:lpstr>La demanda de electricidad en mayo sugiere una recuperación de la actividad económica.</vt:lpstr>
      <vt:lpstr>Por su parte, las primeras cifras de abril muestran cómo en ese mes la actividad económica tocó su punto más bajo. El consumo de cemento fue casi cero, mientras que la producción de todos los metales se redujo, principalmente de zinc (-86.3%), cobre (-34.7%), así como la nula producción de hierro y estaño.</vt:lpstr>
      <vt:lpstr>El estado de emergencia por COVID-19 ha impactado negativamente en el mercado laboral. Según el INEI, en Lima Metropolitana se registraron alrededor de 3.7 millones de empleos en el trimestre móvil febrero-marzo-abril, lo cual representa una caída de 25% respecto al mismo trimestre del año pasado.</vt:lpstr>
      <vt:lpstr>Las expectativas empresariales en abril se encontraban en su punto más bajo desde que son registradas (año 2004). La caída se dio en todos los indicadores, mientras que los inventarios estaban un su nivel más alto registrado.</vt:lpstr>
      <vt:lpstr>La actividad manufacturera y de servicios en Estados Unidos y la Eurozona aún se encuentra en terreno negativo, aunque mostró una ligera recuperación. En China, la actividad manufacturera se mantiene estable, mientras que la actividad de servicios se ubicó en terreno positivo por primera vez desde febrero del 2020. </vt:lpstr>
      <vt:lpstr>Medidas de combate a los efectos empresariales del COVID-19.</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Malu</dc:creator>
  <cp:lastModifiedBy>Diego Macera Poli</cp:lastModifiedBy>
  <cp:revision>3221</cp:revision>
  <dcterms:created xsi:type="dcterms:W3CDTF">2015-11-05T22:56:26Z</dcterms:created>
  <dcterms:modified xsi:type="dcterms:W3CDTF">2020-06-09T04:29:06Z</dcterms:modified>
</cp:coreProperties>
</file>