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2" r:id="rId1"/>
  </p:sldMasterIdLst>
  <p:notesMasterIdLst>
    <p:notesMasterId r:id="rId18"/>
  </p:notesMasterIdLst>
  <p:sldIdLst>
    <p:sldId id="269" r:id="rId2"/>
    <p:sldId id="270" r:id="rId3"/>
    <p:sldId id="467" r:id="rId4"/>
    <p:sldId id="458" r:id="rId5"/>
    <p:sldId id="460" r:id="rId6"/>
    <p:sldId id="472" r:id="rId7"/>
    <p:sldId id="463" r:id="rId8"/>
    <p:sldId id="465" r:id="rId9"/>
    <p:sldId id="462" r:id="rId10"/>
    <p:sldId id="464" r:id="rId11"/>
    <p:sldId id="466" r:id="rId12"/>
    <p:sldId id="468" r:id="rId13"/>
    <p:sldId id="469" r:id="rId14"/>
    <p:sldId id="471" r:id="rId15"/>
    <p:sldId id="482" r:id="rId16"/>
    <p:sldId id="456" r:id="rId17"/>
  </p:sldIdLst>
  <p:sldSz cx="12192000" cy="6858000"/>
  <p:notesSz cx="6858000" cy="9144000"/>
  <p:defaultTextStyle>
    <a:defPPr>
      <a:defRPr lang="es-PE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CC00"/>
    <a:srgbClr val="236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79" d="100"/>
          <a:sy n="79" d="100"/>
        </p:scale>
        <p:origin x="43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1C99C5D0-91F3-4ACA-A36B-4CE2EE11AB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F689FBAF-4826-4AB9-969B-BA09731D97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PE"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>
            <a:extLst>
              <a:ext uri="{FF2B5EF4-FFF2-40B4-BE49-F238E27FC236}">
                <a16:creationId xmlns:a16="http://schemas.microsoft.com/office/drawing/2014/main" id="{FF98A6AD-8790-4D3D-BD1D-13309FAFA0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5123" name="2 Marcador de notas">
            <a:extLst>
              <a:ext uri="{FF2B5EF4-FFF2-40B4-BE49-F238E27FC236}">
                <a16:creationId xmlns:a16="http://schemas.microsoft.com/office/drawing/2014/main" id="{9B0C6D6E-1A1E-409B-B92C-94F618C8D60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PE" altLang="en-US"/>
              <a:t>Carátula</a:t>
            </a:r>
          </a:p>
        </p:txBody>
      </p:sp>
      <p:sp>
        <p:nvSpPr>
          <p:cNvPr id="5124" name="3 Marcador de número de diapositiva">
            <a:extLst>
              <a:ext uri="{FF2B5EF4-FFF2-40B4-BE49-F238E27FC236}">
                <a16:creationId xmlns:a16="http://schemas.microsoft.com/office/drawing/2014/main" id="{4B827F47-34BF-4F8E-AAB7-434AF38D05DC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5008FA07-85F9-4293-BE54-60690C47F787}" type="slidenum">
              <a:rPr lang="es-PE" altLang="en-US"/>
              <a:pPr/>
              <a:t>1</a:t>
            </a:fld>
            <a:endParaRPr lang="es-PE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2844-B347-4A4C-BE12-0B09BB739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5EDF0-9C02-41B4-9246-9FA659DD40EC}" type="datetimeFigureOut">
              <a:rPr lang="es-PE"/>
              <a:pPr>
                <a:defRPr/>
              </a:pPr>
              <a:t>17/06/2020</a:t>
            </a:fld>
            <a:endParaRPr lang="es-P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46BB8-5EAE-407C-BA23-92B8E0271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3FDAC-26E5-491F-80B2-A07E46BC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554E9-29C1-4A51-A165-CFF39FF66C57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349375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AD479-47D1-4340-A468-0AE02C820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25241-684F-41EB-BC78-E62C76BAB2E1}" type="datetimeFigureOut">
              <a:rPr lang="es-PE"/>
              <a:pPr>
                <a:defRPr/>
              </a:pPr>
              <a:t>17/06/2020</a:t>
            </a:fld>
            <a:endParaRPr lang="es-P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32A1B-8703-47C3-9DF9-213425A3A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1C980-D1EE-416C-B832-C3E1F63D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16A54-C457-4C71-B0F6-C99B08D198DA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2405884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1DF77-B255-4918-B5D4-A2B10DF4E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18799-4C60-4D27-9095-C88F1B6FE1BF}" type="datetimeFigureOut">
              <a:rPr lang="es-PE"/>
              <a:pPr>
                <a:defRPr/>
              </a:pPr>
              <a:t>17/06/2020</a:t>
            </a:fld>
            <a:endParaRPr lang="es-P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E445D-DCBD-4C2B-A2E8-E3D6285AD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E9499-8EA2-4901-AE55-2593A4F9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B18ED-ADBC-4C28-A29C-1ADCA0F5861B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6847156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 Rectángulo">
            <a:extLst>
              <a:ext uri="{FF2B5EF4-FFF2-40B4-BE49-F238E27FC236}">
                <a16:creationId xmlns:a16="http://schemas.microsoft.com/office/drawing/2014/main" id="{CAE51CCA-0330-4C9C-A005-B2DA8A4AE646}"/>
              </a:ext>
            </a:extLst>
          </p:cNvPr>
          <p:cNvSpPr/>
          <p:nvPr userDrawn="1"/>
        </p:nvSpPr>
        <p:spPr>
          <a:xfrm>
            <a:off x="0" y="0"/>
            <a:ext cx="15025688" cy="6858000"/>
          </a:xfrm>
          <a:prstGeom prst="rect">
            <a:avLst/>
          </a:prstGeom>
          <a:solidFill>
            <a:srgbClr val="54B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 sz="1400"/>
          </a:p>
        </p:txBody>
      </p:sp>
      <p:sp>
        <p:nvSpPr>
          <p:cNvPr id="5" name="7 Elipse">
            <a:extLst>
              <a:ext uri="{FF2B5EF4-FFF2-40B4-BE49-F238E27FC236}">
                <a16:creationId xmlns:a16="http://schemas.microsoft.com/office/drawing/2014/main" id="{99910B42-FC59-454D-8830-F446E5E4617B}"/>
              </a:ext>
            </a:extLst>
          </p:cNvPr>
          <p:cNvSpPr>
            <a:spLocks/>
          </p:cNvSpPr>
          <p:nvPr userDrawn="1"/>
        </p:nvSpPr>
        <p:spPr>
          <a:xfrm>
            <a:off x="911226" y="-4132263"/>
            <a:ext cx="20448588" cy="1533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 sz="140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ADA0EA5-39D8-409A-A0FE-ED0EA2F607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271465"/>
            <a:ext cx="6546851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11 Conector recto">
            <a:extLst>
              <a:ext uri="{FF2B5EF4-FFF2-40B4-BE49-F238E27FC236}">
                <a16:creationId xmlns:a16="http://schemas.microsoft.com/office/drawing/2014/main" id="{AC6A8495-8EDE-4C32-A257-378014C043C8}"/>
              </a:ext>
            </a:extLst>
          </p:cNvPr>
          <p:cNvCxnSpPr/>
          <p:nvPr userDrawn="1"/>
        </p:nvCxnSpPr>
        <p:spPr>
          <a:xfrm>
            <a:off x="719139" y="3548063"/>
            <a:ext cx="5472112" cy="0"/>
          </a:xfrm>
          <a:prstGeom prst="line">
            <a:avLst/>
          </a:prstGeom>
          <a:ln w="28575">
            <a:solidFill>
              <a:srgbClr val="54B84A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3">
            <a:extLst>
              <a:ext uri="{FF2B5EF4-FFF2-40B4-BE49-F238E27FC236}">
                <a16:creationId xmlns:a16="http://schemas.microsoft.com/office/drawing/2014/main" id="{61A55B4A-261A-444D-A6FB-5AC218F656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6" y="2613025"/>
            <a:ext cx="43592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98039" y="3692624"/>
            <a:ext cx="4693973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 b="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PE" dirty="0"/>
          </a:p>
        </p:txBody>
      </p:sp>
      <p:sp>
        <p:nvSpPr>
          <p:cNvPr id="9" name="3 Marcador de fecha">
            <a:extLst>
              <a:ext uri="{FF2B5EF4-FFF2-40B4-BE49-F238E27FC236}">
                <a16:creationId xmlns:a16="http://schemas.microsoft.com/office/drawing/2014/main" id="{B619ED83-E82D-414F-90D6-703E77865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C0CB11-B4F9-4AD6-9F67-21007B6243E4}" type="datetime1">
              <a:rPr lang="es-PE"/>
              <a:pPr>
                <a:defRPr/>
              </a:pPr>
              <a:t>17/06/2020</a:t>
            </a:fld>
            <a:endParaRPr lang="es-PE"/>
          </a:p>
        </p:txBody>
      </p:sp>
      <p:sp>
        <p:nvSpPr>
          <p:cNvPr id="10" name="4 Marcador de pie de página">
            <a:extLst>
              <a:ext uri="{FF2B5EF4-FFF2-40B4-BE49-F238E27FC236}">
                <a16:creationId xmlns:a16="http://schemas.microsoft.com/office/drawing/2014/main" id="{AA2E307B-6476-47C5-8E6F-73B337E92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870AE631-06A6-4706-8CB5-C039BE8B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9304FF-E959-40A6-B013-2FF114CC1A3F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5455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 userDrawn="1"/>
        </p:nvSpPr>
        <p:spPr>
          <a:xfrm>
            <a:off x="0" y="0"/>
            <a:ext cx="15024992" cy="6858000"/>
          </a:xfrm>
          <a:prstGeom prst="rect">
            <a:avLst/>
          </a:prstGeom>
          <a:solidFill>
            <a:srgbClr val="54B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40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831D-351D-4BEE-9E00-F5055A033DC8}" type="datetime1">
              <a:rPr lang="es-PE" smtClean="0"/>
              <a:t>17/06/2020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CF0C-99C4-4DF4-B421-E70588046594}" type="slidenum">
              <a:rPr lang="es-PE" smtClean="0"/>
              <a:pPr/>
              <a:t>‹#›</a:t>
            </a:fld>
            <a:endParaRPr lang="es-PE"/>
          </a:p>
        </p:txBody>
      </p:sp>
      <p:sp>
        <p:nvSpPr>
          <p:cNvPr id="8" name="7 Elipse"/>
          <p:cNvSpPr>
            <a:spLocks/>
          </p:cNvSpPr>
          <p:nvPr userDrawn="1"/>
        </p:nvSpPr>
        <p:spPr>
          <a:xfrm>
            <a:off x="911424" y="-4131840"/>
            <a:ext cx="20448917" cy="153366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400"/>
          </a:p>
        </p:txBody>
      </p:sp>
      <p:cxnSp>
        <p:nvCxnSpPr>
          <p:cNvPr id="12" name="11 Conector recto"/>
          <p:cNvCxnSpPr/>
          <p:nvPr userDrawn="1"/>
        </p:nvCxnSpPr>
        <p:spPr>
          <a:xfrm>
            <a:off x="719403" y="3548608"/>
            <a:ext cx="5472608" cy="0"/>
          </a:xfrm>
          <a:prstGeom prst="line">
            <a:avLst/>
          </a:prstGeom>
          <a:ln w="28575">
            <a:solidFill>
              <a:srgbClr val="54B84A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498038" y="3836640"/>
            <a:ext cx="4693973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Título de la presentación</a:t>
            </a:r>
            <a:endParaRPr lang="es-PE" dirty="0"/>
          </a:p>
        </p:txBody>
      </p:sp>
      <p:sp>
        <p:nvSpPr>
          <p:cNvPr id="11" name="1 Título"/>
          <p:cNvSpPr>
            <a:spLocks noGrp="1"/>
          </p:cNvSpPr>
          <p:nvPr>
            <p:ph type="title" hasCustomPrompt="1"/>
          </p:nvPr>
        </p:nvSpPr>
        <p:spPr>
          <a:xfrm>
            <a:off x="719403" y="2636912"/>
            <a:ext cx="5472608" cy="1080120"/>
          </a:xfrm>
        </p:spPr>
        <p:txBody>
          <a:bodyPr>
            <a:noAutofit/>
          </a:bodyPr>
          <a:lstStyle>
            <a:lvl1pPr algn="r">
              <a:defRPr sz="3200" baseline="0"/>
            </a:lvl1pPr>
          </a:lstStyle>
          <a:p>
            <a:r>
              <a:rPr lang="es-ES" dirty="0"/>
              <a:t>Agenda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7662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C0E96-D536-4485-93A9-F5BDFC1B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951AD-9BB6-4A6E-A24C-81C6DED720DF}" type="datetimeFigureOut">
              <a:rPr lang="es-PE"/>
              <a:pPr>
                <a:defRPr/>
              </a:pPr>
              <a:t>17/06/2020</a:t>
            </a:fld>
            <a:endParaRPr lang="es-P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F586A-856D-4B53-8DAD-E133E9C3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9220F-C324-4BB6-B2BF-6FCF02437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C339B-A9AA-4AC2-A680-932C73B17ACF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09660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72412-107F-43D2-93D2-B5B68AE7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AD742-0109-4EC5-9C52-A760F1D28195}" type="datetimeFigureOut">
              <a:rPr lang="es-PE"/>
              <a:pPr>
                <a:defRPr/>
              </a:pPr>
              <a:t>17/06/2020</a:t>
            </a:fld>
            <a:endParaRPr lang="es-P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87DCB-90E7-4953-9CEA-E3CCEA28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3A199-19BB-4269-88B5-A1986F0BB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78163-2A4A-4288-A238-9B11EAE5BDF7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4591019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33990C-0044-42FF-9357-02C2ECFBA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683B8-CA76-4A59-8F21-8C16E64D4D5A}" type="datetimeFigureOut">
              <a:rPr lang="es-PE"/>
              <a:pPr>
                <a:defRPr/>
              </a:pPr>
              <a:t>17/06/2020</a:t>
            </a:fld>
            <a:endParaRPr lang="es-P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A48113-EFB6-4FFF-90C3-38C733A7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B9B8AF-1AD2-44E8-A9A7-46F447953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A9689-7571-4CA3-A855-10B7253DBD6E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2752934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73A866-D308-425C-87CA-EDB1FAAA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EE05C-D208-4C66-B678-5E47B658983C}" type="datetimeFigureOut">
              <a:rPr lang="es-PE"/>
              <a:pPr>
                <a:defRPr/>
              </a:pPr>
              <a:t>17/06/2020</a:t>
            </a:fld>
            <a:endParaRPr lang="es-P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7848299-C997-4C4E-8A8A-531782DCB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C7EC7C-5C3B-4819-BB71-D99DEFDB0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C1340-5697-4DE6-B83D-56C57F7AC131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744027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93B86AE-2A09-4B35-892A-A04505B59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76E24-02E4-4333-A6DC-7635E69EE444}" type="datetimeFigureOut">
              <a:rPr lang="es-PE"/>
              <a:pPr>
                <a:defRPr/>
              </a:pPr>
              <a:t>17/06/2020</a:t>
            </a:fld>
            <a:endParaRPr lang="es-P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6F7EA0C-A27E-4A10-A834-AE941E50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F9921E-77EB-45BD-A58C-DAC1D81AB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B6162-3794-4B06-BAB9-7491E00CA1C2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0263304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4BC8F90-A8D7-4B9F-9FA5-CB3DC7EC3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41CEF-B9CD-4049-BC74-0DF8BA0CA0EB}" type="datetimeFigureOut">
              <a:rPr lang="es-PE"/>
              <a:pPr>
                <a:defRPr/>
              </a:pPr>
              <a:t>17/06/2020</a:t>
            </a:fld>
            <a:endParaRPr lang="es-P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8220AE7-9B17-4D02-BE83-93CA7F2A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1ED8915-0DD4-4F24-B80E-E3CCFEEC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7FA2B-E330-4A9E-B7DB-19641C56EE9F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8057349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3603AF-DD69-48E4-B663-105946442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9BE4F-082C-4AC5-BB0A-57B62413EE86}" type="datetimeFigureOut">
              <a:rPr lang="es-PE"/>
              <a:pPr>
                <a:defRPr/>
              </a:pPr>
              <a:t>17/06/2020</a:t>
            </a:fld>
            <a:endParaRPr lang="es-P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C9B5A2-2867-4FDE-A306-063DC059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AA42BB-80CA-4827-94AD-A43A712E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96959-07C7-4CF9-9038-D3F3D44CEE93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516344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BE94C6-4A3E-4562-B49E-BAD892CD3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0A7F7-D28C-461B-B71A-94821F26FF21}" type="datetimeFigureOut">
              <a:rPr lang="es-PE"/>
              <a:pPr>
                <a:defRPr/>
              </a:pPr>
              <a:t>17/06/2020</a:t>
            </a:fld>
            <a:endParaRPr lang="es-P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6728AB-AA37-41AB-BB27-5E1B33F3A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D54DE9-8C46-4938-B439-A5F49F53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9EDCD-28F9-40FB-8E90-1BDC4871FF6C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11160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A7C0CFC-41CD-49A7-A4C1-D391A67B23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589224E-11AD-450E-9F08-BE93C671B0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93E8C-A273-4CB6-8DF8-EA91AAF70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4BF1B7-7BFC-4D4D-AFB2-A71BEC53240F}" type="datetimeFigureOut">
              <a:rPr lang="es-PE"/>
              <a:pPr>
                <a:defRPr/>
              </a:pPr>
              <a:t>17/06/2020</a:t>
            </a:fld>
            <a:endParaRPr lang="es-P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35834-E60B-4DDB-A341-F16D97CB7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A747D-B015-4CB4-B3BB-DADCB6AAB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74E213-30E4-46F1-82D9-E08739D5F18B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>
            <a:extLst>
              <a:ext uri="{FF2B5EF4-FFF2-40B4-BE49-F238E27FC236}">
                <a16:creationId xmlns:a16="http://schemas.microsoft.com/office/drawing/2014/main" id="{9D41EC67-49F0-4775-8BFF-66D6E4054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00" y="3692624"/>
            <a:ext cx="6076813" cy="269377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tx1"/>
                </a:solidFill>
              </a:rPr>
              <a:t>Cumbre PYME APEC</a:t>
            </a:r>
            <a:endParaRPr lang="es-ES" sz="28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s-PE" altLang="en-US" sz="4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s-PE" altLang="en-US" sz="4000" b="1" dirty="0">
                <a:solidFill>
                  <a:schemeClr val="tx1"/>
                </a:solidFill>
              </a:rPr>
              <a:t>Adaptarse o Morir</a:t>
            </a:r>
          </a:p>
          <a:p>
            <a:pPr>
              <a:defRPr/>
            </a:pPr>
            <a:r>
              <a:rPr lang="es-PE" dirty="0"/>
              <a:t>Junio 2020</a:t>
            </a:r>
          </a:p>
        </p:txBody>
      </p:sp>
      <p:pic>
        <p:nvPicPr>
          <p:cNvPr id="6" name="Picture 5" descr="A drawing of a person&#10;&#10;Description automatically generated">
            <a:extLst>
              <a:ext uri="{FF2B5EF4-FFF2-40B4-BE49-F238E27FC236}">
                <a16:creationId xmlns:a16="http://schemas.microsoft.com/office/drawing/2014/main" id="{5DC5E64C-7276-4091-953C-3DDF55652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212" y="2241233"/>
            <a:ext cx="4312800" cy="12543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161131-F809-4E79-865D-AE2D4C7C4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90" b="79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56">
            <a:extLst>
              <a:ext uri="{FF2B5EF4-FFF2-40B4-BE49-F238E27FC236}">
                <a16:creationId xmlns:a16="http://schemas.microsoft.com/office/drawing/2014/main" id="{3E34FF40-D322-49A6-AFA2-DCF1E229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buSzPct val="25000"/>
            </a:pP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…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Platanitos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AQP para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cambiar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por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uno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que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si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combina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…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40C5299-0E66-4255-A2F3-F451863267DC}"/>
              </a:ext>
            </a:extLst>
          </p:cNvPr>
          <p:cNvSpPr txBox="1"/>
          <p:nvPr/>
        </p:nvSpPr>
        <p:spPr>
          <a:xfrm>
            <a:off x="9751085" y="107135"/>
            <a:ext cx="243105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AQP, Sabado 12:02</a:t>
            </a:r>
          </a:p>
        </p:txBody>
      </p:sp>
    </p:spTree>
    <p:extLst>
      <p:ext uri="{BB962C8B-B14F-4D97-AF65-F5344CB8AC3E}">
        <p14:creationId xmlns:p14="http://schemas.microsoft.com/office/powerpoint/2010/main" val="2718180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50D212-3313-4B6D-99D2-49612C9B7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56">
            <a:extLst>
              <a:ext uri="{FF2B5EF4-FFF2-40B4-BE49-F238E27FC236}">
                <a16:creationId xmlns:a16="http://schemas.microsoft.com/office/drawing/2014/main" id="{3E34FF40-D322-49A6-AFA2-DCF1E229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buSzPct val="25000"/>
            </a:pP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…Y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nos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premia con 5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estrellas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en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Google Review!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0BFFF42-63A8-4A64-9121-4C62B52CF0A2}"/>
              </a:ext>
            </a:extLst>
          </p:cNvPr>
          <p:cNvSpPr txBox="1"/>
          <p:nvPr/>
        </p:nvSpPr>
        <p:spPr>
          <a:xfrm>
            <a:off x="9751085" y="107135"/>
            <a:ext cx="243105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AQP, Sabado 12:03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677F35-71F1-4B22-A4F7-63BE639EFD56}"/>
              </a:ext>
            </a:extLst>
          </p:cNvPr>
          <p:cNvSpPr/>
          <p:nvPr/>
        </p:nvSpPr>
        <p:spPr>
          <a:xfrm>
            <a:off x="388800" y="669600"/>
            <a:ext cx="3024000" cy="280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Arequipa</a:t>
            </a:r>
          </a:p>
        </p:txBody>
      </p:sp>
    </p:spTree>
    <p:extLst>
      <p:ext uri="{BB962C8B-B14F-4D97-AF65-F5344CB8AC3E}">
        <p14:creationId xmlns:p14="http://schemas.microsoft.com/office/powerpoint/2010/main" val="168882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AE9ED7A-D15B-4E59-BC5E-E68C450F6786}"/>
              </a:ext>
            </a:extLst>
          </p:cNvPr>
          <p:cNvSpPr/>
          <p:nvPr/>
        </p:nvSpPr>
        <p:spPr>
          <a:xfrm>
            <a:off x="5077838" y="3482502"/>
            <a:ext cx="1156556" cy="204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hape 56">
            <a:extLst>
              <a:ext uri="{FF2B5EF4-FFF2-40B4-BE49-F238E27FC236}">
                <a16:creationId xmlns:a16="http://schemas.microsoft.com/office/drawing/2014/main" id="{A34211A5-2954-4392-8FEA-7EF58AC48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059" y="74914"/>
            <a:ext cx="10515600" cy="1327151"/>
          </a:xfrm>
        </p:spPr>
        <p:txBody>
          <a:bodyPr vert="horz" wrap="square" lIns="121920" tIns="45700" rIns="121920" bIns="45700" numCol="1" anchor="ctr" anchorCtr="0" compatLnSpc="1">
            <a:prstTxWarp prst="textNoShape">
              <a:avLst/>
            </a:prstTxWarp>
          </a:bodyPr>
          <a:lstStyle/>
          <a:p>
            <a:pPr algn="r" eaLnBrk="1" hangingPunct="1">
              <a:buSzPct val="25000"/>
            </a:pPr>
            <a:r>
              <a:rPr lang="es-ES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Si las reglas de juego no te favorecen, cambia el juego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6C99AB-B292-4ECD-BAFD-A633FE715DF7}"/>
              </a:ext>
            </a:extLst>
          </p:cNvPr>
          <p:cNvSpPr txBox="1"/>
          <p:nvPr/>
        </p:nvSpPr>
        <p:spPr>
          <a:xfrm>
            <a:off x="2854032" y="6532387"/>
            <a:ext cx="9395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Platanitos.com </a:t>
            </a:r>
            <a:r>
              <a:rPr lang="en-US" i="1" dirty="0" err="1"/>
              <a:t>tiene</a:t>
            </a:r>
            <a:r>
              <a:rPr lang="en-US" i="1" dirty="0"/>
              <a:t> mas de 250 </a:t>
            </a:r>
            <a:r>
              <a:rPr lang="en-US" i="1" dirty="0" err="1"/>
              <a:t>marcas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calzado</a:t>
            </a:r>
            <a:r>
              <a:rPr lang="en-US" i="1" dirty="0"/>
              <a:t>, </a:t>
            </a:r>
            <a:r>
              <a:rPr lang="en-US" i="1" dirty="0" err="1"/>
              <a:t>ropa</a:t>
            </a:r>
            <a:r>
              <a:rPr lang="en-US" i="1" dirty="0"/>
              <a:t>, </a:t>
            </a:r>
            <a:r>
              <a:rPr lang="en-US" i="1" dirty="0" err="1"/>
              <a:t>utiles</a:t>
            </a:r>
            <a:r>
              <a:rPr lang="en-US" i="1" dirty="0"/>
              <a:t>, </a:t>
            </a:r>
            <a:r>
              <a:rPr lang="en-US" i="1" dirty="0" err="1"/>
              <a:t>juguetes</a:t>
            </a:r>
            <a:r>
              <a:rPr lang="en-US" i="1" dirty="0"/>
              <a:t>, maletas, </a:t>
            </a:r>
            <a:r>
              <a:rPr lang="en-US" i="1" dirty="0" err="1"/>
              <a:t>menaje</a:t>
            </a:r>
            <a:r>
              <a:rPr lang="en-US" i="1" dirty="0"/>
              <a:t> de casa y </a:t>
            </a:r>
            <a:r>
              <a:rPr lang="en-US" i="1" dirty="0" err="1"/>
              <a:t>ahora</a:t>
            </a:r>
            <a:r>
              <a:rPr lang="en-US" i="1" dirty="0"/>
              <a:t> comida</a:t>
            </a:r>
          </a:p>
        </p:txBody>
      </p:sp>
      <p:pic>
        <p:nvPicPr>
          <p:cNvPr id="20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24214800-6057-4041-BD5A-68718EA60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3"/>
          <a:stretch/>
        </p:blipFill>
        <p:spPr>
          <a:xfrm>
            <a:off x="-1643954" y="1546699"/>
            <a:ext cx="7194143" cy="4046706"/>
          </a:xfrm>
          <a:prstGeom prst="rect">
            <a:avLst/>
          </a:prstGeom>
        </p:spPr>
      </p:pic>
      <p:pic>
        <p:nvPicPr>
          <p:cNvPr id="21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A14EBF2-D4C7-4C6B-84B4-1B676B03D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7"/>
          <a:stretch/>
        </p:blipFill>
        <p:spPr>
          <a:xfrm>
            <a:off x="6163028" y="1546699"/>
            <a:ext cx="7194143" cy="4046706"/>
          </a:xfrm>
          <a:prstGeom prst="rect">
            <a:avLst/>
          </a:prstGeom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FE306CA-752F-454C-A49E-DAE5F403A3FB}"/>
              </a:ext>
            </a:extLst>
          </p:cNvPr>
          <p:cNvSpPr/>
          <p:nvPr/>
        </p:nvSpPr>
        <p:spPr>
          <a:xfrm rot="5400000">
            <a:off x="4600143" y="3453329"/>
            <a:ext cx="2529192" cy="350196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27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24A361-5C93-4637-80ED-E1D0081613CA}"/>
              </a:ext>
            </a:extLst>
          </p:cNvPr>
          <p:cNvSpPr/>
          <p:nvPr/>
        </p:nvSpPr>
        <p:spPr>
          <a:xfrm>
            <a:off x="928800" y="3400200"/>
            <a:ext cx="549360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hape 56">
            <a:extLst>
              <a:ext uri="{FF2B5EF4-FFF2-40B4-BE49-F238E27FC236}">
                <a16:creationId xmlns:a16="http://schemas.microsoft.com/office/drawing/2014/main" id="{A34211A5-2954-4392-8FEA-7EF58AC48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508" y="74914"/>
            <a:ext cx="10515600" cy="1327151"/>
          </a:xfrm>
        </p:spPr>
        <p:txBody>
          <a:bodyPr vert="horz" wrap="square" lIns="121920" tIns="45700" rIns="121920" bIns="45700" numCol="1" anchor="ctr" anchorCtr="0" compatLnSpc="1">
            <a:prstTxWarp prst="textNoShape">
              <a:avLst/>
            </a:prstTxWarp>
          </a:bodyPr>
          <a:lstStyle/>
          <a:p>
            <a:pPr algn="r" eaLnBrk="1" hangingPunct="1">
              <a:buSzPct val="25000"/>
            </a:pPr>
            <a:r>
              <a:rPr lang="es-ES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Porque ahora? [</a:t>
            </a:r>
            <a:r>
              <a:rPr lang="es-ES" altLang="en-US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enablers</a:t>
            </a:r>
            <a:r>
              <a:rPr lang="es-ES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]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Image result for beacons">
            <a:extLst>
              <a:ext uri="{FF2B5EF4-FFF2-40B4-BE49-F238E27FC236}">
                <a16:creationId xmlns:a16="http://schemas.microsoft.com/office/drawing/2014/main" id="{258E3E94-5E9C-4B54-862E-760F54057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81" y="1250220"/>
            <a:ext cx="306705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acial recognition">
            <a:extLst>
              <a:ext uri="{FF2B5EF4-FFF2-40B4-BE49-F238E27FC236}">
                <a16:creationId xmlns:a16="http://schemas.microsoft.com/office/drawing/2014/main" id="{B674EE21-3CA4-4853-9899-090DC35A2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50" y="1262847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echo">
            <a:extLst>
              <a:ext uri="{FF2B5EF4-FFF2-40B4-BE49-F238E27FC236}">
                <a16:creationId xmlns:a16="http://schemas.microsoft.com/office/drawing/2014/main" id="{08C0003D-96CD-452F-AF47-1021BB14A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038" y="99138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tensorflow">
            <a:extLst>
              <a:ext uri="{FF2B5EF4-FFF2-40B4-BE49-F238E27FC236}">
                <a16:creationId xmlns:a16="http://schemas.microsoft.com/office/drawing/2014/main" id="{B57DB8C9-25D4-4B81-A308-8D8CD320A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831" y="1300647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aws">
            <a:extLst>
              <a:ext uri="{FF2B5EF4-FFF2-40B4-BE49-F238E27FC236}">
                <a16:creationId xmlns:a16="http://schemas.microsoft.com/office/drawing/2014/main" id="{85C5CF2A-7093-4994-89FD-F90818DC5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81" y="3069429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vr">
            <a:extLst>
              <a:ext uri="{FF2B5EF4-FFF2-40B4-BE49-F238E27FC236}">
                <a16:creationId xmlns:a16="http://schemas.microsoft.com/office/drawing/2014/main" id="{79F27292-FB29-478D-9085-C4EA73952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25" y="3062510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8A3B1612-0A31-44EF-99C1-757C9EF234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5169" y="3119400"/>
            <a:ext cx="2867025" cy="1590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84213E-3974-4189-A1E2-7BD727BC5027}"/>
              </a:ext>
            </a:extLst>
          </p:cNvPr>
          <p:cNvSpPr txBox="1"/>
          <p:nvPr/>
        </p:nvSpPr>
        <p:spPr>
          <a:xfrm>
            <a:off x="6812419" y="3126600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Deepfake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40" name="Picture 16" descr="Image result for crispr">
            <a:extLst>
              <a:ext uri="{FF2B5EF4-FFF2-40B4-BE49-F238E27FC236}">
                <a16:creationId xmlns:a16="http://schemas.microsoft.com/office/drawing/2014/main" id="{41A02354-213A-43CF-8947-A58F7260A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81" y="5010010"/>
            <a:ext cx="2942344" cy="16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3d printing">
            <a:extLst>
              <a:ext uri="{FF2B5EF4-FFF2-40B4-BE49-F238E27FC236}">
                <a16:creationId xmlns:a16="http://schemas.microsoft.com/office/drawing/2014/main" id="{0CE97C33-7DC0-44D4-B547-A61AC440C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312" y="501001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E650EC56-31D4-4330-B7DE-65CA7C6DFE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8450" y="5010010"/>
            <a:ext cx="2857500" cy="1600200"/>
          </a:xfrm>
          <a:prstGeom prst="rect">
            <a:avLst/>
          </a:prstGeom>
        </p:spPr>
      </p:pic>
      <p:pic>
        <p:nvPicPr>
          <p:cNvPr id="1044" name="Picture 20" descr="Image result for 5g">
            <a:extLst>
              <a:ext uri="{FF2B5EF4-FFF2-40B4-BE49-F238E27FC236}">
                <a16:creationId xmlns:a16="http://schemas.microsoft.com/office/drawing/2014/main" id="{39C5CC8D-DE0D-42FD-BA02-F7A84C5C6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194" y="486713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D6FFD4-0FD7-4BDA-8070-942D3193E092}"/>
              </a:ext>
            </a:extLst>
          </p:cNvPr>
          <p:cNvSpPr txBox="1"/>
          <p:nvPr/>
        </p:nvSpPr>
        <p:spPr>
          <a:xfrm>
            <a:off x="11414400" y="6610210"/>
            <a:ext cx="889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Y mas…</a:t>
            </a:r>
          </a:p>
        </p:txBody>
      </p:sp>
      <p:pic>
        <p:nvPicPr>
          <p:cNvPr id="14" name="Picture 13" descr="A picture containing outdoor, grass, device, car&#10;&#10;Description automatically generated">
            <a:extLst>
              <a:ext uri="{FF2B5EF4-FFF2-40B4-BE49-F238E27FC236}">
                <a16:creationId xmlns:a16="http://schemas.microsoft.com/office/drawing/2014/main" id="{2979F377-EB6D-444A-9AB7-298A075C2F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2062" y="3110135"/>
            <a:ext cx="29622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20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6">
            <a:extLst>
              <a:ext uri="{FF2B5EF4-FFF2-40B4-BE49-F238E27FC236}">
                <a16:creationId xmlns:a16="http://schemas.microsoft.com/office/drawing/2014/main" id="{A34211A5-2954-4392-8FEA-7EF58AC48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914"/>
            <a:ext cx="10515600" cy="1327151"/>
          </a:xfrm>
        </p:spPr>
        <p:txBody>
          <a:bodyPr vert="horz" wrap="square" lIns="121920" tIns="45700" rIns="121920" bIns="45700" numCol="1" anchor="ctr" anchorCtr="0" compatLnSpc="1">
            <a:prstTxWarp prst="textNoShape">
              <a:avLst/>
            </a:prstTxWarp>
          </a:bodyPr>
          <a:lstStyle/>
          <a:p>
            <a:pPr algn="r" eaLnBrk="1" hangingPunct="1">
              <a:buSzPct val="25000"/>
            </a:pPr>
            <a:r>
              <a:rPr lang="es-ES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¿Que le funciono a Platanitos para cambiar?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4273C1-A1EA-4481-8092-DC1D265ED428}"/>
              </a:ext>
            </a:extLst>
          </p:cNvPr>
          <p:cNvSpPr/>
          <p:nvPr/>
        </p:nvSpPr>
        <p:spPr>
          <a:xfrm>
            <a:off x="928800" y="3457800"/>
            <a:ext cx="549360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hape 56">
            <a:extLst>
              <a:ext uri="{FF2B5EF4-FFF2-40B4-BE49-F238E27FC236}">
                <a16:creationId xmlns:a16="http://schemas.microsoft.com/office/drawing/2014/main" id="{29ED26B3-95BD-4E50-977B-AC4644EB9848}"/>
              </a:ext>
            </a:extLst>
          </p:cNvPr>
          <p:cNvSpPr txBox="1">
            <a:spLocks/>
          </p:cNvSpPr>
          <p:nvPr/>
        </p:nvSpPr>
        <p:spPr bwMode="auto">
          <a:xfrm>
            <a:off x="1620000" y="1327870"/>
            <a:ext cx="10284213" cy="50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5700" bIns="45700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s-PE" altLang="en-US" sz="2400" b="1" dirty="0">
                <a:latin typeface="Calibri Light" panose="020F0302020204030204" pitchFamily="34" charset="0"/>
              </a:rPr>
              <a:t>Definir propósito:</a:t>
            </a:r>
            <a:r>
              <a:rPr lang="es-PE" altLang="en-US" sz="2400" dirty="0">
                <a:latin typeface="Calibri Light" panose="020F0302020204030204" pitchFamily="34" charset="0"/>
              </a:rPr>
              <a:t>  El propósito de Platanitos es solucionar el problema de la moda.  Hace mucho mas fácil el proceso de decisión estratégica.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s-PE" altLang="en-US" sz="2400" b="1" dirty="0">
                <a:latin typeface="Calibri Light" panose="020F0302020204030204" pitchFamily="34" charset="0"/>
              </a:rPr>
              <a:t>Medir todo</a:t>
            </a:r>
            <a:r>
              <a:rPr lang="es-PE" altLang="en-US" sz="2400" dirty="0">
                <a:latin typeface="Calibri Light" panose="020F0302020204030204" pitchFamily="34" charset="0"/>
              </a:rPr>
              <a:t>:  Medimos no solamente lo que se compra sino también lo que se prueban y no compran.  Los </a:t>
            </a:r>
            <a:r>
              <a:rPr lang="es-PE" altLang="en-US" sz="2400" dirty="0" err="1">
                <a:latin typeface="Calibri Light" panose="020F0302020204030204" pitchFamily="34" charset="0"/>
              </a:rPr>
              <a:t>PDAs</a:t>
            </a:r>
            <a:r>
              <a:rPr lang="es-PE" altLang="en-US" sz="2400" dirty="0">
                <a:latin typeface="Calibri Light" panose="020F0302020204030204" pitchFamily="34" charset="0"/>
              </a:rPr>
              <a:t> nos dan información de acciones en tienda física.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s-PE" altLang="en-US" sz="2400" b="1" dirty="0">
                <a:latin typeface="Calibri Light" panose="020F0302020204030204" pitchFamily="34" charset="0"/>
              </a:rPr>
              <a:t>Aprendizaje interno</a:t>
            </a:r>
            <a:r>
              <a:rPr lang="es-PE" altLang="en-US" sz="2400" dirty="0">
                <a:latin typeface="Calibri Light" panose="020F0302020204030204" pitchFamily="34" charset="0"/>
              </a:rPr>
              <a:t>:  No tercerizamos la comunicación o interacción con el usuario (</a:t>
            </a:r>
            <a:r>
              <a:rPr lang="es-PE" altLang="en-US" sz="2400" dirty="0" err="1">
                <a:latin typeface="Calibri Light" panose="020F0302020204030204" pitchFamily="34" charset="0"/>
              </a:rPr>
              <a:t>eg</a:t>
            </a:r>
            <a:r>
              <a:rPr lang="es-PE" altLang="en-US" sz="2400" dirty="0">
                <a:latin typeface="Calibri Light" panose="020F0302020204030204" pitchFamily="34" charset="0"/>
              </a:rPr>
              <a:t>: redes sociales) porque hacerlo interno nos permite aprender, integrar y modificar.  Y nos equivocamos un montón.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s-PE" altLang="en-US" sz="2400" b="1" dirty="0">
                <a:latin typeface="Calibri Light" panose="020F0302020204030204" pitchFamily="34" charset="0"/>
              </a:rPr>
              <a:t>Prototipos y experimentos</a:t>
            </a:r>
            <a:r>
              <a:rPr lang="es-PE" altLang="en-US" sz="2400" dirty="0">
                <a:latin typeface="Calibri Light" panose="020F0302020204030204" pitchFamily="34" charset="0"/>
              </a:rPr>
              <a:t>:  Validar / invalidar hipótesis con experimentos en pequeño antes de lanzar proyectos.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s-PE" altLang="en-US" sz="2400" b="1" dirty="0">
                <a:latin typeface="Calibri Light" panose="020F0302020204030204" pitchFamily="34" charset="0"/>
              </a:rPr>
              <a:t>Otros usos no tradicionales: </a:t>
            </a:r>
            <a:r>
              <a:rPr lang="es-PE" altLang="en-US" sz="2400" dirty="0">
                <a:latin typeface="Calibri Light" panose="020F0302020204030204" pitchFamily="34" charset="0"/>
              </a:rPr>
              <a:t>El teléfono como scanner, pago, fotografía, reconocimiento de imágenes, medición de volumetría, etc.  La tienda como centro de distribución, punto de recojo, centro de experiencia, etc.</a:t>
            </a:r>
          </a:p>
        </p:txBody>
      </p:sp>
    </p:spTree>
    <p:extLst>
      <p:ext uri="{BB962C8B-B14F-4D97-AF65-F5344CB8AC3E}">
        <p14:creationId xmlns:p14="http://schemas.microsoft.com/office/powerpoint/2010/main" val="509130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of a cell phone&#10;&#10;Description automatically generated">
            <a:extLst>
              <a:ext uri="{FF2B5EF4-FFF2-40B4-BE49-F238E27FC236}">
                <a16:creationId xmlns:a16="http://schemas.microsoft.com/office/drawing/2014/main" id="{CBDBEB14-038C-44D1-B10C-648E5A859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37807"/>
            <a:ext cx="6470112" cy="11502422"/>
          </a:xfrm>
          <a:prstGeom prst="rect">
            <a:avLst/>
          </a:prstGeom>
        </p:spPr>
      </p:pic>
      <p:pic>
        <p:nvPicPr>
          <p:cNvPr id="8" name="022412ba-9049-4089-baa1-df65c770b797">
            <a:hlinkClick r:id="" action="ppaction://media"/>
            <a:extLst>
              <a:ext uri="{FF2B5EF4-FFF2-40B4-BE49-F238E27FC236}">
                <a16:creationId xmlns:a16="http://schemas.microsoft.com/office/drawing/2014/main" id="{55B82BF8-98A5-43DF-B357-8C538D963C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6512" y="1079979"/>
            <a:ext cx="2598103" cy="5778021"/>
          </a:xfrm>
          <a:prstGeom prst="rect">
            <a:avLst/>
          </a:prstGeom>
        </p:spPr>
      </p:pic>
      <p:sp>
        <p:nvSpPr>
          <p:cNvPr id="9" name="Shape 56">
            <a:extLst>
              <a:ext uri="{FF2B5EF4-FFF2-40B4-BE49-F238E27FC236}">
                <a16:creationId xmlns:a16="http://schemas.microsoft.com/office/drawing/2014/main" id="{2D507FFE-F535-41E8-8294-13DCEC2B7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025"/>
            <a:ext cx="12192000" cy="744836"/>
          </a:xfrm>
          <a:solidFill>
            <a:schemeClr val="tx1"/>
          </a:solidFill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buSzPct val="25000"/>
            </a:pPr>
            <a:r>
              <a:rPr lang="en-US" altLang="en-US" sz="3600" dirty="0">
                <a:solidFill>
                  <a:schemeClr val="bg1"/>
                </a:solidFill>
                <a:sym typeface="Arial" panose="020B0604020202020204" pitchFamily="34" charset="0"/>
              </a:rPr>
              <a:t>… y una </a:t>
            </a:r>
            <a:r>
              <a:rPr lang="en-US" altLang="en-US" sz="3600" dirty="0" err="1">
                <a:solidFill>
                  <a:schemeClr val="bg1"/>
                </a:solidFill>
                <a:sym typeface="Arial" panose="020B0604020202020204" pitchFamily="34" charset="0"/>
              </a:rPr>
              <a:t>cosa</a:t>
            </a:r>
            <a:r>
              <a:rPr lang="en-US" altLang="en-US" sz="3600" dirty="0">
                <a:solidFill>
                  <a:schemeClr val="bg1"/>
                </a:solidFill>
                <a:sym typeface="Arial" panose="020B0604020202020204" pitchFamily="34" charset="0"/>
              </a:rPr>
              <a:t> mas.</a:t>
            </a:r>
          </a:p>
        </p:txBody>
      </p:sp>
    </p:spTree>
    <p:extLst>
      <p:ext uri="{BB962C8B-B14F-4D97-AF65-F5344CB8AC3E}">
        <p14:creationId xmlns:p14="http://schemas.microsoft.com/office/powerpoint/2010/main" val="267597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24A361-5C93-4637-80ED-E1D0081613CA}"/>
              </a:ext>
            </a:extLst>
          </p:cNvPr>
          <p:cNvSpPr/>
          <p:nvPr/>
        </p:nvSpPr>
        <p:spPr>
          <a:xfrm>
            <a:off x="928800" y="3429000"/>
            <a:ext cx="549360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holding, phone, man&#10;&#10;Description automatically generated">
            <a:extLst>
              <a:ext uri="{FF2B5EF4-FFF2-40B4-BE49-F238E27FC236}">
                <a16:creationId xmlns:a16="http://schemas.microsoft.com/office/drawing/2014/main" id="{95ADD526-D825-4FDD-8BCD-28C7977B5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hape 56">
            <a:extLst>
              <a:ext uri="{FF2B5EF4-FFF2-40B4-BE49-F238E27FC236}">
                <a16:creationId xmlns:a16="http://schemas.microsoft.com/office/drawing/2014/main" id="{36CAE5BA-CA73-48F0-A29C-BBA73E2FC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13" y="626400"/>
            <a:ext cx="7139787" cy="1487777"/>
          </a:xfrm>
          <a:solidFill>
            <a:schemeClr val="bg1"/>
          </a:solidFill>
        </p:spPr>
        <p:txBody>
          <a:bodyPr vert="horz" wrap="square" lIns="121920" tIns="45700" rIns="121920" bIns="4570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buSzPct val="25000"/>
            </a:pPr>
            <a:r>
              <a:rPr lang="es-ES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¡Gracias!</a:t>
            </a:r>
            <a:br>
              <a:rPr lang="es-ES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br>
              <a:rPr lang="es-ES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s-ES" altLang="en-US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pedro.mont@platanitos.com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576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DBD3C5-EEF7-431B-BBB4-46F122BB3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9" b="254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56">
            <a:extLst>
              <a:ext uri="{FF2B5EF4-FFF2-40B4-BE49-F238E27FC236}">
                <a16:creationId xmlns:a16="http://schemas.microsoft.com/office/drawing/2014/main" id="{3E34FF40-D322-49A6-AFA2-DCF1E229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buSzPct val="25000"/>
            </a:pP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Gianella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(21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años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)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tiene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el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matri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de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su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prima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en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AQP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945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C63FE-0F01-4FF4-B48D-E0E37CA5A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56">
            <a:extLst>
              <a:ext uri="{FF2B5EF4-FFF2-40B4-BE49-F238E27FC236}">
                <a16:creationId xmlns:a16="http://schemas.microsoft.com/office/drawing/2014/main" id="{3E34FF40-D322-49A6-AFA2-DCF1E229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buSzPct val="25000"/>
            </a:pP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Ve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una promo de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zapatos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de fiesta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en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su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FB feed…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882DB79-91D1-415B-9519-E83529836DD6}"/>
              </a:ext>
            </a:extLst>
          </p:cNvPr>
          <p:cNvSpPr txBox="1"/>
          <p:nvPr/>
        </p:nvSpPr>
        <p:spPr>
          <a:xfrm>
            <a:off x="9490372" y="107135"/>
            <a:ext cx="2691763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Lima, </a:t>
            </a:r>
            <a:r>
              <a:rPr lang="en-US" sz="2000" dirty="0" err="1">
                <a:solidFill>
                  <a:schemeClr val="bg1"/>
                </a:solidFill>
              </a:rPr>
              <a:t>Miercoles</a:t>
            </a:r>
            <a:r>
              <a:rPr lang="en-US" sz="2000" dirty="0">
                <a:solidFill>
                  <a:schemeClr val="bg1"/>
                </a:solidFill>
              </a:rPr>
              <a:t> 21:18</a:t>
            </a:r>
          </a:p>
        </p:txBody>
      </p:sp>
    </p:spTree>
    <p:extLst>
      <p:ext uri="{BB962C8B-B14F-4D97-AF65-F5344CB8AC3E}">
        <p14:creationId xmlns:p14="http://schemas.microsoft.com/office/powerpoint/2010/main" val="3376439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2BFA4E-1010-41A8-820E-F33EE0B0C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56">
            <a:extLst>
              <a:ext uri="{FF2B5EF4-FFF2-40B4-BE49-F238E27FC236}">
                <a16:creationId xmlns:a16="http://schemas.microsoft.com/office/drawing/2014/main" id="{3E34FF40-D322-49A6-AFA2-DCF1E229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buSzPct val="25000"/>
            </a:pP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Va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a la tienda a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probarse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los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modelos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…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48936F3-7B24-4697-946F-DD8E0F913801}"/>
              </a:ext>
            </a:extLst>
          </p:cNvPr>
          <p:cNvSpPr txBox="1"/>
          <p:nvPr/>
        </p:nvSpPr>
        <p:spPr>
          <a:xfrm>
            <a:off x="9794750" y="107135"/>
            <a:ext cx="2387385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Lima, Jueves 13:11</a:t>
            </a:r>
          </a:p>
        </p:txBody>
      </p:sp>
    </p:spTree>
    <p:extLst>
      <p:ext uri="{BB962C8B-B14F-4D97-AF65-F5344CB8AC3E}">
        <p14:creationId xmlns:p14="http://schemas.microsoft.com/office/powerpoint/2010/main" val="1349551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8E89E5-17A0-482D-92D9-A1F0F464A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20" b="22097"/>
          <a:stretch/>
        </p:blipFill>
        <p:spPr>
          <a:xfrm>
            <a:off x="20" y="10"/>
            <a:ext cx="13154380" cy="7199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56">
            <a:extLst>
              <a:ext uri="{FF2B5EF4-FFF2-40B4-BE49-F238E27FC236}">
                <a16:creationId xmlns:a16="http://schemas.microsoft.com/office/drawing/2014/main" id="{3E34FF40-D322-49A6-AFA2-DCF1E229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buSzPct val="25000"/>
            </a:pP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Ve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el stock y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pide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la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muestra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desde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su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celular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pero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no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compra</a:t>
            </a:r>
            <a:endParaRPr lang="en-US" altLang="en-US" sz="3600" dirty="0">
              <a:solidFill>
                <a:schemeClr val="tx1">
                  <a:lumMod val="85000"/>
                  <a:lumOff val="15000"/>
                </a:schemeClr>
              </a:solidFill>
              <a:sym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08445AA-466F-4BC3-B849-DB990CB3DE86}"/>
              </a:ext>
            </a:extLst>
          </p:cNvPr>
          <p:cNvSpPr txBox="1"/>
          <p:nvPr/>
        </p:nvSpPr>
        <p:spPr>
          <a:xfrm>
            <a:off x="9775707" y="107135"/>
            <a:ext cx="2406428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Lima, Jueves 13:15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553E0DF-9A79-4517-99E8-1DD6A562F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301" y="813479"/>
            <a:ext cx="3381271" cy="4147385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714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2A29A4-D47E-42F8-811D-8132E2D53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2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Shape 56">
            <a:extLst>
              <a:ext uri="{FF2B5EF4-FFF2-40B4-BE49-F238E27FC236}">
                <a16:creationId xmlns:a16="http://schemas.microsoft.com/office/drawing/2014/main" id="{3E34FF40-D322-49A6-AFA2-DCF1E229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367" y="5317240"/>
            <a:ext cx="12587590" cy="744836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buSzPct val="25000"/>
            </a:pP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Lo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piensa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y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en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la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noche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lo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compra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un par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desde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su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laptop.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8445AA-466F-4BC3-B849-DB990CB3DE86}"/>
              </a:ext>
            </a:extLst>
          </p:cNvPr>
          <p:cNvSpPr txBox="1"/>
          <p:nvPr/>
        </p:nvSpPr>
        <p:spPr>
          <a:xfrm>
            <a:off x="9775707" y="107135"/>
            <a:ext cx="2406428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Lima, Jueves 21:34</a:t>
            </a: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76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C3E773-44F4-45C3-B5B6-B3B97C5C0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3" b="3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56">
            <a:extLst>
              <a:ext uri="{FF2B5EF4-FFF2-40B4-BE49-F238E27FC236}">
                <a16:creationId xmlns:a16="http://schemas.microsoft.com/office/drawing/2014/main" id="{3E34FF40-D322-49A6-AFA2-DCF1E229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buSzPct val="25000"/>
            </a:pP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Lo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recoge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de un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elocker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al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costado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de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su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oficina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…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73A3AF5-4DCA-4F6F-AB4D-0DBC73BEDC59}"/>
              </a:ext>
            </a:extLst>
          </p:cNvPr>
          <p:cNvSpPr txBox="1"/>
          <p:nvPr/>
        </p:nvSpPr>
        <p:spPr>
          <a:xfrm>
            <a:off x="9722616" y="107135"/>
            <a:ext cx="245951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Lima, Viernes 18:48</a:t>
            </a:r>
          </a:p>
        </p:txBody>
      </p:sp>
    </p:spTree>
    <p:extLst>
      <p:ext uri="{BB962C8B-B14F-4D97-AF65-F5344CB8AC3E}">
        <p14:creationId xmlns:p14="http://schemas.microsoft.com/office/powerpoint/2010/main" val="3215163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573CF1-82F0-4072-950F-C5352C062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56">
            <a:extLst>
              <a:ext uri="{FF2B5EF4-FFF2-40B4-BE49-F238E27FC236}">
                <a16:creationId xmlns:a16="http://schemas.microsoft.com/office/drawing/2014/main" id="{3E34FF40-D322-49A6-AFA2-DCF1E229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buSzPct val="25000"/>
            </a:pP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Ya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en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AQP se da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cuenta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que no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combina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…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16BC8F8-EC23-4559-BEC2-0DF62B058308}"/>
              </a:ext>
            </a:extLst>
          </p:cNvPr>
          <p:cNvSpPr txBox="1"/>
          <p:nvPr/>
        </p:nvSpPr>
        <p:spPr>
          <a:xfrm>
            <a:off x="9751085" y="107135"/>
            <a:ext cx="243105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AQP, Sabado 08:09</a:t>
            </a:r>
          </a:p>
        </p:txBody>
      </p:sp>
    </p:spTree>
    <p:extLst>
      <p:ext uri="{BB962C8B-B14F-4D97-AF65-F5344CB8AC3E}">
        <p14:creationId xmlns:p14="http://schemas.microsoft.com/office/powerpoint/2010/main" val="2876672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65F5CF22-3C44-49D0-AF2E-63CFF8227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7" b="46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56">
            <a:extLst>
              <a:ext uri="{FF2B5EF4-FFF2-40B4-BE49-F238E27FC236}">
                <a16:creationId xmlns:a16="http://schemas.microsoft.com/office/drawing/2014/main" id="{3E34FF40-D322-49A6-AFA2-DCF1E229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buSzPct val="25000"/>
            </a:pP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Llama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desesperada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al call center y la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derivan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a…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E6FF925-ED24-4963-AE78-8078900700E5}"/>
              </a:ext>
            </a:extLst>
          </p:cNvPr>
          <p:cNvSpPr txBox="1"/>
          <p:nvPr/>
        </p:nvSpPr>
        <p:spPr>
          <a:xfrm>
            <a:off x="9703571" y="107135"/>
            <a:ext cx="2478564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Lima, Sabado 10:45</a:t>
            </a:r>
          </a:p>
        </p:txBody>
      </p:sp>
    </p:spTree>
    <p:extLst>
      <p:ext uri="{BB962C8B-B14F-4D97-AF65-F5344CB8AC3E}">
        <p14:creationId xmlns:p14="http://schemas.microsoft.com/office/powerpoint/2010/main" val="4172062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1751</TotalTime>
  <Words>384</Words>
  <Application>Microsoft Office PowerPoint</Application>
  <PresentationFormat>Widescreen</PresentationFormat>
  <Paragraphs>39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Gianella (21 años) tiene el matri de su prima en AQP</vt:lpstr>
      <vt:lpstr>Ve una promo de zapatos de fiesta en su FB feed…</vt:lpstr>
      <vt:lpstr>Va a la tienda a probarse los modelos…</vt:lpstr>
      <vt:lpstr>Ve el stock y pide la muestra desde su celular pero no compra</vt:lpstr>
      <vt:lpstr>Lo piensa y en la noche lo compra un par desde su laptop.</vt:lpstr>
      <vt:lpstr>Lo recoge de un elocker al costado de su oficina…</vt:lpstr>
      <vt:lpstr>Ya en AQP se da cuenta que no combina…</vt:lpstr>
      <vt:lpstr>Llama desesperada al call center y la derivan a…</vt:lpstr>
      <vt:lpstr>…Platanitos AQP para cambiar por uno que si combina…</vt:lpstr>
      <vt:lpstr>…Y nos premia con 5 estrellas en Google Review!</vt:lpstr>
      <vt:lpstr>Si las reglas de juego no te favorecen, cambia el juego</vt:lpstr>
      <vt:lpstr>Porque ahora? [enablers]</vt:lpstr>
      <vt:lpstr>¿Que le funciono a Platanitos para cambiar?</vt:lpstr>
      <vt:lpstr>… y una cosa mas.</vt:lpstr>
      <vt:lpstr>¡Gracias!  pedro.mont@platanitos.com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Mont</dc:creator>
  <cp:lastModifiedBy>Pedro Mont</cp:lastModifiedBy>
  <cp:revision>43</cp:revision>
  <dcterms:created xsi:type="dcterms:W3CDTF">2019-11-07T04:25:41Z</dcterms:created>
  <dcterms:modified xsi:type="dcterms:W3CDTF">2020-06-17T21:41:25Z</dcterms:modified>
</cp:coreProperties>
</file>