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drawings/drawing1.xml" ContentType="application/vnd.openxmlformats-officedocument.drawingml.chartshapes+xml"/>
  <Override PartName="/ppt/charts/chart7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3.xml" ContentType="application/vnd.ms-office.chartcolorstyle+xml"/>
  <Override PartName="/ppt/charts/style3.xml" ContentType="application/vnd.ms-office.chartstyle+xml"/>
  <Override PartName="/ppt/charts/colors4.xml" ContentType="application/vnd.ms-office.chartcolorstyle+xml"/>
  <Override PartName="/ppt/charts/style4.xml" ContentType="application/vnd.ms-office.chartstyle+xml"/>
  <Override PartName="/ppt/charts/colors5.xml" ContentType="application/vnd.ms-office.chartcolorstyle+xml"/>
  <Override PartName="/ppt/charts/style5.xml" ContentType="application/vnd.ms-office.chartstyle+xml"/>
  <Override PartName="/ppt/charts/colors6.xml" ContentType="application/vnd.ms-office.chartcolorstyle+xml"/>
  <Override PartName="/ppt/charts/style6.xml" ContentType="application/vnd.ms-office.chartstyle+xml"/>
  <Override PartName="/ppt/charts/colors7.xml" ContentType="application/vnd.ms-office.chartcolorstyle+xml"/>
  <Override PartName="/ppt/charts/style7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3" r:id="rId2"/>
  </p:sldMasterIdLst>
  <p:notesMasterIdLst>
    <p:notesMasterId r:id="rId28"/>
  </p:notesMasterIdLst>
  <p:handoutMasterIdLst>
    <p:handoutMasterId r:id="rId29"/>
  </p:handoutMasterIdLst>
  <p:sldIdLst>
    <p:sldId id="261" r:id="rId3"/>
    <p:sldId id="267" r:id="rId4"/>
    <p:sldId id="269" r:id="rId5"/>
    <p:sldId id="268" r:id="rId6"/>
    <p:sldId id="277" r:id="rId7"/>
    <p:sldId id="290" r:id="rId8"/>
    <p:sldId id="292" r:id="rId9"/>
    <p:sldId id="297" r:id="rId10"/>
    <p:sldId id="298" r:id="rId11"/>
    <p:sldId id="283" r:id="rId12"/>
    <p:sldId id="299" r:id="rId13"/>
    <p:sldId id="291" r:id="rId14"/>
    <p:sldId id="295" r:id="rId15"/>
    <p:sldId id="272" r:id="rId16"/>
    <p:sldId id="278" r:id="rId17"/>
    <p:sldId id="279" r:id="rId18"/>
    <p:sldId id="285" r:id="rId19"/>
    <p:sldId id="296" r:id="rId20"/>
    <p:sldId id="288" r:id="rId21"/>
    <p:sldId id="284" r:id="rId22"/>
    <p:sldId id="293" r:id="rId23"/>
    <p:sldId id="274" r:id="rId24"/>
    <p:sldId id="287" r:id="rId25"/>
    <p:sldId id="281" r:id="rId26"/>
    <p:sldId id="262" r:id="rId27"/>
  </p:sldIdLst>
  <p:sldSz cx="12190413" cy="6858000"/>
  <p:notesSz cx="6797675" cy="9926638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talia Ortiz Caceres" initials="NOC" lastIdx="5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B013"/>
    <a:srgbClr val="002264"/>
    <a:srgbClr val="CC0000"/>
    <a:srgbClr val="FF0066"/>
    <a:srgbClr val="AAC8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585" autoAdjust="0"/>
    <p:restoredTop sz="83692" autoAdjust="0"/>
  </p:normalViewPr>
  <p:slideViewPr>
    <p:cSldViewPr>
      <p:cViewPr varScale="1">
        <p:scale>
          <a:sx n="74" d="100"/>
          <a:sy n="74" d="100"/>
        </p:scale>
        <p:origin x="-330" y="-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295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Hoja_de_c_lculo_de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oleObject" Target="file:///C:\Users\jleiva\Desktop\Copia%20de%20Talma%20Expo%20A&#233;rea%20Agro%20No%20Trad%20(VF)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oleObject" Target="file:///C:\Users\jleiva\Desktop\Copia%20de%20Talma%20Expo%20A&#233;rea%20Agro%20No%20Trad%20(VF)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oleObject" Target="file:///C:\Users\jleiva\Desktop\Copia%20de%20Talma%20Expo%20A&#233;rea%20Agro%20No%20Trad%20(VF)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ColorStyle" Target="colors6.xml"/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GABRIEL%20AMARO\AppData\Local\Microsoft\Windows\INetCache\Content.Outlook\B4XP3CH6\Esp&#225;rragos%20Estad&#237;sticas.xlsx" TargetMode="External"/><Relationship Id="rId4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Style" Target="style7.xml"/><Relationship Id="rId2" Type="http://schemas.microsoft.com/office/2011/relationships/chartColorStyle" Target="colors7.xml"/><Relationship Id="rId1" Type="http://schemas.openxmlformats.org/officeDocument/2006/relationships/oleObject" Target="file:///C:\Users\GABRIEL%20AMARO\AppData\Local\Microsoft\Windows\INetCache\Content.Outlook\B4XP3CH6\Esp&#225;rragos%20Estad&#237;stica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PE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1992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38000"/>
                    <a:shade val="51000"/>
                    <a:satMod val="130000"/>
                  </a:schemeClr>
                </a:gs>
                <a:gs pos="80000">
                  <a:schemeClr val="accent1">
                    <a:tint val="38000"/>
                    <a:shade val="93000"/>
                    <a:satMod val="130000"/>
                  </a:schemeClr>
                </a:gs>
                <a:gs pos="100000">
                  <a:schemeClr val="accent1">
                    <a:tint val="38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</c:f>
              <c:strCache>
                <c:ptCount val="1"/>
                <c:pt idx="0">
                  <c:v>Exportación</c:v>
                </c:pt>
              </c:strCache>
            </c:strRef>
          </c:cat>
          <c:val>
            <c:numRef>
              <c:f>Hoja1!$B$2</c:f>
              <c:numCache>
                <c:formatCode>#,##0</c:formatCode>
                <c:ptCount val="1"/>
                <c:pt idx="0">
                  <c:v>20222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1993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46000"/>
                    <a:shade val="51000"/>
                    <a:satMod val="130000"/>
                  </a:schemeClr>
                </a:gs>
                <a:gs pos="80000">
                  <a:schemeClr val="accent1">
                    <a:tint val="46000"/>
                    <a:shade val="93000"/>
                    <a:satMod val="130000"/>
                  </a:schemeClr>
                </a:gs>
                <a:gs pos="100000">
                  <a:schemeClr val="accent1">
                    <a:tint val="46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</c:f>
              <c:strCache>
                <c:ptCount val="1"/>
                <c:pt idx="0">
                  <c:v>Exportación</c:v>
                </c:pt>
              </c:strCache>
            </c:strRef>
          </c:cat>
          <c:val>
            <c:numRef>
              <c:f>Hoja1!$C$2</c:f>
              <c:numCache>
                <c:formatCode>#,##0</c:formatCode>
                <c:ptCount val="1"/>
                <c:pt idx="0">
                  <c:v>18080</c:v>
                </c:pt>
              </c:numCache>
            </c:numRef>
          </c:val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1994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54000"/>
                    <a:shade val="51000"/>
                    <a:satMod val="130000"/>
                  </a:schemeClr>
                </a:gs>
                <a:gs pos="80000">
                  <a:schemeClr val="accent1">
                    <a:tint val="54000"/>
                    <a:shade val="93000"/>
                    <a:satMod val="130000"/>
                  </a:schemeClr>
                </a:gs>
                <a:gs pos="100000">
                  <a:schemeClr val="accent1">
                    <a:tint val="54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</c:f>
              <c:strCache>
                <c:ptCount val="1"/>
                <c:pt idx="0">
                  <c:v>Exportación</c:v>
                </c:pt>
              </c:strCache>
            </c:strRef>
          </c:cat>
          <c:val>
            <c:numRef>
              <c:f>Hoja1!$D$2</c:f>
              <c:numCache>
                <c:formatCode>#,##0</c:formatCode>
                <c:ptCount val="1"/>
                <c:pt idx="0">
                  <c:v>25265</c:v>
                </c:pt>
              </c:numCache>
            </c:numRef>
          </c:val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1995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62000"/>
                    <a:shade val="51000"/>
                    <a:satMod val="130000"/>
                  </a:schemeClr>
                </a:gs>
                <a:gs pos="80000">
                  <a:schemeClr val="accent1">
                    <a:tint val="62000"/>
                    <a:shade val="93000"/>
                    <a:satMod val="130000"/>
                  </a:schemeClr>
                </a:gs>
                <a:gs pos="100000">
                  <a:schemeClr val="accent1">
                    <a:tint val="62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</c:f>
              <c:strCache>
                <c:ptCount val="1"/>
                <c:pt idx="0">
                  <c:v>Exportación</c:v>
                </c:pt>
              </c:strCache>
            </c:strRef>
          </c:cat>
          <c:val>
            <c:numRef>
              <c:f>Hoja1!$E$2</c:f>
              <c:numCache>
                <c:formatCode>#,##0</c:formatCode>
                <c:ptCount val="1"/>
                <c:pt idx="0">
                  <c:v>29917</c:v>
                </c:pt>
              </c:numCache>
            </c:numRef>
          </c:val>
        </c:ser>
        <c:ser>
          <c:idx val="4"/>
          <c:order val="4"/>
          <c:tx>
            <c:strRef>
              <c:f>Hoja1!$F$1</c:f>
              <c:strCache>
                <c:ptCount val="1"/>
                <c:pt idx="0">
                  <c:v>1996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69000"/>
                    <a:shade val="51000"/>
                    <a:satMod val="130000"/>
                  </a:schemeClr>
                </a:gs>
                <a:gs pos="80000">
                  <a:schemeClr val="accent1">
                    <a:tint val="69000"/>
                    <a:shade val="93000"/>
                    <a:satMod val="130000"/>
                  </a:schemeClr>
                </a:gs>
                <a:gs pos="100000">
                  <a:schemeClr val="accent1">
                    <a:tint val="69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</c:f>
              <c:strCache>
                <c:ptCount val="1"/>
                <c:pt idx="0">
                  <c:v>Exportación</c:v>
                </c:pt>
              </c:strCache>
            </c:strRef>
          </c:cat>
          <c:val>
            <c:numRef>
              <c:f>Hoja1!$F$2</c:f>
              <c:numCache>
                <c:formatCode>#,##0</c:formatCode>
                <c:ptCount val="1"/>
                <c:pt idx="0">
                  <c:v>30722</c:v>
                </c:pt>
              </c:numCache>
            </c:numRef>
          </c:val>
        </c:ser>
        <c:ser>
          <c:idx val="5"/>
          <c:order val="5"/>
          <c:tx>
            <c:strRef>
              <c:f>Hoja1!$G$1</c:f>
              <c:strCache>
                <c:ptCount val="1"/>
                <c:pt idx="0">
                  <c:v>1997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77000"/>
                    <a:shade val="51000"/>
                    <a:satMod val="130000"/>
                  </a:schemeClr>
                </a:gs>
                <a:gs pos="80000">
                  <a:schemeClr val="accent1">
                    <a:tint val="77000"/>
                    <a:shade val="93000"/>
                    <a:satMod val="130000"/>
                  </a:schemeClr>
                </a:gs>
                <a:gs pos="100000">
                  <a:schemeClr val="accent1">
                    <a:tint val="77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</c:f>
              <c:strCache>
                <c:ptCount val="1"/>
                <c:pt idx="0">
                  <c:v>Exportación</c:v>
                </c:pt>
              </c:strCache>
            </c:strRef>
          </c:cat>
          <c:val>
            <c:numRef>
              <c:f>Hoja1!$G$2</c:f>
              <c:numCache>
                <c:formatCode>#,##0</c:formatCode>
                <c:ptCount val="1"/>
                <c:pt idx="0">
                  <c:v>33334</c:v>
                </c:pt>
              </c:numCache>
            </c:numRef>
          </c:val>
        </c:ser>
        <c:ser>
          <c:idx val="6"/>
          <c:order val="6"/>
          <c:tx>
            <c:strRef>
              <c:f>Hoja1!$H$1</c:f>
              <c:strCache>
                <c:ptCount val="1"/>
                <c:pt idx="0">
                  <c:v>1998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85000"/>
                    <a:shade val="51000"/>
                    <a:satMod val="130000"/>
                  </a:schemeClr>
                </a:gs>
                <a:gs pos="80000">
                  <a:schemeClr val="accent1">
                    <a:tint val="85000"/>
                    <a:shade val="93000"/>
                    <a:satMod val="130000"/>
                  </a:schemeClr>
                </a:gs>
                <a:gs pos="100000">
                  <a:schemeClr val="accent1">
                    <a:tint val="85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</c:f>
              <c:strCache>
                <c:ptCount val="1"/>
                <c:pt idx="0">
                  <c:v>Exportación</c:v>
                </c:pt>
              </c:strCache>
            </c:strRef>
          </c:cat>
          <c:val>
            <c:numRef>
              <c:f>Hoja1!$H$2</c:f>
              <c:numCache>
                <c:formatCode>#,##0</c:formatCode>
                <c:ptCount val="1"/>
                <c:pt idx="0">
                  <c:v>36958</c:v>
                </c:pt>
              </c:numCache>
            </c:numRef>
          </c:val>
        </c:ser>
        <c:ser>
          <c:idx val="7"/>
          <c:order val="7"/>
          <c:tx>
            <c:strRef>
              <c:f>Hoja1!$I$1</c:f>
              <c:strCache>
                <c:ptCount val="1"/>
                <c:pt idx="0">
                  <c:v>1999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93000"/>
                    <a:shade val="51000"/>
                    <a:satMod val="130000"/>
                  </a:schemeClr>
                </a:gs>
                <a:gs pos="80000">
                  <a:schemeClr val="accent1">
                    <a:tint val="93000"/>
                    <a:shade val="93000"/>
                    <a:satMod val="130000"/>
                  </a:schemeClr>
                </a:gs>
                <a:gs pos="100000">
                  <a:schemeClr val="accent1">
                    <a:tint val="93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</c:f>
              <c:strCache>
                <c:ptCount val="1"/>
                <c:pt idx="0">
                  <c:v>Exportación</c:v>
                </c:pt>
              </c:strCache>
            </c:strRef>
          </c:cat>
          <c:val>
            <c:numRef>
              <c:f>Hoja1!$I$2</c:f>
              <c:numCache>
                <c:formatCode>#,##0</c:formatCode>
                <c:ptCount val="1"/>
                <c:pt idx="0">
                  <c:v>45847</c:v>
                </c:pt>
              </c:numCache>
            </c:numRef>
          </c:val>
        </c:ser>
        <c:ser>
          <c:idx val="8"/>
          <c:order val="8"/>
          <c:tx>
            <c:strRef>
              <c:f>Hoja1!$J$1</c:f>
              <c:strCache>
                <c:ptCount val="1"/>
                <c:pt idx="0">
                  <c:v>2000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</c:f>
              <c:strCache>
                <c:ptCount val="1"/>
                <c:pt idx="0">
                  <c:v>Exportación</c:v>
                </c:pt>
              </c:strCache>
            </c:strRef>
          </c:cat>
          <c:val>
            <c:numRef>
              <c:f>Hoja1!$J$2</c:f>
              <c:numCache>
                <c:formatCode>#,##0</c:formatCode>
                <c:ptCount val="1"/>
                <c:pt idx="0">
                  <c:v>59301</c:v>
                </c:pt>
              </c:numCache>
            </c:numRef>
          </c:val>
        </c:ser>
        <c:ser>
          <c:idx val="9"/>
          <c:order val="9"/>
          <c:tx>
            <c:strRef>
              <c:f>Hoja1!$K$1</c:f>
              <c:strCache>
                <c:ptCount val="1"/>
                <c:pt idx="0">
                  <c:v>2010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92000"/>
                    <a:shade val="51000"/>
                    <a:satMod val="130000"/>
                  </a:schemeClr>
                </a:gs>
                <a:gs pos="80000">
                  <a:schemeClr val="accent1">
                    <a:shade val="92000"/>
                    <a:shade val="93000"/>
                    <a:satMod val="130000"/>
                  </a:schemeClr>
                </a:gs>
                <a:gs pos="100000">
                  <a:schemeClr val="accent1">
                    <a:shade val="92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</c:f>
              <c:strCache>
                <c:ptCount val="1"/>
                <c:pt idx="0">
                  <c:v>Exportación</c:v>
                </c:pt>
              </c:strCache>
            </c:strRef>
          </c:cat>
          <c:val>
            <c:numRef>
              <c:f>Hoja1!$K$2</c:f>
              <c:numCache>
                <c:formatCode>_ * #,##0_ ;_ * \-#,##0_ ;_ * "-"??_ ;_ @_ </c:formatCode>
                <c:ptCount val="1"/>
                <c:pt idx="0">
                  <c:v>108921</c:v>
                </c:pt>
              </c:numCache>
            </c:numRef>
          </c:val>
        </c:ser>
        <c:ser>
          <c:idx val="10"/>
          <c:order val="10"/>
          <c:tx>
            <c:strRef>
              <c:f>Hoja1!$L$1</c:f>
              <c:strCache>
                <c:ptCount val="1"/>
                <c:pt idx="0">
                  <c:v>2011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84000"/>
                    <a:shade val="51000"/>
                    <a:satMod val="130000"/>
                  </a:schemeClr>
                </a:gs>
                <a:gs pos="80000">
                  <a:schemeClr val="accent1">
                    <a:shade val="84000"/>
                    <a:shade val="93000"/>
                    <a:satMod val="130000"/>
                  </a:schemeClr>
                </a:gs>
                <a:gs pos="100000">
                  <a:schemeClr val="accent1">
                    <a:shade val="84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-1.0908107963520047E-2"/>
                  <c:y val="-2.244826128715590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</c:f>
              <c:strCache>
                <c:ptCount val="1"/>
                <c:pt idx="0">
                  <c:v>Exportación</c:v>
                </c:pt>
              </c:strCache>
            </c:strRef>
          </c:cat>
          <c:val>
            <c:numRef>
              <c:f>Hoja1!$L$2</c:f>
              <c:numCache>
                <c:formatCode>_ * #,##0_ ;_ * \-#,##0_ ;_ * "-"??_ ;_ @_ </c:formatCode>
                <c:ptCount val="1"/>
                <c:pt idx="0">
                  <c:v>116574</c:v>
                </c:pt>
              </c:numCache>
            </c:numRef>
          </c:val>
        </c:ser>
        <c:ser>
          <c:idx val="11"/>
          <c:order val="11"/>
          <c:tx>
            <c:strRef>
              <c:f>Hoja1!$M$1</c:f>
              <c:strCache>
                <c:ptCount val="1"/>
                <c:pt idx="0">
                  <c:v>2012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76000"/>
                    <a:shade val="51000"/>
                    <a:satMod val="130000"/>
                  </a:schemeClr>
                </a:gs>
                <a:gs pos="80000">
                  <a:schemeClr val="accent1">
                    <a:shade val="76000"/>
                    <a:shade val="93000"/>
                    <a:satMod val="130000"/>
                  </a:schemeClr>
                </a:gs>
                <a:gs pos="100000">
                  <a:schemeClr val="accent1">
                    <a:shade val="76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</c:f>
              <c:strCache>
                <c:ptCount val="1"/>
                <c:pt idx="0">
                  <c:v>Exportación</c:v>
                </c:pt>
              </c:strCache>
            </c:strRef>
          </c:cat>
          <c:val>
            <c:numRef>
              <c:f>Hoja1!$M$2</c:f>
              <c:numCache>
                <c:formatCode>_ * #,##0_ ;_ * \-#,##0_ ;_ * "-"??_ ;_ @_ </c:formatCode>
                <c:ptCount val="1"/>
                <c:pt idx="0">
                  <c:v>116085</c:v>
                </c:pt>
              </c:numCache>
            </c:numRef>
          </c:val>
        </c:ser>
        <c:ser>
          <c:idx val="12"/>
          <c:order val="12"/>
          <c:tx>
            <c:strRef>
              <c:f>Hoja1!$N$1</c:f>
              <c:strCache>
                <c:ptCount val="1"/>
                <c:pt idx="0">
                  <c:v>2013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68000"/>
                    <a:shade val="51000"/>
                    <a:satMod val="130000"/>
                  </a:schemeClr>
                </a:gs>
                <a:gs pos="80000">
                  <a:schemeClr val="accent1">
                    <a:shade val="68000"/>
                    <a:shade val="93000"/>
                    <a:satMod val="130000"/>
                  </a:schemeClr>
                </a:gs>
                <a:gs pos="100000">
                  <a:schemeClr val="accent1">
                    <a:shade val="68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</c:f>
              <c:strCache>
                <c:ptCount val="1"/>
                <c:pt idx="0">
                  <c:v>Exportación</c:v>
                </c:pt>
              </c:strCache>
            </c:strRef>
          </c:cat>
          <c:val>
            <c:numRef>
              <c:f>Hoja1!$N$2</c:f>
              <c:numCache>
                <c:formatCode>_ * #,##0_ ;_ * \-#,##0_ ;_ * "-"??_ ;_ @_ </c:formatCode>
                <c:ptCount val="1"/>
                <c:pt idx="0">
                  <c:v>124528</c:v>
                </c:pt>
              </c:numCache>
            </c:numRef>
          </c:val>
        </c:ser>
        <c:ser>
          <c:idx val="13"/>
          <c:order val="13"/>
          <c:tx>
            <c:strRef>
              <c:f>Hoja1!$O$1</c:f>
              <c:strCache>
                <c:ptCount val="1"/>
                <c:pt idx="0">
                  <c:v>2014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61000"/>
                    <a:shade val="51000"/>
                    <a:satMod val="130000"/>
                  </a:schemeClr>
                </a:gs>
                <a:gs pos="80000">
                  <a:schemeClr val="accent1">
                    <a:shade val="61000"/>
                    <a:shade val="93000"/>
                    <a:satMod val="130000"/>
                  </a:schemeClr>
                </a:gs>
                <a:gs pos="100000">
                  <a:schemeClr val="accent1">
                    <a:shade val="61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</c:f>
              <c:strCache>
                <c:ptCount val="1"/>
                <c:pt idx="0">
                  <c:v>Exportación</c:v>
                </c:pt>
              </c:strCache>
            </c:strRef>
          </c:cat>
          <c:val>
            <c:numRef>
              <c:f>Hoja1!$O$2</c:f>
              <c:numCache>
                <c:formatCode>_ * #,##0_ ;_ * \-#,##0_ ;_ * "-"??_ ;_ @_ </c:formatCode>
                <c:ptCount val="1"/>
                <c:pt idx="0">
                  <c:v>132626</c:v>
                </c:pt>
              </c:numCache>
            </c:numRef>
          </c:val>
        </c:ser>
        <c:ser>
          <c:idx val="14"/>
          <c:order val="14"/>
          <c:tx>
            <c:strRef>
              <c:f>Hoja1!$P$1</c:f>
              <c:strCache>
                <c:ptCount val="1"/>
                <c:pt idx="0">
                  <c:v>2015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3000"/>
                    <a:shade val="51000"/>
                    <a:satMod val="130000"/>
                  </a:schemeClr>
                </a:gs>
                <a:gs pos="80000">
                  <a:schemeClr val="accent1">
                    <a:shade val="53000"/>
                    <a:shade val="93000"/>
                    <a:satMod val="130000"/>
                  </a:schemeClr>
                </a:gs>
                <a:gs pos="100000">
                  <a:schemeClr val="accent1">
                    <a:shade val="53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</c:f>
              <c:strCache>
                <c:ptCount val="1"/>
                <c:pt idx="0">
                  <c:v>Exportación</c:v>
                </c:pt>
              </c:strCache>
            </c:strRef>
          </c:cat>
          <c:val>
            <c:numRef>
              <c:f>Hoja1!$P$2</c:f>
              <c:numCache>
                <c:formatCode>_ * #,##0_ ;_ * \-#,##0_ ;_ * "-"??_ ;_ @_ </c:formatCode>
                <c:ptCount val="1"/>
                <c:pt idx="0">
                  <c:v>135582</c:v>
                </c:pt>
              </c:numCache>
            </c:numRef>
          </c:val>
        </c:ser>
        <c:ser>
          <c:idx val="15"/>
          <c:order val="15"/>
          <c:tx>
            <c:strRef>
              <c:f>Hoja1!$Q$1</c:f>
              <c:strCache>
                <c:ptCount val="1"/>
                <c:pt idx="0">
                  <c:v>2016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45000"/>
                    <a:shade val="51000"/>
                    <a:satMod val="130000"/>
                  </a:schemeClr>
                </a:gs>
                <a:gs pos="80000">
                  <a:schemeClr val="accent1">
                    <a:shade val="45000"/>
                    <a:shade val="93000"/>
                    <a:satMod val="130000"/>
                  </a:schemeClr>
                </a:gs>
                <a:gs pos="100000">
                  <a:schemeClr val="accent1">
                    <a:shade val="45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</c:f>
              <c:strCache>
                <c:ptCount val="1"/>
                <c:pt idx="0">
                  <c:v>Exportación</c:v>
                </c:pt>
              </c:strCache>
            </c:strRef>
          </c:cat>
          <c:val>
            <c:numRef>
              <c:f>Hoja1!$Q$2</c:f>
              <c:numCache>
                <c:formatCode>_ * #,##0_ ;_ * \-#,##0_ ;_ * "-"??_ ;_ @_ </c:formatCode>
                <c:ptCount val="1"/>
                <c:pt idx="0">
                  <c:v>125157</c:v>
                </c:pt>
              </c:numCache>
            </c:numRef>
          </c:val>
        </c:ser>
        <c:ser>
          <c:idx val="16"/>
          <c:order val="16"/>
          <c:tx>
            <c:strRef>
              <c:f>Hoja1!$R$1</c:f>
              <c:strCache>
                <c:ptCount val="1"/>
                <c:pt idx="0">
                  <c:v>2017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37000"/>
                    <a:shade val="51000"/>
                    <a:satMod val="130000"/>
                  </a:schemeClr>
                </a:gs>
                <a:gs pos="80000">
                  <a:schemeClr val="accent1">
                    <a:shade val="37000"/>
                    <a:shade val="93000"/>
                    <a:satMod val="130000"/>
                  </a:schemeClr>
                </a:gs>
                <a:gs pos="100000">
                  <a:schemeClr val="accent1">
                    <a:shade val="37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</c:f>
              <c:strCache>
                <c:ptCount val="1"/>
                <c:pt idx="0">
                  <c:v>Exportación</c:v>
                </c:pt>
              </c:strCache>
            </c:strRef>
          </c:cat>
          <c:val>
            <c:numRef>
              <c:f>Hoja1!$R$2</c:f>
              <c:numCache>
                <c:formatCode>_ * #,##0_ ;_ * \-#,##0_ ;_ * "-"??_ ;_ @_ </c:formatCode>
                <c:ptCount val="1"/>
                <c:pt idx="0">
                  <c:v>51836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7"/>
        <c:axId val="39548416"/>
        <c:axId val="39549952"/>
      </c:barChart>
      <c:catAx>
        <c:axId val="395484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9549952"/>
        <c:crosses val="autoZero"/>
        <c:auto val="1"/>
        <c:lblAlgn val="ctr"/>
        <c:lblOffset val="100"/>
        <c:noMultiLvlLbl val="0"/>
      </c:catAx>
      <c:valAx>
        <c:axId val="39549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39548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50"/>
      </a:pPr>
      <a:endParaRPr lang="es-PE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P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/>
                      <a:t>98881360; </a:t>
                    </a:r>
                    <a:r>
                      <a:rPr lang="en-US" b="1" dirty="0">
                        <a:solidFill>
                          <a:srgbClr val="68B013"/>
                        </a:solidFill>
                      </a:rPr>
                      <a:t>79%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9.1356138061249672E-4"/>
                  <c:y val="1.4447433998399739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rgbClr val="68B013"/>
                        </a:solidFill>
                      </a:rPr>
                      <a:t>12315103; 10%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/>
                      <a:t>4100377; </a:t>
                    </a:r>
                    <a:r>
                      <a:rPr lang="en-US" b="1" dirty="0">
                        <a:solidFill>
                          <a:srgbClr val="68B013"/>
                        </a:solidFill>
                      </a:rPr>
                      <a:t>3%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dirty="0"/>
                      <a:t>1531757; </a:t>
                    </a:r>
                    <a:r>
                      <a:rPr lang="en-US" b="1" dirty="0">
                        <a:solidFill>
                          <a:srgbClr val="68B013"/>
                        </a:solidFill>
                      </a:rPr>
                      <a:t>1%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dirty="0"/>
                      <a:t>1284294; </a:t>
                    </a:r>
                    <a:r>
                      <a:rPr lang="en-US" b="1" dirty="0">
                        <a:solidFill>
                          <a:srgbClr val="68B013"/>
                        </a:solidFill>
                      </a:rPr>
                      <a:t>1%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dirty="0"/>
                      <a:t>650200; </a:t>
                    </a:r>
                    <a:r>
                      <a:rPr lang="en-US" b="1" dirty="0">
                        <a:solidFill>
                          <a:srgbClr val="68B013"/>
                        </a:solidFill>
                      </a:rPr>
                      <a:t>1%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 dirty="0"/>
                      <a:t>534101; </a:t>
                    </a:r>
                    <a:r>
                      <a:rPr lang="en-US" b="1" dirty="0">
                        <a:solidFill>
                          <a:srgbClr val="68B013"/>
                        </a:solidFill>
                      </a:rPr>
                      <a:t>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en-US" dirty="0"/>
                      <a:t>5860073; </a:t>
                    </a:r>
                    <a:r>
                      <a:rPr lang="en-US" b="1" dirty="0">
                        <a:solidFill>
                          <a:srgbClr val="68B013"/>
                        </a:solidFill>
                      </a:rPr>
                      <a:t>5%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</c:dLbl>
            <c:showLegendKey val="0"/>
            <c:showVal val="1"/>
            <c:showCatName val="0"/>
            <c:showSerName val="0"/>
            <c:showPercent val="1"/>
            <c:showBubbleSize val="0"/>
            <c:showLeaderLines val="1"/>
          </c:dLbls>
          <c:cat>
            <c:strRef>
              <c:f>Hoja1!$A$2:$A$9</c:f>
              <c:strCache>
                <c:ptCount val="8"/>
                <c:pt idx="0">
                  <c:v>Espárragos</c:v>
                </c:pt>
                <c:pt idx="1">
                  <c:v>Mangos</c:v>
                </c:pt>
                <c:pt idx="2">
                  <c:v>Arándanos</c:v>
                </c:pt>
                <c:pt idx="3">
                  <c:v>Arvejas frescas</c:v>
                </c:pt>
                <c:pt idx="4">
                  <c:v>Flores</c:v>
                </c:pt>
                <c:pt idx="5">
                  <c:v>Paltas</c:v>
                </c:pt>
                <c:pt idx="6">
                  <c:v>Cacao</c:v>
                </c:pt>
                <c:pt idx="7">
                  <c:v>Otros</c:v>
                </c:pt>
              </c:strCache>
            </c:strRef>
          </c:cat>
          <c:val>
            <c:numRef>
              <c:f>Hoja1!$B$2:$B$9</c:f>
              <c:numCache>
                <c:formatCode>General</c:formatCode>
                <c:ptCount val="8"/>
                <c:pt idx="0">
                  <c:v>98881360</c:v>
                </c:pt>
                <c:pt idx="1">
                  <c:v>12315103</c:v>
                </c:pt>
                <c:pt idx="2">
                  <c:v>4100377</c:v>
                </c:pt>
                <c:pt idx="3">
                  <c:v>1531757</c:v>
                </c:pt>
                <c:pt idx="4">
                  <c:v>1284294</c:v>
                </c:pt>
                <c:pt idx="5">
                  <c:v>650200</c:v>
                </c:pt>
                <c:pt idx="6">
                  <c:v>534101</c:v>
                </c:pt>
                <c:pt idx="7">
                  <c:v>5860073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400"/>
      </a:pPr>
      <a:endParaRPr lang="es-PE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P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tx>
            <c:strRef>
              <c:f>'Expo producto'!$B$6</c:f>
              <c:strCache>
                <c:ptCount val="1"/>
                <c:pt idx="0">
                  <c:v>Espárragos</c:v>
                </c:pt>
              </c:strCache>
            </c:strRef>
          </c:tx>
          <c:spPr>
            <a:ln w="28575" cap="rnd">
              <a:solidFill>
                <a:srgbClr val="00226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2264"/>
              </a:solidFill>
              <a:ln w="9525">
                <a:solidFill>
                  <a:srgbClr val="002264"/>
                </a:solidFill>
              </a:ln>
              <a:effectLst/>
            </c:spPr>
          </c:marker>
          <c:cat>
            <c:numRef>
              <c:f>'Expo producto'!$C$5:$L$5</c:f>
              <c:numCache>
                <c:formatCode>General</c:formatCode>
                <c:ptCount val="10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</c:numCache>
            </c:numRef>
          </c:cat>
          <c:val>
            <c:numRef>
              <c:f>'Expo producto'!$C$6:$L$6</c:f>
              <c:numCache>
                <c:formatCode>_ * #,##0_ ;_ * \-#,##0_ ;_ * "-"??_ ;_ @_ </c:formatCode>
                <c:ptCount val="10"/>
                <c:pt idx="0">
                  <c:v>78.886898324999976</c:v>
                </c:pt>
                <c:pt idx="1">
                  <c:v>77.749922402999999</c:v>
                </c:pt>
                <c:pt idx="2">
                  <c:v>94.078952533000077</c:v>
                </c:pt>
                <c:pt idx="3">
                  <c:v>95.857559861000055</c:v>
                </c:pt>
                <c:pt idx="4">
                  <c:v>100.43276069700011</c:v>
                </c:pt>
                <c:pt idx="5">
                  <c:v>100.55634966399992</c:v>
                </c:pt>
                <c:pt idx="6">
                  <c:v>105.38564620400011</c:v>
                </c:pt>
                <c:pt idx="7">
                  <c:v>112.21638196900007</c:v>
                </c:pt>
                <c:pt idx="8">
                  <c:v>113.02161250199988</c:v>
                </c:pt>
                <c:pt idx="9">
                  <c:v>98.881360414999861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2907264"/>
        <c:axId val="182909184"/>
      </c:lineChart>
      <c:lineChart>
        <c:grouping val="standard"/>
        <c:varyColors val="0"/>
        <c:ser>
          <c:idx val="2"/>
          <c:order val="1"/>
          <c:tx>
            <c:strRef>
              <c:f>'Expo producto'!$B$7</c:f>
              <c:strCache>
                <c:ptCount val="1"/>
                <c:pt idx="0">
                  <c:v>Mangos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'Expo producto'!$C$5:$L$5</c:f>
              <c:numCache>
                <c:formatCode>General</c:formatCode>
                <c:ptCount val="10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</c:numCache>
            </c:numRef>
          </c:cat>
          <c:val>
            <c:numRef>
              <c:f>'Expo producto'!$C$7:$L$7</c:f>
              <c:numCache>
                <c:formatCode>_ * #,##0_ ;_ * \-#,##0_ ;_ * "-"??_ ;_ @_ </c:formatCode>
                <c:ptCount val="10"/>
                <c:pt idx="0">
                  <c:v>947.7059999999999</c:v>
                </c:pt>
                <c:pt idx="1">
                  <c:v>1283.84825</c:v>
                </c:pt>
                <c:pt idx="2">
                  <c:v>1935.687617</c:v>
                </c:pt>
                <c:pt idx="3">
                  <c:v>3374.9287989999998</c:v>
                </c:pt>
                <c:pt idx="4">
                  <c:v>4941.1957410000005</c:v>
                </c:pt>
                <c:pt idx="5">
                  <c:v>5228.4090120000001</c:v>
                </c:pt>
                <c:pt idx="6">
                  <c:v>7993.948989999999</c:v>
                </c:pt>
                <c:pt idx="7">
                  <c:v>8881.0179169999992</c:v>
                </c:pt>
                <c:pt idx="8">
                  <c:v>9603.5997669999997</c:v>
                </c:pt>
                <c:pt idx="9">
                  <c:v>12315.103302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3449856"/>
        <c:axId val="183447936"/>
      </c:lineChart>
      <c:catAx>
        <c:axId val="182907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182909184"/>
        <c:crosses val="autoZero"/>
        <c:auto val="1"/>
        <c:lblAlgn val="ctr"/>
        <c:lblOffset val="100"/>
        <c:noMultiLvlLbl val="0"/>
      </c:catAx>
      <c:valAx>
        <c:axId val="182909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PE"/>
                  <a:t>Espárrago (Miles Ton)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_ * #,##0_ ;_ * \-#,##0_ ;_ * &quot;-&quot;??_ ;_ @_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182907264"/>
        <c:crosses val="autoZero"/>
        <c:crossBetween val="between"/>
      </c:valAx>
      <c:valAx>
        <c:axId val="183447936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PE"/>
                  <a:t>Mango (Ton)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_ * #,##0_ ;_ * \-#,##0_ ;_ * &quot;-&quot;??_ ;_ @_ 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183449856"/>
        <c:crosses val="max"/>
        <c:crossBetween val="between"/>
      </c:valAx>
      <c:catAx>
        <c:axId val="1834498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8344793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s-PE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50">
          <a:solidFill>
            <a:sysClr val="windowText" lastClr="000000"/>
          </a:solidFill>
        </a:defRPr>
      </a:pPr>
      <a:endParaRPr lang="es-PE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P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tx>
            <c:strRef>
              <c:f>'Expo producto'!$B$8</c:f>
              <c:strCache>
                <c:ptCount val="1"/>
                <c:pt idx="0">
                  <c:v>Arándanos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'Expo producto'!$C$5:$L$5</c:f>
              <c:numCache>
                <c:formatCode>General</c:formatCode>
                <c:ptCount val="10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</c:numCache>
            </c:numRef>
          </c:cat>
          <c:val>
            <c:numRef>
              <c:f>'Expo producto'!$C$8:$L$8</c:f>
              <c:numCache>
                <c:formatCode>_ * #,##0_ ;_ * \-#,##0_ ;_ * "-"??_ ;_ @_ </c:formatCode>
                <c:ptCount val="10"/>
                <c:pt idx="0">
                  <c:v>0</c:v>
                </c:pt>
                <c:pt idx="1">
                  <c:v>1.8E-3</c:v>
                </c:pt>
                <c:pt idx="2">
                  <c:v>8.9999999999999993E-3</c:v>
                </c:pt>
                <c:pt idx="3">
                  <c:v>2.5593000000000004</c:v>
                </c:pt>
                <c:pt idx="4">
                  <c:v>6.7221739999999999</c:v>
                </c:pt>
                <c:pt idx="5">
                  <c:v>46.616250000000001</c:v>
                </c:pt>
                <c:pt idx="6">
                  <c:v>889.23513000000003</c:v>
                </c:pt>
                <c:pt idx="7">
                  <c:v>580.21062399999994</c:v>
                </c:pt>
                <c:pt idx="8">
                  <c:v>1920.427567</c:v>
                </c:pt>
                <c:pt idx="9">
                  <c:v>4100.376776000001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3471488"/>
        <c:axId val="183498240"/>
      </c:lineChart>
      <c:lineChart>
        <c:grouping val="standard"/>
        <c:varyColors val="0"/>
        <c:ser>
          <c:idx val="2"/>
          <c:order val="1"/>
          <c:tx>
            <c:strRef>
              <c:f>'Expo producto'!$B$9</c:f>
              <c:strCache>
                <c:ptCount val="1"/>
                <c:pt idx="0">
                  <c:v>Arvejas</c:v>
                </c:pt>
              </c:strCache>
            </c:strRef>
          </c:tx>
          <c:spPr>
            <a:ln w="28575" cap="rnd">
              <a:solidFill>
                <a:srgbClr val="68B01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68B013"/>
              </a:solidFill>
              <a:ln w="9525">
                <a:solidFill>
                  <a:srgbClr val="68B013"/>
                </a:solidFill>
              </a:ln>
              <a:effectLst/>
            </c:spPr>
          </c:marker>
          <c:cat>
            <c:numRef>
              <c:f>'Expo producto'!$C$5:$L$5</c:f>
              <c:numCache>
                <c:formatCode>General</c:formatCode>
                <c:ptCount val="10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</c:numCache>
            </c:numRef>
          </c:cat>
          <c:val>
            <c:numRef>
              <c:f>'Expo producto'!$C$9:$L$9</c:f>
              <c:numCache>
                <c:formatCode>_ * #,##0_ ;_ * \-#,##0_ ;_ * "-"??_ ;_ @_ </c:formatCode>
                <c:ptCount val="10"/>
                <c:pt idx="0">
                  <c:v>2338.2116970000006</c:v>
                </c:pt>
                <c:pt idx="1">
                  <c:v>2300.195029</c:v>
                </c:pt>
                <c:pt idx="2">
                  <c:v>1590.8504239999993</c:v>
                </c:pt>
                <c:pt idx="3">
                  <c:v>3209.0082249999996</c:v>
                </c:pt>
                <c:pt idx="4">
                  <c:v>3245.6587610000006</c:v>
                </c:pt>
                <c:pt idx="5">
                  <c:v>2653.0862150000007</c:v>
                </c:pt>
                <c:pt idx="6">
                  <c:v>2777.4324330000013</c:v>
                </c:pt>
                <c:pt idx="7">
                  <c:v>2877.6387969999996</c:v>
                </c:pt>
                <c:pt idx="8">
                  <c:v>2652.8351830000001</c:v>
                </c:pt>
                <c:pt idx="9">
                  <c:v>1531.756562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3502336"/>
        <c:axId val="183500160"/>
      </c:lineChart>
      <c:catAx>
        <c:axId val="183471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183498240"/>
        <c:crosses val="autoZero"/>
        <c:auto val="1"/>
        <c:lblAlgn val="ctr"/>
        <c:lblOffset val="100"/>
        <c:noMultiLvlLbl val="0"/>
      </c:catAx>
      <c:valAx>
        <c:axId val="1834982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PE"/>
                  <a:t>Ándanos (Ton)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_ * #,##0_ ;_ * \-#,##0_ ;_ * &quot;-&quot;??_ ;_ @_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183471488"/>
        <c:crosses val="autoZero"/>
        <c:crossBetween val="between"/>
      </c:valAx>
      <c:valAx>
        <c:axId val="183500160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PE" dirty="0" smtClean="0"/>
                  <a:t>Arvejas </a:t>
                </a:r>
                <a:r>
                  <a:rPr lang="es-PE" dirty="0"/>
                  <a:t>(Ton)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_ * #,##0_ ;_ * \-#,##0_ ;_ * &quot;-&quot;??_ ;_ @_ 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183502336"/>
        <c:crosses val="max"/>
        <c:crossBetween val="between"/>
      </c:valAx>
      <c:catAx>
        <c:axId val="1835023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8350016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s-PE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50">
          <a:solidFill>
            <a:sysClr val="windowText" lastClr="000000"/>
          </a:solidFill>
        </a:defRPr>
      </a:pPr>
      <a:endParaRPr lang="es-PE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P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tx>
            <c:strRef>
              <c:f>'Expo producto'!$B$10</c:f>
              <c:strCache>
                <c:ptCount val="1"/>
                <c:pt idx="0">
                  <c:v>Flores  frescos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50000"/>
                </a:schemeClr>
              </a:solidFill>
              <a:ln w="9525">
                <a:solidFill>
                  <a:schemeClr val="accent5">
                    <a:lumMod val="50000"/>
                  </a:schemeClr>
                </a:solidFill>
              </a:ln>
              <a:effectLst/>
            </c:spPr>
          </c:marker>
          <c:cat>
            <c:numRef>
              <c:f>'Expo producto'!$C$5:$L$5</c:f>
              <c:numCache>
                <c:formatCode>General</c:formatCode>
                <c:ptCount val="10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</c:numCache>
            </c:numRef>
          </c:cat>
          <c:val>
            <c:numRef>
              <c:f>'Expo producto'!$C$10:$L$10</c:f>
              <c:numCache>
                <c:formatCode>_ * #,##0_ ;_ * \-#,##0_ ;_ * "-"??_ ;_ @_ </c:formatCode>
                <c:ptCount val="10"/>
                <c:pt idx="0">
                  <c:v>856.25627800000007</c:v>
                </c:pt>
                <c:pt idx="1">
                  <c:v>1091.3769150000001</c:v>
                </c:pt>
                <c:pt idx="2">
                  <c:v>1087.258841999999</c:v>
                </c:pt>
                <c:pt idx="3">
                  <c:v>1153.0545709999999</c:v>
                </c:pt>
                <c:pt idx="4">
                  <c:v>1397.0354339999999</c:v>
                </c:pt>
                <c:pt idx="5">
                  <c:v>1396.0447299999992</c:v>
                </c:pt>
                <c:pt idx="6">
                  <c:v>1415.8776010000011</c:v>
                </c:pt>
                <c:pt idx="7">
                  <c:v>1271.5094680000002</c:v>
                </c:pt>
                <c:pt idx="8">
                  <c:v>1742.9875369999997</c:v>
                </c:pt>
                <c:pt idx="9">
                  <c:v>1284.2942530000003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3532160"/>
        <c:axId val="183534336"/>
      </c:lineChart>
      <c:lineChart>
        <c:grouping val="standard"/>
        <c:varyColors val="0"/>
        <c:ser>
          <c:idx val="2"/>
          <c:order val="1"/>
          <c:tx>
            <c:strRef>
              <c:f>'Expo producto'!$B$11</c:f>
              <c:strCache>
                <c:ptCount val="1"/>
                <c:pt idx="0">
                  <c:v>Paltas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50000"/>
                </a:schemeClr>
              </a:solidFill>
              <a:ln w="9525">
                <a:solidFill>
                  <a:schemeClr val="accent6">
                    <a:lumMod val="50000"/>
                  </a:schemeClr>
                </a:solidFill>
              </a:ln>
              <a:effectLst/>
            </c:spPr>
          </c:marker>
          <c:cat>
            <c:numRef>
              <c:f>'Expo producto'!$C$5:$L$5</c:f>
              <c:numCache>
                <c:formatCode>General</c:formatCode>
                <c:ptCount val="10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</c:numCache>
            </c:numRef>
          </c:cat>
          <c:val>
            <c:numRef>
              <c:f>'Expo producto'!$C$11:$L$11</c:f>
              <c:numCache>
                <c:formatCode>_ * #,##0_ ;_ * \-#,##0_ ;_ * "-"??_ ;_ @_ </c:formatCode>
                <c:ptCount val="10"/>
                <c:pt idx="0">
                  <c:v>90.791678000000005</c:v>
                </c:pt>
                <c:pt idx="1">
                  <c:v>149.94433600000002</c:v>
                </c:pt>
                <c:pt idx="2">
                  <c:v>15.233370000000001</c:v>
                </c:pt>
                <c:pt idx="3">
                  <c:v>35.192847999999998</c:v>
                </c:pt>
                <c:pt idx="4">
                  <c:v>108.12973600000001</c:v>
                </c:pt>
                <c:pt idx="5">
                  <c:v>31.085014000000005</c:v>
                </c:pt>
                <c:pt idx="6">
                  <c:v>10.044416999999999</c:v>
                </c:pt>
                <c:pt idx="7">
                  <c:v>20.163959000000002</c:v>
                </c:pt>
                <c:pt idx="8">
                  <c:v>483.64245400000004</c:v>
                </c:pt>
                <c:pt idx="9">
                  <c:v>650.20002100000011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3546624"/>
        <c:axId val="183536256"/>
      </c:lineChart>
      <c:catAx>
        <c:axId val="183532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183534336"/>
        <c:crosses val="autoZero"/>
        <c:auto val="1"/>
        <c:lblAlgn val="ctr"/>
        <c:lblOffset val="100"/>
        <c:noMultiLvlLbl val="0"/>
      </c:catAx>
      <c:valAx>
        <c:axId val="183534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PE"/>
                  <a:t>Flores Frescos (Ton)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_ * #,##0_ ;_ * \-#,##0_ ;_ * &quot;-&quot;??_ ;_ @_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183532160"/>
        <c:crosses val="autoZero"/>
        <c:crossBetween val="between"/>
      </c:valAx>
      <c:valAx>
        <c:axId val="183536256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PE"/>
                  <a:t>Aguacates (Ton)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_ * #,##0_ ;_ * \-#,##0_ ;_ * &quot;-&quot;??_ ;_ @_ 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183546624"/>
        <c:crosses val="max"/>
        <c:crossBetween val="between"/>
      </c:valAx>
      <c:catAx>
        <c:axId val="1835466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8353625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s-PE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50">
          <a:solidFill>
            <a:sysClr val="windowText" lastClr="000000"/>
          </a:solidFill>
        </a:defRPr>
      </a:pPr>
      <a:endParaRPr lang="es-PE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P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PE" dirty="0"/>
              <a:t>Exportación de Espárragos </a:t>
            </a:r>
            <a:r>
              <a:rPr lang="es-PE" dirty="0" smtClean="0"/>
              <a:t>Frescos</a:t>
            </a:r>
            <a:endParaRPr lang="es-PE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'[Espárragos Estadísticas.xlsx]Millones US$ y TN'!$A$3</c:f>
              <c:strCache>
                <c:ptCount val="1"/>
                <c:pt idx="0">
                  <c:v>ESPÁRRAGOS FRESCOS (Millones de US$ FOB)</c:v>
                </c:pt>
              </c:strCache>
            </c:strRef>
          </c:tx>
          <c:spPr>
            <a:solidFill>
              <a:srgbClr val="68B013"/>
            </a:solidFill>
            <a:ln>
              <a:noFill/>
            </a:ln>
            <a:effectLst/>
          </c:spPr>
          <c:invertIfNegative val="0"/>
          <c:dPt>
            <c:idx val="17"/>
            <c:invertIfNegative val="0"/>
            <c:bubble3D val="0"/>
            <c:spPr>
              <a:solidFill>
                <a:srgbClr val="68B013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B8E-43C6-95ED-09A066EEF5BB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'C:\Users\Luigi Riva\Desktop\Karen G\Presentaciones\Ricardo\Webinar Corea 2017 set11- Promperu\PPT y Excel Final\Español\[Webinar Corea 2017 set11 Graficos PPT.XLSX]2'!$B$2:$S$2</c:f>
              <c:numCache>
                <c:formatCode>General</c:formatCode>
                <c:ptCount val="18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42917</c:v>
                </c:pt>
              </c:numCache>
            </c:numRef>
          </c:cat>
          <c:val>
            <c:numRef>
              <c:f>'[Espárragos Estadísticas.xlsx]Millones US$ y TN'!$B$3:$S$3</c:f>
              <c:numCache>
                <c:formatCode>#,##0</c:formatCode>
                <c:ptCount val="18"/>
                <c:pt idx="0">
                  <c:v>53.79806593</c:v>
                </c:pt>
                <c:pt idx="1">
                  <c:v>63.916666509999999</c:v>
                </c:pt>
                <c:pt idx="2">
                  <c:v>82.978329670000093</c:v>
                </c:pt>
                <c:pt idx="3">
                  <c:v>108.33854886</c:v>
                </c:pt>
                <c:pt idx="4">
                  <c:v>139.43772691999999</c:v>
                </c:pt>
                <c:pt idx="5">
                  <c:v>160.17917412</c:v>
                </c:pt>
                <c:pt idx="6">
                  <c:v>185.61088888</c:v>
                </c:pt>
                <c:pt idx="7">
                  <c:v>235.6973198</c:v>
                </c:pt>
                <c:pt idx="8">
                  <c:v>225.87791813999999</c:v>
                </c:pt>
                <c:pt idx="9">
                  <c:v>247.72851738</c:v>
                </c:pt>
                <c:pt idx="10">
                  <c:v>290.58538135999999</c:v>
                </c:pt>
                <c:pt idx="11">
                  <c:v>293.67456828000002</c:v>
                </c:pt>
                <c:pt idx="12">
                  <c:v>343.08801647000001</c:v>
                </c:pt>
                <c:pt idx="13">
                  <c:v>413.55366712</c:v>
                </c:pt>
                <c:pt idx="14">
                  <c:v>384.50509038000001</c:v>
                </c:pt>
                <c:pt idx="15">
                  <c:v>415.64265906999901</c:v>
                </c:pt>
                <c:pt idx="16">
                  <c:v>422.29020339000101</c:v>
                </c:pt>
                <c:pt idx="17">
                  <c:v>165.87988951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B8E-43C6-95ED-09A066EEF5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83622272"/>
        <c:axId val="184947072"/>
      </c:barChart>
      <c:lineChart>
        <c:grouping val="standard"/>
        <c:varyColors val="0"/>
        <c:ser>
          <c:idx val="1"/>
          <c:order val="1"/>
          <c:tx>
            <c:strRef>
              <c:f>'[Espárragos Estadísticas.xlsx]Millones US$ y TN'!$A$4</c:f>
              <c:strCache>
                <c:ptCount val="1"/>
                <c:pt idx="0">
                  <c:v>ESPÁRRAGOS FRESCOS (Peso Neto en Miles de TN)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'[Espárragos Estadísticas.xlsx]Millones US$ y TN'!$B$2:$S$2</c:f>
              <c:numCache>
                <c:formatCode>General</c:formatCode>
                <c:ptCount val="18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 formatCode="mmm\-yy">
                  <c:v>42917</c:v>
                </c:pt>
              </c:numCache>
            </c:numRef>
          </c:cat>
          <c:val>
            <c:numRef>
              <c:f>'[Espárragos Estadísticas.xlsx]Millones US$ y TN'!$B$4:$R$4</c:f>
              <c:numCache>
                <c:formatCode>#,##0</c:formatCode>
                <c:ptCount val="17"/>
                <c:pt idx="0">
                  <c:v>37.008722939999998</c:v>
                </c:pt>
                <c:pt idx="1">
                  <c:v>41.608775721999997</c:v>
                </c:pt>
                <c:pt idx="2">
                  <c:v>52.784209494999999</c:v>
                </c:pt>
                <c:pt idx="3">
                  <c:v>67.088282691000003</c:v>
                </c:pt>
                <c:pt idx="4">
                  <c:v>72.033925034000006</c:v>
                </c:pt>
                <c:pt idx="5">
                  <c:v>80.023874221</c:v>
                </c:pt>
                <c:pt idx="6">
                  <c:v>91.8511337220001</c:v>
                </c:pt>
                <c:pt idx="7">
                  <c:v>96.352109189999894</c:v>
                </c:pt>
                <c:pt idx="8">
                  <c:v>108.65994016</c:v>
                </c:pt>
                <c:pt idx="9">
                  <c:v>120.780073062</c:v>
                </c:pt>
                <c:pt idx="10">
                  <c:v>123.737977183</c:v>
                </c:pt>
                <c:pt idx="11">
                  <c:v>124.92785244700001</c:v>
                </c:pt>
                <c:pt idx="12">
                  <c:v>118.098294438</c:v>
                </c:pt>
                <c:pt idx="13">
                  <c:v>124.719138387</c:v>
                </c:pt>
                <c:pt idx="14">
                  <c:v>133.18620509300001</c:v>
                </c:pt>
                <c:pt idx="15">
                  <c:v>127.901381599</c:v>
                </c:pt>
                <c:pt idx="16">
                  <c:v>123.840560466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FB8E-43C6-95ED-09A066EEF5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4951168"/>
        <c:axId val="184948992"/>
      </c:lineChart>
      <c:catAx>
        <c:axId val="183622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184947072"/>
        <c:crosses val="autoZero"/>
        <c:auto val="1"/>
        <c:lblAlgn val="ctr"/>
        <c:lblOffset val="100"/>
        <c:noMultiLvlLbl val="0"/>
      </c:catAx>
      <c:valAx>
        <c:axId val="1849470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Millnes de US$ FOB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183622272"/>
        <c:crosses val="autoZero"/>
        <c:crossBetween val="between"/>
      </c:valAx>
      <c:valAx>
        <c:axId val="184948992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PE"/>
                  <a:t>Peso Neto (Miles de  TN)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184951168"/>
        <c:crosses val="max"/>
        <c:crossBetween val="between"/>
      </c:valAx>
      <c:catAx>
        <c:axId val="1849511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8494899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/>
      </a:pPr>
      <a:endParaRPr lang="es-PE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P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PE"/>
              <a:t>Mercados de Destinos de los Espárragos Frescos</a:t>
            </a:r>
          </a:p>
          <a:p>
            <a:pPr>
              <a:defRPr sz="12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PE"/>
              <a:t>(Millones US$ FOB)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3519019596181078"/>
          <c:y val="0.17757183357866299"/>
          <c:w val="0.83232889490984741"/>
          <c:h val="0.6951921962197703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'[Espárragos Estadísticas.xlsx]Destinos'!$O$17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68B013"/>
            </a:solidFill>
            <a:ln>
              <a:noFill/>
            </a:ln>
            <a:effectLst/>
          </c:spPr>
          <c:invertIfNegative val="0"/>
          <c:cat>
            <c:strRef>
              <c:f>'[Espárragos Estadísticas.xlsx]Destinos'!$N$18:$N$27</c:f>
              <c:strCache>
                <c:ptCount val="10"/>
                <c:pt idx="0">
                  <c:v>10. MÉXICO</c:v>
                </c:pt>
                <c:pt idx="1">
                  <c:v>9. JAPÓN</c:v>
                </c:pt>
                <c:pt idx="2">
                  <c:v>8. FRANCIA</c:v>
                </c:pt>
                <c:pt idx="3">
                  <c:v>7. ALEMANIA</c:v>
                </c:pt>
                <c:pt idx="4">
                  <c:v>6. BRASIL</c:v>
                </c:pt>
                <c:pt idx="5">
                  <c:v>5. AUSTRALIA</c:v>
                </c:pt>
                <c:pt idx="6">
                  <c:v>4. ESPAÑA</c:v>
                </c:pt>
                <c:pt idx="7">
                  <c:v>3. PAÍSES BAJOS</c:v>
                </c:pt>
                <c:pt idx="8">
                  <c:v>2. REINO UNIDO</c:v>
                </c:pt>
                <c:pt idx="9">
                  <c:v>1. ESTADOS UNIDOS</c:v>
                </c:pt>
              </c:strCache>
            </c:strRef>
          </c:cat>
          <c:val>
            <c:numRef>
              <c:f>'[Espárragos Estadísticas.xlsx]Destinos'!$O$18:$O$27</c:f>
              <c:numCache>
                <c:formatCode>#,##0</c:formatCode>
                <c:ptCount val="10"/>
                <c:pt idx="0">
                  <c:v>1.68718843</c:v>
                </c:pt>
                <c:pt idx="1">
                  <c:v>3.0506379699999999</c:v>
                </c:pt>
                <c:pt idx="2">
                  <c:v>3.5632239700000001</c:v>
                </c:pt>
                <c:pt idx="3">
                  <c:v>2.30870504</c:v>
                </c:pt>
                <c:pt idx="4">
                  <c:v>3.7355893899999999</c:v>
                </c:pt>
                <c:pt idx="5">
                  <c:v>5.2784877799999999</c:v>
                </c:pt>
                <c:pt idx="6">
                  <c:v>24.272806689999999</c:v>
                </c:pt>
                <c:pt idx="7">
                  <c:v>41.927017050000003</c:v>
                </c:pt>
                <c:pt idx="8">
                  <c:v>44.292323179999997</c:v>
                </c:pt>
                <c:pt idx="9">
                  <c:v>268.48658774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835-4A06-9054-A566476B8C73}"/>
            </c:ext>
          </c:extLst>
        </c:ser>
        <c:ser>
          <c:idx val="1"/>
          <c:order val="1"/>
          <c:tx>
            <c:strRef>
              <c:f>'[Espárragos Estadísticas.xlsx]Destinos'!$P$17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002264"/>
            </a:solidFill>
            <a:ln>
              <a:noFill/>
            </a:ln>
            <a:effectLst/>
          </c:spPr>
          <c:invertIfNegative val="0"/>
          <c:cat>
            <c:strRef>
              <c:f>'[Espárragos Estadísticas.xlsx]Destinos'!$N$18:$N$27</c:f>
              <c:strCache>
                <c:ptCount val="10"/>
                <c:pt idx="0">
                  <c:v>10. MÉXICO</c:v>
                </c:pt>
                <c:pt idx="1">
                  <c:v>9. JAPÓN</c:v>
                </c:pt>
                <c:pt idx="2">
                  <c:v>8. FRANCIA</c:v>
                </c:pt>
                <c:pt idx="3">
                  <c:v>7. ALEMANIA</c:v>
                </c:pt>
                <c:pt idx="4">
                  <c:v>6. BRASIL</c:v>
                </c:pt>
                <c:pt idx="5">
                  <c:v>5. AUSTRALIA</c:v>
                </c:pt>
                <c:pt idx="6">
                  <c:v>4. ESPAÑA</c:v>
                </c:pt>
                <c:pt idx="7">
                  <c:v>3. PAÍSES BAJOS</c:v>
                </c:pt>
                <c:pt idx="8">
                  <c:v>2. REINO UNIDO</c:v>
                </c:pt>
                <c:pt idx="9">
                  <c:v>1. ESTADOS UNIDOS</c:v>
                </c:pt>
              </c:strCache>
            </c:strRef>
          </c:cat>
          <c:val>
            <c:numRef>
              <c:f>'[Espárragos Estadísticas.xlsx]Destinos'!$P$18:$P$27</c:f>
              <c:numCache>
                <c:formatCode>#,##0</c:formatCode>
                <c:ptCount val="10"/>
                <c:pt idx="0">
                  <c:v>2.4691311699999998</c:v>
                </c:pt>
                <c:pt idx="1">
                  <c:v>3.0330935800000001</c:v>
                </c:pt>
                <c:pt idx="2">
                  <c:v>3.3956096900000001</c:v>
                </c:pt>
                <c:pt idx="3">
                  <c:v>3.4262655899999999</c:v>
                </c:pt>
                <c:pt idx="4">
                  <c:v>3.8275555400000001</c:v>
                </c:pt>
                <c:pt idx="5">
                  <c:v>4.2168895900000001</c:v>
                </c:pt>
                <c:pt idx="6">
                  <c:v>28.99726819</c:v>
                </c:pt>
                <c:pt idx="7">
                  <c:v>40.875218449999998</c:v>
                </c:pt>
                <c:pt idx="8">
                  <c:v>46.938712240000001</c:v>
                </c:pt>
                <c:pt idx="9">
                  <c:v>268.42438441000002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835-4A06-9054-A566476B8C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-12"/>
        <c:axId val="185020800"/>
        <c:axId val="185022336"/>
      </c:barChart>
      <c:catAx>
        <c:axId val="1850208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185022336"/>
        <c:crosses val="autoZero"/>
        <c:auto val="1"/>
        <c:lblAlgn val="ctr"/>
        <c:lblOffset val="100"/>
        <c:noMultiLvlLbl val="0"/>
      </c:catAx>
      <c:valAx>
        <c:axId val="1850223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1850208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50"/>
      </a:pPr>
      <a:endParaRPr lang="es-PE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A6129F-A074-452F-9709-A9364E001A25}" type="doc">
      <dgm:prSet loTypeId="urn:microsoft.com/office/officeart/2005/8/layout/default#5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s-PE"/>
        </a:p>
      </dgm:t>
    </dgm:pt>
    <dgm:pt modelId="{C9E2DEFB-626B-4360-AFB3-8903B86D30C7}">
      <dgm:prSet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s-PE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9 Máquinas</a:t>
          </a:r>
        </a:p>
        <a:p>
          <a:r>
            <a:rPr lang="es-PE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de Rayos X </a:t>
          </a:r>
          <a:endParaRPr lang="es-PE" b="1" dirty="0"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C81F6B72-45D3-48ED-A3B2-966981691DC3}" type="parTrans" cxnId="{127B7426-88DD-4202-B2A6-36C69182FFE8}">
      <dgm:prSet/>
      <dgm:spPr/>
      <dgm:t>
        <a:bodyPr/>
        <a:lstStyle/>
        <a:p>
          <a:endParaRPr lang="es-PE"/>
        </a:p>
      </dgm:t>
    </dgm:pt>
    <dgm:pt modelId="{EBA08E5C-8EAC-45EA-B621-92E8A387790F}" type="sibTrans" cxnId="{127B7426-88DD-4202-B2A6-36C69182FFE8}">
      <dgm:prSet/>
      <dgm:spPr/>
      <dgm:t>
        <a:bodyPr/>
        <a:lstStyle/>
        <a:p>
          <a:endParaRPr lang="es-PE"/>
        </a:p>
      </dgm:t>
    </dgm:pt>
    <dgm:pt modelId="{DE0D5069-AE1E-472D-8195-D7F74438B647}" type="pres">
      <dgm:prSet presAssocID="{5FA6129F-A074-452F-9709-A9364E001A2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PE"/>
        </a:p>
      </dgm:t>
    </dgm:pt>
    <dgm:pt modelId="{873C70E9-34EE-47FA-A5A0-CE306E136923}" type="pres">
      <dgm:prSet presAssocID="{C9E2DEFB-626B-4360-AFB3-8903B86D30C7}" presName="node" presStyleLbl="node1" presStyleIdx="0" presStyleCnt="1" custScaleX="71676" custScaleY="44445" custLinFactNeighborX="-13454" custLinFactNeighborY="63044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</dgm:ptLst>
  <dgm:cxnLst>
    <dgm:cxn modelId="{98774770-04B9-456B-A24B-52A41D5DEAAD}" type="presOf" srcId="{5FA6129F-A074-452F-9709-A9364E001A25}" destId="{DE0D5069-AE1E-472D-8195-D7F74438B647}" srcOrd="0" destOrd="0" presId="urn:microsoft.com/office/officeart/2005/8/layout/default#5"/>
    <dgm:cxn modelId="{127B7426-88DD-4202-B2A6-36C69182FFE8}" srcId="{5FA6129F-A074-452F-9709-A9364E001A25}" destId="{C9E2DEFB-626B-4360-AFB3-8903B86D30C7}" srcOrd="0" destOrd="0" parTransId="{C81F6B72-45D3-48ED-A3B2-966981691DC3}" sibTransId="{EBA08E5C-8EAC-45EA-B621-92E8A387790F}"/>
    <dgm:cxn modelId="{68047005-BA89-4030-9CE0-DEEF51AB1959}" type="presOf" srcId="{C9E2DEFB-626B-4360-AFB3-8903B86D30C7}" destId="{873C70E9-34EE-47FA-A5A0-CE306E136923}" srcOrd="0" destOrd="0" presId="urn:microsoft.com/office/officeart/2005/8/layout/default#5"/>
    <dgm:cxn modelId="{5626BCB1-C764-4305-B224-4E3F3AC31F87}" type="presParOf" srcId="{DE0D5069-AE1E-472D-8195-D7F74438B647}" destId="{873C70E9-34EE-47FA-A5A0-CE306E136923}" srcOrd="0" destOrd="0" presId="urn:microsoft.com/office/officeart/2005/8/layout/default#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3C70E9-34EE-47FA-A5A0-CE306E136923}">
      <dsp:nvSpPr>
        <dsp:cNvPr id="0" name=""/>
        <dsp:cNvSpPr/>
      </dsp:nvSpPr>
      <dsp:spPr>
        <a:xfrm>
          <a:off x="23574" y="70145"/>
          <a:ext cx="2386600" cy="887932"/>
        </a:xfrm>
        <a:prstGeom prst="rect">
          <a:avLst/>
        </a:prstGeom>
        <a:solidFill>
          <a:schemeClr val="bg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2100" b="1" kern="1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9 Máquinas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2100" b="1" kern="1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de Rayos X </a:t>
          </a:r>
          <a:endParaRPr lang="es-PE" sz="2100" b="1" kern="1200" dirty="0"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23574" y="70145"/>
        <a:ext cx="2386600" cy="8879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5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0.86933</cdr:x>
      <cdr:y>0.38302</cdr:y>
    </cdr:from>
    <cdr:to>
      <cdr:x>0.90929</cdr:x>
      <cdr:y>0.44541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7667626" y="1052514"/>
          <a:ext cx="352425" cy="1714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s-PE" sz="110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BC5C0D-1A8E-40E5-ADA0-84DBF59AA5C6}" type="datetimeFigureOut">
              <a:rPr lang="es-PE" smtClean="0"/>
              <a:pPr/>
              <a:t>12/09/2017</a:t>
            </a:fld>
            <a:endParaRPr lang="es-PE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4DE743-8C90-4E5D-88A6-DE09DDDEA465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281844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6789CF-F719-4CF8-BD89-6F425D155B51}" type="datetimeFigureOut">
              <a:rPr lang="es-PE" smtClean="0"/>
              <a:pPr/>
              <a:t>12/09/2017</a:t>
            </a:fld>
            <a:endParaRPr lang="es-PE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B73C36-1084-41DA-B4FB-5438826D3999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74289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281" y="2607047"/>
            <a:ext cx="10361851" cy="1470025"/>
          </a:xfrm>
        </p:spPr>
        <p:txBody>
          <a:bodyPr/>
          <a:lstStyle>
            <a:lvl1pPr>
              <a:defRPr sz="6000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PE" dirty="0"/>
          </a:p>
        </p:txBody>
      </p:sp>
      <p:sp>
        <p:nvSpPr>
          <p:cNvPr id="7" name="1 Marcador de fecha"/>
          <p:cNvSpPr>
            <a:spLocks noGrp="1"/>
          </p:cNvSpPr>
          <p:nvPr>
            <p:ph type="dt" sz="half" idx="10"/>
          </p:nvPr>
        </p:nvSpPr>
        <p:spPr>
          <a:xfrm>
            <a:off x="609520" y="6356351"/>
            <a:ext cx="284443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68B013"/>
                </a:solidFill>
              </a:defRPr>
            </a:lvl1pPr>
          </a:lstStyle>
          <a:p>
            <a:fld id="{D7E77C8B-DD1F-4A72-984B-6415D7DA5034}" type="datetimeFigureOut">
              <a:rPr lang="es-PE" smtClean="0"/>
              <a:pPr/>
              <a:t>12/09/2017</a:t>
            </a:fld>
            <a:endParaRPr lang="es-PE" dirty="0"/>
          </a:p>
        </p:txBody>
      </p:sp>
      <p:sp>
        <p:nvSpPr>
          <p:cNvPr id="8" name="Rectángulo 7"/>
          <p:cNvSpPr/>
          <p:nvPr userDrawn="1"/>
        </p:nvSpPr>
        <p:spPr>
          <a:xfrm>
            <a:off x="11855846" y="0"/>
            <a:ext cx="334567" cy="6858000"/>
          </a:xfrm>
          <a:prstGeom prst="rect">
            <a:avLst/>
          </a:prstGeom>
          <a:solidFill>
            <a:srgbClr val="0022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562" y="3356992"/>
            <a:ext cx="8533289" cy="1345704"/>
          </a:xfrm>
        </p:spPr>
        <p:txBody>
          <a:bodyPr>
            <a:normAutofit/>
          </a:bodyPr>
          <a:lstStyle>
            <a:lvl1pPr marL="0" indent="0" algn="ctr">
              <a:buNone/>
              <a:defRPr sz="4000" b="1">
                <a:solidFill>
                  <a:srgbClr val="68B01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 smtClean="0"/>
              <a:t>Haga clic para modificar el estilo de subtítulo del patrón</a:t>
            </a:r>
            <a:endParaRPr lang="es-PE" dirty="0"/>
          </a:p>
        </p:txBody>
      </p:sp>
      <p:sp>
        <p:nvSpPr>
          <p:cNvPr id="6" name="Rectángulo 5"/>
          <p:cNvSpPr/>
          <p:nvPr userDrawn="1"/>
        </p:nvSpPr>
        <p:spPr>
          <a:xfrm>
            <a:off x="11855846" y="0"/>
            <a:ext cx="334567" cy="6858000"/>
          </a:xfrm>
          <a:prstGeom prst="rect">
            <a:avLst/>
          </a:prstGeom>
          <a:solidFill>
            <a:srgbClr val="68B0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57199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Una c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PE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8B013"/>
                </a:solidFill>
              </a:defRPr>
            </a:lvl1pPr>
          </a:lstStyle>
          <a:p>
            <a:fld id="{E1C5F5C6-555F-458A-94D6-C47106D533BB}" type="slidenum">
              <a:rPr lang="es-PE" smtClean="0"/>
              <a:pPr/>
              <a:t>‹Nº›</a:t>
            </a:fld>
            <a:endParaRPr lang="es-P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812696" y="1600201"/>
            <a:ext cx="5060736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PE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518671" y="1600200"/>
            <a:ext cx="5062221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PE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8B013"/>
                </a:solidFill>
              </a:defRPr>
            </a:lvl1pPr>
          </a:lstStyle>
          <a:p>
            <a:fld id="{E1C5F5C6-555F-458A-94D6-C47106D533BB}" type="slidenum">
              <a:rPr lang="es-PE" smtClean="0"/>
              <a:pPr/>
              <a:t>‹Nº›</a:t>
            </a:fld>
            <a:endParaRPr lang="es-P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</p:spPr>
        <p:txBody>
          <a:bodyPr/>
          <a:lstStyle>
            <a:lvl1pPr>
              <a:defRPr>
                <a:solidFill>
                  <a:srgbClr val="68B013"/>
                </a:solidFill>
              </a:defRPr>
            </a:lvl1pPr>
          </a:lstStyle>
          <a:p>
            <a:fld id="{E1C5F5C6-555F-458A-94D6-C47106D533BB}" type="slidenum">
              <a:rPr lang="es-PE" smtClean="0"/>
              <a:pPr/>
              <a:t>‹Nº›</a:t>
            </a:fld>
            <a:endParaRPr lang="es-P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 si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55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3214886" y="274638"/>
            <a:ext cx="836600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dirty="0" smtClean="0"/>
              <a:t>Haga clic para modificar el estilo de título del patrón</a:t>
            </a:r>
            <a:endParaRPr lang="es-PE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PE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8B013"/>
                </a:solidFill>
              </a:defRPr>
            </a:lvl1pPr>
          </a:lstStyle>
          <a:p>
            <a:fld id="{E1C5F5C6-555F-458A-94D6-C47106D533BB}" type="slidenum">
              <a:rPr lang="es-PE" smtClean="0"/>
              <a:pPr/>
              <a:t>‹Nº›</a:t>
            </a:fld>
            <a:endParaRPr lang="es-PE" dirty="0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19" y="274638"/>
            <a:ext cx="1945077" cy="63408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92" r:id="rId2"/>
    <p:sldLayoutId id="2147483686" r:id="rId3"/>
    <p:sldLayoutId id="2147483688" r:id="rId4"/>
    <p:sldLayoutId id="2147483691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rgbClr val="002264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68B013"/>
        </a:buClr>
        <a:buFont typeface="Wingdings" panose="05000000000000000000" pitchFamily="2" charset="2"/>
        <a:buChar char="ü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68B013"/>
        </a:buClr>
        <a:buFont typeface="Wingdings" panose="05000000000000000000" pitchFamily="2" charset="2"/>
        <a:buChar char="§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68B013"/>
        </a:buClr>
        <a:buFont typeface="Arial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68B013"/>
        </a:buClr>
        <a:buFont typeface="Arial" pitchFamily="34" charset="0"/>
        <a:buChar char="–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68B013"/>
        </a:buClr>
        <a:buFont typeface="Arial" pitchFamily="34" charset="0"/>
        <a:buChar char="»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7430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8.jpeg"/><Relationship Id="rId7" Type="http://schemas.openxmlformats.org/officeDocument/2006/relationships/diagramColors" Target="../diagrams/colors1.xml"/><Relationship Id="rId12" Type="http://schemas.openxmlformats.org/officeDocument/2006/relationships/image" Target="../media/image22.emf"/><Relationship Id="rId2" Type="http://schemas.openxmlformats.org/officeDocument/2006/relationships/hyperlink" Target="http://conexiontalma/Galerias%20Talma/Operaciones%20carga/M&#225;quina%20de%20rayos%20X/_MG_8158.jpg" TargetMode="Externa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21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20.png"/><Relationship Id="rId4" Type="http://schemas.openxmlformats.org/officeDocument/2006/relationships/diagramData" Target="../diagrams/data1.xml"/><Relationship Id="rId9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6518262" y="0"/>
            <a:ext cx="4270860" cy="2348880"/>
          </a:xfrm>
          <a:custGeom>
            <a:avLst/>
            <a:gdLst>
              <a:gd name="connsiteX0" fmla="*/ 0 w 2973358"/>
              <a:gd name="connsiteY0" fmla="*/ 0 h 1844824"/>
              <a:gd name="connsiteX1" fmla="*/ 2973358 w 2973358"/>
              <a:gd name="connsiteY1" fmla="*/ 0 h 1844824"/>
              <a:gd name="connsiteX2" fmla="*/ 2973358 w 2973358"/>
              <a:gd name="connsiteY2" fmla="*/ 1844824 h 1844824"/>
              <a:gd name="connsiteX3" fmla="*/ 0 w 2973358"/>
              <a:gd name="connsiteY3" fmla="*/ 1844824 h 1844824"/>
              <a:gd name="connsiteX4" fmla="*/ 0 w 2973358"/>
              <a:gd name="connsiteY4" fmla="*/ 0 h 1844824"/>
              <a:gd name="connsiteX0" fmla="*/ 0 w 3354358"/>
              <a:gd name="connsiteY0" fmla="*/ 0 h 1844824"/>
              <a:gd name="connsiteX1" fmla="*/ 3354358 w 3354358"/>
              <a:gd name="connsiteY1" fmla="*/ 0 h 1844824"/>
              <a:gd name="connsiteX2" fmla="*/ 2973358 w 3354358"/>
              <a:gd name="connsiteY2" fmla="*/ 1844824 h 1844824"/>
              <a:gd name="connsiteX3" fmla="*/ 0 w 3354358"/>
              <a:gd name="connsiteY3" fmla="*/ 1844824 h 1844824"/>
              <a:gd name="connsiteX4" fmla="*/ 0 w 3354358"/>
              <a:gd name="connsiteY4" fmla="*/ 0 h 1844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4358" h="1844824">
                <a:moveTo>
                  <a:pt x="0" y="0"/>
                </a:moveTo>
                <a:lnTo>
                  <a:pt x="3354358" y="0"/>
                </a:lnTo>
                <a:lnTo>
                  <a:pt x="2973358" y="1844824"/>
                </a:lnTo>
                <a:lnTo>
                  <a:pt x="0" y="1844824"/>
                </a:lnTo>
                <a:lnTo>
                  <a:pt x="0" y="0"/>
                </a:lnTo>
                <a:close/>
              </a:path>
            </a:pathLst>
          </a:custGeom>
          <a:solidFill>
            <a:srgbClr val="0022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prstClr val="white"/>
              </a:solidFill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294" y="620688"/>
            <a:ext cx="3427644" cy="1118430"/>
          </a:xfrm>
          <a:prstGeom prst="rect">
            <a:avLst/>
          </a:prstGeom>
        </p:spPr>
      </p:pic>
      <p:sp>
        <p:nvSpPr>
          <p:cNvPr id="14" name="4 CuadroTexto"/>
          <p:cNvSpPr txBox="1"/>
          <p:nvPr/>
        </p:nvSpPr>
        <p:spPr>
          <a:xfrm>
            <a:off x="118542" y="6479758"/>
            <a:ext cx="77768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0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Oficinas principales: Lima Cargo City, Callao - Perú</a:t>
            </a:r>
            <a:endParaRPr lang="es-PE" sz="10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4 CuadroTexto"/>
          <p:cNvSpPr txBox="1"/>
          <p:nvPr/>
        </p:nvSpPr>
        <p:spPr>
          <a:xfrm>
            <a:off x="8039422" y="6479758"/>
            <a:ext cx="39604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PE" sz="10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Lima, setiembre 2017</a:t>
            </a:r>
            <a:endParaRPr lang="es-PE" sz="10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1342678" y="317555"/>
            <a:ext cx="44143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PE" sz="2800" dirty="0">
                <a:solidFill>
                  <a:prstClr val="white"/>
                </a:solidFill>
                <a:latin typeface="Century Gothic"/>
              </a:rPr>
              <a:t>Agroexportación</a:t>
            </a:r>
          </a:p>
          <a:p>
            <a:pPr algn="r"/>
            <a:r>
              <a:rPr lang="es-PE" sz="2800" dirty="0">
                <a:solidFill>
                  <a:prstClr val="white"/>
                </a:solidFill>
                <a:latin typeface="Century Gothic"/>
              </a:rPr>
              <a:t>por vía aérea:</a:t>
            </a:r>
          </a:p>
          <a:p>
            <a:pPr algn="r"/>
            <a:r>
              <a:rPr lang="es-PE" sz="2800" dirty="0">
                <a:solidFill>
                  <a:prstClr val="white"/>
                </a:solidFill>
                <a:latin typeface="Century Gothic"/>
              </a:rPr>
              <a:t>Logística </a:t>
            </a:r>
            <a:r>
              <a:rPr lang="es-PE" sz="2800" dirty="0" smtClean="0">
                <a:solidFill>
                  <a:prstClr val="white"/>
                </a:solidFill>
                <a:latin typeface="Century Gothic"/>
              </a:rPr>
              <a:t>especializada</a:t>
            </a:r>
            <a:endParaRPr lang="es-PE" sz="2800" dirty="0">
              <a:solidFill>
                <a:prstClr val="white"/>
              </a:solidFill>
              <a:latin typeface="Century Gothic"/>
            </a:endParaRPr>
          </a:p>
          <a:p>
            <a:pPr algn="r"/>
            <a:endParaRPr lang="es-PE" sz="1000" dirty="0">
              <a:solidFill>
                <a:prstClr val="white"/>
              </a:solidFill>
              <a:latin typeface="Century Gothic"/>
            </a:endParaRPr>
          </a:p>
          <a:p>
            <a:pPr algn="r"/>
            <a:r>
              <a:rPr lang="es-PE" sz="1600" b="1" dirty="0">
                <a:solidFill>
                  <a:prstClr val="white"/>
                </a:solidFill>
                <a:latin typeface="Century Gothic"/>
              </a:rPr>
              <a:t>Arturo Cassinelli</a:t>
            </a:r>
          </a:p>
          <a:p>
            <a:pPr algn="r"/>
            <a:r>
              <a:rPr lang="es-PE" sz="1600" dirty="0">
                <a:solidFill>
                  <a:prstClr val="white"/>
                </a:solidFill>
                <a:latin typeface="Century Gothic"/>
              </a:rPr>
              <a:t>Gerente General</a:t>
            </a:r>
          </a:p>
        </p:txBody>
      </p:sp>
    </p:spTree>
    <p:extLst>
      <p:ext uri="{BB962C8B-B14F-4D97-AF65-F5344CB8AC3E}">
        <p14:creationId xmlns:p14="http://schemas.microsoft.com/office/powerpoint/2010/main" val="90671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PE" sz="2800" dirty="0">
                <a:solidFill>
                  <a:srgbClr val="68B013"/>
                </a:solidFill>
              </a:rPr>
              <a:t>/</a:t>
            </a:r>
            <a:r>
              <a:rPr lang="es-PE" sz="2800" dirty="0"/>
              <a:t> Evolución del volumen de </a:t>
            </a:r>
            <a:r>
              <a:rPr lang="es-PE" sz="2800" dirty="0" err="1"/>
              <a:t>agroexportaciones</a:t>
            </a:r>
            <a:r>
              <a:rPr lang="es-PE" sz="2800" dirty="0"/>
              <a:t> transportado por vía aérea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PE" sz="2400" dirty="0" smtClean="0"/>
              <a:t>Principales productos de Agroexportación por vía aérea (2016)</a:t>
            </a:r>
            <a:endParaRPr lang="es-PE" sz="2400" dirty="0"/>
          </a:p>
        </p:txBody>
      </p:sp>
      <p:sp>
        <p:nvSpPr>
          <p:cNvPr id="11" name="CuadroTexto 10"/>
          <p:cNvSpPr txBox="1"/>
          <p:nvPr/>
        </p:nvSpPr>
        <p:spPr>
          <a:xfrm rot="16200000">
            <a:off x="10844525" y="5418815"/>
            <a:ext cx="1993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PE" sz="1200" dirty="0" smtClean="0">
                <a:solidFill>
                  <a:schemeClr val="tx2"/>
                </a:solidFill>
              </a:rPr>
              <a:t>Fuente: Comex</a:t>
            </a:r>
          </a:p>
          <a:p>
            <a:pPr algn="r"/>
            <a:r>
              <a:rPr lang="es-PE" sz="1200" dirty="0" smtClean="0">
                <a:solidFill>
                  <a:schemeClr val="tx2"/>
                </a:solidFill>
              </a:rPr>
              <a:t>Elaboración propia</a:t>
            </a:r>
            <a:endParaRPr lang="es-PE" sz="1200" dirty="0">
              <a:solidFill>
                <a:schemeClr val="tx2"/>
              </a:solidFill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061124"/>
              </p:ext>
            </p:extLst>
          </p:nvPr>
        </p:nvGraphicFramePr>
        <p:xfrm>
          <a:off x="1054646" y="2590920"/>
          <a:ext cx="9721081" cy="33064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96865"/>
                <a:gridCol w="1704373"/>
                <a:gridCol w="1598949"/>
                <a:gridCol w="1598949"/>
                <a:gridCol w="1721945"/>
              </a:tblGrid>
              <a:tr h="610611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PRODUCTO</a:t>
                      </a:r>
                      <a:endParaRPr lang="es-PE" sz="1600" b="1" i="0" u="none" strike="noStrike" dirty="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226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VALOR FOB (US$)</a:t>
                      </a:r>
                      <a:endParaRPr lang="es-PE" sz="1600" b="1" i="0" u="none" strike="noStrike" dirty="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226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PESO (KG)</a:t>
                      </a:r>
                      <a:endParaRPr lang="es-PE" sz="1600" b="1" i="0" u="none" strike="noStrike" dirty="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226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FOB / KG</a:t>
                      </a:r>
                      <a:endParaRPr lang="es-PE" sz="1600" b="1" i="0" u="none" strike="noStrike" dirty="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226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Participación</a:t>
                      </a:r>
                      <a:br>
                        <a:rPr lang="es-PE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s-PE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(%)</a:t>
                      </a:r>
                      <a:endParaRPr lang="es-PE" sz="1600" b="1" i="0" u="none" strike="noStrike" dirty="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2264"/>
                    </a:solidFill>
                  </a:tcPr>
                </a:tc>
              </a:tr>
              <a:tr h="30530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400" u="none" strike="noStrike" dirty="0">
                          <a:effectLst/>
                        </a:rPr>
                        <a:t>ESPÁRRAGOS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>
                          <a:effectLst/>
                        </a:rPr>
                        <a:t>334,460,644 </a:t>
                      </a:r>
                      <a:endParaRPr lang="es-PE" sz="14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>
                          <a:effectLst/>
                        </a:rPr>
                        <a:t>98,881,360 </a:t>
                      </a:r>
                      <a:endParaRPr lang="es-PE" sz="14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 dirty="0">
                          <a:effectLst/>
                        </a:rPr>
                        <a:t>3.38 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>
                          <a:effectLst/>
                        </a:rPr>
                        <a:t>79.0%</a:t>
                      </a:r>
                      <a:endParaRPr lang="es-PE" sz="14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0530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400" u="none" strike="noStrike" dirty="0">
                          <a:effectLst/>
                        </a:rPr>
                        <a:t>MANGOS 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>
                          <a:effectLst/>
                        </a:rPr>
                        <a:t>30,415,445 </a:t>
                      </a:r>
                      <a:endParaRPr lang="es-PE" sz="14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>
                          <a:effectLst/>
                        </a:rPr>
                        <a:t>12,315,103 </a:t>
                      </a:r>
                      <a:endParaRPr lang="es-PE" sz="14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 dirty="0">
                          <a:effectLst/>
                        </a:rPr>
                        <a:t>2.47 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>
                          <a:effectLst/>
                        </a:rPr>
                        <a:t>9.8%</a:t>
                      </a:r>
                      <a:endParaRPr lang="es-PE" sz="14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0530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400" u="none" strike="noStrike" dirty="0">
                          <a:effectLst/>
                        </a:rPr>
                        <a:t>ARANDANOS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>
                          <a:effectLst/>
                        </a:rPr>
                        <a:t>40,185,444 </a:t>
                      </a:r>
                      <a:endParaRPr lang="es-PE" sz="14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>
                          <a:effectLst/>
                        </a:rPr>
                        <a:t>4,100,377 </a:t>
                      </a:r>
                      <a:endParaRPr lang="es-PE" sz="14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 dirty="0">
                          <a:effectLst/>
                        </a:rPr>
                        <a:t>9.80 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>
                          <a:effectLst/>
                        </a:rPr>
                        <a:t>3.3%</a:t>
                      </a:r>
                      <a:endParaRPr lang="es-PE" sz="14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0530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400" u="none" strike="noStrike" dirty="0">
                          <a:effectLst/>
                        </a:rPr>
                        <a:t>ARVEJAS FRESCAS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>
                          <a:effectLst/>
                        </a:rPr>
                        <a:t>5,199,287 </a:t>
                      </a:r>
                      <a:endParaRPr lang="es-PE" sz="14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>
                          <a:effectLst/>
                        </a:rPr>
                        <a:t>1,531,757 </a:t>
                      </a:r>
                      <a:endParaRPr lang="es-PE" sz="14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 dirty="0">
                          <a:effectLst/>
                        </a:rPr>
                        <a:t>3.39 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>
                          <a:effectLst/>
                        </a:rPr>
                        <a:t>1.2%</a:t>
                      </a:r>
                      <a:endParaRPr lang="es-PE" sz="14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0530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400" u="none" strike="noStrike" dirty="0">
                          <a:effectLst/>
                        </a:rPr>
                        <a:t>FLORES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>
                          <a:effectLst/>
                        </a:rPr>
                        <a:t>7,299,734 </a:t>
                      </a:r>
                      <a:endParaRPr lang="es-PE" sz="14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>
                          <a:effectLst/>
                        </a:rPr>
                        <a:t>1,284,294 </a:t>
                      </a:r>
                      <a:endParaRPr lang="es-PE" sz="14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 dirty="0">
                          <a:effectLst/>
                        </a:rPr>
                        <a:t>5.68 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>
                          <a:effectLst/>
                        </a:rPr>
                        <a:t>1.0%</a:t>
                      </a:r>
                      <a:endParaRPr lang="es-PE" sz="14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0530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400" u="none" strike="noStrike" dirty="0">
                          <a:effectLst/>
                        </a:rPr>
                        <a:t>PALTAS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>
                          <a:effectLst/>
                        </a:rPr>
                        <a:t>1,411,653 </a:t>
                      </a:r>
                      <a:endParaRPr lang="es-PE" sz="14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>
                          <a:effectLst/>
                        </a:rPr>
                        <a:t>650,200 </a:t>
                      </a:r>
                      <a:endParaRPr lang="es-PE" sz="14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 dirty="0">
                          <a:effectLst/>
                        </a:rPr>
                        <a:t>2.17 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>
                          <a:effectLst/>
                        </a:rPr>
                        <a:t>0.5%</a:t>
                      </a:r>
                      <a:endParaRPr lang="es-PE" sz="14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0530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400" u="none" strike="noStrike">
                          <a:effectLst/>
                        </a:rPr>
                        <a:t>CACAO</a:t>
                      </a:r>
                      <a:endParaRPr lang="es-PE" sz="14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>
                          <a:effectLst/>
                        </a:rPr>
                        <a:t>3,585,911 </a:t>
                      </a:r>
                      <a:endParaRPr lang="es-PE" sz="14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>
                          <a:effectLst/>
                        </a:rPr>
                        <a:t>534,101 </a:t>
                      </a:r>
                      <a:endParaRPr lang="es-PE" sz="14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 dirty="0">
                          <a:effectLst/>
                        </a:rPr>
                        <a:t>6.71 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>
                          <a:effectLst/>
                        </a:rPr>
                        <a:t>0.4%</a:t>
                      </a:r>
                      <a:endParaRPr lang="es-PE" sz="14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0530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400" u="none" strike="noStrike">
                          <a:effectLst/>
                        </a:rPr>
                        <a:t>OTROS</a:t>
                      </a:r>
                      <a:endParaRPr lang="es-PE" sz="14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>
                          <a:effectLst/>
                        </a:rPr>
                        <a:t>105,002,795 </a:t>
                      </a:r>
                      <a:endParaRPr lang="es-PE" sz="14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>
                          <a:effectLst/>
                        </a:rPr>
                        <a:t>5,860,073 </a:t>
                      </a:r>
                      <a:endParaRPr lang="es-PE" sz="14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 dirty="0">
                          <a:effectLst/>
                        </a:rPr>
                        <a:t>17.92 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>
                          <a:effectLst/>
                        </a:rPr>
                        <a:t>4.7%</a:t>
                      </a:r>
                      <a:endParaRPr lang="es-PE" sz="14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33301">
                <a:tc>
                  <a:txBody>
                    <a:bodyPr/>
                    <a:lstStyle/>
                    <a:p>
                      <a:pPr algn="l" fontAlgn="ctr"/>
                      <a:r>
                        <a:rPr lang="es-PE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TOTAL</a:t>
                      </a:r>
                      <a:endParaRPr lang="es-PE" sz="1600" b="1" i="0" u="none" strike="noStrike" dirty="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68B01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527,560,912 </a:t>
                      </a:r>
                      <a:endParaRPr lang="es-PE" sz="1600" b="1" i="0" u="none" strike="noStrike" dirty="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68B01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125,157,265 </a:t>
                      </a:r>
                      <a:endParaRPr lang="es-PE" sz="1600" b="1" i="0" u="none" strike="noStrike" dirty="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68B01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r>
                        <a:rPr lang="es-PE" sz="16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4.22</a:t>
                      </a:r>
                      <a:endParaRPr lang="es-PE" sz="1600" b="1" i="0" u="none" strike="noStrike" dirty="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68B01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100.0%</a:t>
                      </a:r>
                      <a:endParaRPr lang="es-PE" sz="1600" b="1" i="0" u="none" strike="noStrike" dirty="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68B013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182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PE" sz="2800" dirty="0">
                <a:solidFill>
                  <a:srgbClr val="68B013"/>
                </a:solidFill>
              </a:rPr>
              <a:t>/</a:t>
            </a:r>
            <a:r>
              <a:rPr lang="es-PE" sz="2800" dirty="0"/>
              <a:t> Evolución del volumen de </a:t>
            </a:r>
            <a:r>
              <a:rPr lang="es-PE" sz="2800" dirty="0" err="1"/>
              <a:t>agroexportaciones</a:t>
            </a:r>
            <a:r>
              <a:rPr lang="es-PE" sz="2800" dirty="0"/>
              <a:t> transportado por vía aérea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9521" y="1556792"/>
            <a:ext cx="10971372" cy="460647"/>
          </a:xfrm>
        </p:spPr>
        <p:txBody>
          <a:bodyPr>
            <a:normAutofit fontScale="92500" lnSpcReduction="10000"/>
          </a:bodyPr>
          <a:lstStyle/>
          <a:p>
            <a:r>
              <a:rPr lang="es-PE" dirty="0" smtClean="0"/>
              <a:t>Principales mercados (2016)</a:t>
            </a:r>
            <a:endParaRPr lang="es-PE" dirty="0"/>
          </a:p>
        </p:txBody>
      </p:sp>
      <p:sp>
        <p:nvSpPr>
          <p:cNvPr id="10" name="CuadroTexto 9"/>
          <p:cNvSpPr txBox="1"/>
          <p:nvPr/>
        </p:nvSpPr>
        <p:spPr>
          <a:xfrm>
            <a:off x="12190413" y="-1179512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dirty="0" smtClean="0"/>
              <a:t>NORTEAMÉRICA</a:t>
            </a:r>
          </a:p>
          <a:p>
            <a:endParaRPr lang="es-PE" dirty="0"/>
          </a:p>
        </p:txBody>
      </p:sp>
      <p:sp>
        <p:nvSpPr>
          <p:cNvPr id="11" name="CuadroTexto 10"/>
          <p:cNvSpPr txBox="1"/>
          <p:nvPr/>
        </p:nvSpPr>
        <p:spPr>
          <a:xfrm rot="16200000">
            <a:off x="10844525" y="5418815"/>
            <a:ext cx="1993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PE" sz="1200" dirty="0" smtClean="0">
                <a:solidFill>
                  <a:schemeClr val="tx2"/>
                </a:solidFill>
              </a:rPr>
              <a:t>Fuente: Comex</a:t>
            </a:r>
          </a:p>
          <a:p>
            <a:pPr algn="r"/>
            <a:r>
              <a:rPr lang="es-PE" sz="1200" dirty="0" smtClean="0">
                <a:solidFill>
                  <a:schemeClr val="tx2"/>
                </a:solidFill>
              </a:rPr>
              <a:t>Elaboración propia</a:t>
            </a:r>
            <a:endParaRPr lang="es-PE" sz="1200" dirty="0">
              <a:solidFill>
                <a:schemeClr val="tx2"/>
              </a:solidFill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0259190"/>
              </p:ext>
            </p:extLst>
          </p:nvPr>
        </p:nvGraphicFramePr>
        <p:xfrm>
          <a:off x="766614" y="2132856"/>
          <a:ext cx="10441160" cy="4381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75460"/>
                <a:gridCol w="3048741"/>
                <a:gridCol w="1668253"/>
                <a:gridCol w="1353267"/>
                <a:gridCol w="1462151"/>
                <a:gridCol w="933288"/>
              </a:tblGrid>
              <a:tr h="20002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5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CONTINENTE / PAIS</a:t>
                      </a:r>
                      <a:endParaRPr lang="es-PE" sz="105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226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5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TIEMPO DE DURACIÓN DE VUELO </a:t>
                      </a:r>
                      <a:endParaRPr lang="es-PE" sz="105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226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50" b="1" u="none" strike="noStrike">
                          <a:solidFill>
                            <a:schemeClr val="bg1"/>
                          </a:solidFill>
                          <a:effectLst/>
                        </a:rPr>
                        <a:t>VALOR FOB (US$)</a:t>
                      </a:r>
                      <a:endParaRPr lang="es-PE" sz="1050" b="1" i="0" u="none" strike="noStrike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226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5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PESO (KG)</a:t>
                      </a:r>
                      <a:endParaRPr lang="es-PE" sz="105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226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5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FOB / KG</a:t>
                      </a:r>
                      <a:endParaRPr lang="es-PE" sz="105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226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5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PART. %</a:t>
                      </a:r>
                      <a:endParaRPr lang="es-PE" sz="105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2264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050" u="none" strike="noStrike" dirty="0" smtClean="0">
                          <a:effectLst/>
                        </a:rPr>
                        <a:t>NORTEAMÉRICA</a:t>
                      </a:r>
                      <a:endParaRPr lang="es-PE" sz="105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68B01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050" u="none" strike="noStrike" dirty="0">
                          <a:effectLst/>
                        </a:rPr>
                        <a:t>DURACION</a:t>
                      </a:r>
                      <a:endParaRPr lang="es-PE" sz="105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68B01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50" u="none" strike="noStrike" dirty="0">
                          <a:effectLst/>
                        </a:rPr>
                        <a:t>272,449,491</a:t>
                      </a:r>
                      <a:endParaRPr lang="es-PE" sz="105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68B01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50" u="none" strike="noStrike" dirty="0">
                          <a:effectLst/>
                        </a:rPr>
                        <a:t>78,201,032</a:t>
                      </a:r>
                      <a:endParaRPr lang="es-PE" sz="105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68B01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50" u="none" strike="noStrike" dirty="0">
                          <a:effectLst/>
                        </a:rPr>
                        <a:t>3.48</a:t>
                      </a:r>
                      <a:endParaRPr lang="es-PE" sz="105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68B01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61%</a:t>
                      </a:r>
                      <a:endParaRPr lang="es-PE" sz="105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68B013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050" u="none" strike="noStrike">
                          <a:effectLst/>
                        </a:rPr>
                        <a:t>Estados Unidos</a:t>
                      </a:r>
                      <a:endParaRPr lang="es-P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050" u="none" strike="noStrike">
                          <a:effectLst/>
                        </a:rPr>
                        <a:t>05 Horas y 30 Minutos </a:t>
                      </a:r>
                      <a:endParaRPr lang="es-P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50" u="none" strike="noStrike">
                          <a:effectLst/>
                        </a:rPr>
                        <a:t>267,882,976</a:t>
                      </a:r>
                      <a:endParaRPr lang="es-P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50" u="none" strike="noStrike" dirty="0">
                          <a:effectLst/>
                        </a:rPr>
                        <a:t>74,480,794</a:t>
                      </a:r>
                      <a:endParaRPr lang="es-PE" sz="105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50" u="none" strike="noStrike" dirty="0">
                          <a:effectLst/>
                        </a:rPr>
                        <a:t>3.60</a:t>
                      </a:r>
                      <a:endParaRPr lang="es-PE" sz="105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5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95%</a:t>
                      </a:r>
                    </a:p>
                  </a:txBody>
                  <a:tcPr marL="9525" marR="9525" marT="9525" marB="0" anchor="ctr"/>
                </a:tc>
              </a:tr>
              <a:tr h="209550"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050" u="none" strike="noStrike" dirty="0">
                          <a:effectLst/>
                        </a:rPr>
                        <a:t>Canadá</a:t>
                      </a:r>
                      <a:endParaRPr lang="es-PE" sz="105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050" u="none" strike="noStrike">
                          <a:effectLst/>
                        </a:rPr>
                        <a:t>07 Horas y 56 Minutos</a:t>
                      </a:r>
                      <a:endParaRPr lang="es-P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50" u="none" strike="noStrike">
                          <a:effectLst/>
                        </a:rPr>
                        <a:t>4,566,515</a:t>
                      </a:r>
                      <a:endParaRPr lang="es-P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50" u="none" strike="noStrike">
                          <a:effectLst/>
                        </a:rPr>
                        <a:t>1,351,442</a:t>
                      </a:r>
                      <a:endParaRPr lang="es-P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50" u="none" strike="noStrike">
                          <a:effectLst/>
                        </a:rPr>
                        <a:t>3.38</a:t>
                      </a:r>
                      <a:endParaRPr lang="es-P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5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5%</a:t>
                      </a:r>
                    </a:p>
                  </a:txBody>
                  <a:tcPr marL="9525" marR="9525" marT="9525" marB="0" anchor="ctr"/>
                </a:tc>
              </a:tr>
              <a:tr h="209550"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050" u="none" strike="noStrike" dirty="0">
                          <a:effectLst/>
                        </a:rPr>
                        <a:t>LATINOAMÉRICA</a:t>
                      </a:r>
                      <a:endParaRPr lang="es-PE" sz="105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68B01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050" u="none" strike="noStrike" dirty="0">
                          <a:effectLst/>
                        </a:rPr>
                        <a:t> </a:t>
                      </a:r>
                      <a:endParaRPr lang="es-PE" sz="105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68B01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50" u="none" strike="noStrike">
                          <a:effectLst/>
                        </a:rPr>
                        <a:t>18,840,508</a:t>
                      </a:r>
                      <a:endParaRPr lang="es-P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68B01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50" u="none" strike="noStrike">
                          <a:effectLst/>
                        </a:rPr>
                        <a:t>2,368,796</a:t>
                      </a:r>
                      <a:endParaRPr lang="es-P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68B01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50" u="none" strike="noStrike" dirty="0">
                          <a:effectLst/>
                        </a:rPr>
                        <a:t>7.95</a:t>
                      </a:r>
                      <a:endParaRPr lang="es-PE" sz="105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68B01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5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2%</a:t>
                      </a:r>
                    </a:p>
                  </a:txBody>
                  <a:tcPr marL="9525" marR="9525" marT="9525" marB="0" anchor="ctr">
                    <a:solidFill>
                      <a:srgbClr val="68B013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050" u="none" strike="noStrike">
                          <a:effectLst/>
                        </a:rPr>
                        <a:t>Brasil</a:t>
                      </a:r>
                      <a:endParaRPr lang="es-P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050" u="none" strike="noStrike" dirty="0">
                          <a:effectLst/>
                        </a:rPr>
                        <a:t>04 Horas y 31 Minutos </a:t>
                      </a:r>
                      <a:endParaRPr lang="es-PE" sz="105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50" u="none" strike="noStrike">
                          <a:effectLst/>
                        </a:rPr>
                        <a:t>3,864,070</a:t>
                      </a:r>
                      <a:endParaRPr lang="es-P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50" u="none" strike="noStrike" dirty="0">
                          <a:effectLst/>
                        </a:rPr>
                        <a:t>1,093,419</a:t>
                      </a:r>
                      <a:endParaRPr lang="es-PE" sz="105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50" u="none" strike="noStrike" dirty="0">
                          <a:effectLst/>
                        </a:rPr>
                        <a:t>3.53</a:t>
                      </a:r>
                      <a:endParaRPr lang="es-PE" sz="105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5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46%</a:t>
                      </a:r>
                    </a:p>
                  </a:txBody>
                  <a:tcPr marL="9525" marR="9525" marT="9525" marB="0" anchor="ctr"/>
                </a:tc>
              </a:tr>
              <a:tr h="209550"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050" u="none" strike="noStrike">
                          <a:effectLst/>
                        </a:rPr>
                        <a:t>Otros</a:t>
                      </a:r>
                      <a:endParaRPr lang="es-P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050" u="none" strike="noStrike" dirty="0">
                          <a:effectLst/>
                        </a:rPr>
                        <a:t>-</a:t>
                      </a:r>
                      <a:endParaRPr lang="es-PE" sz="105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50" u="none" strike="noStrike" dirty="0">
                          <a:effectLst/>
                        </a:rPr>
                        <a:t>14,976,437</a:t>
                      </a:r>
                      <a:endParaRPr lang="es-PE" sz="105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50" u="none" strike="noStrike" dirty="0">
                          <a:effectLst/>
                        </a:rPr>
                        <a:t>1,275,378</a:t>
                      </a:r>
                      <a:endParaRPr lang="es-PE" sz="105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50" u="none" strike="noStrike" dirty="0">
                          <a:effectLst/>
                        </a:rPr>
                        <a:t>11.74</a:t>
                      </a:r>
                      <a:endParaRPr lang="es-PE" sz="105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5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54%</a:t>
                      </a:r>
                    </a:p>
                  </a:txBody>
                  <a:tcPr marL="9525" marR="9525" marT="9525" marB="0" anchor="ctr"/>
                </a:tc>
              </a:tr>
              <a:tr h="209550"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050" u="none" strike="noStrike" dirty="0">
                          <a:effectLst/>
                        </a:rPr>
                        <a:t>EUROPA</a:t>
                      </a:r>
                      <a:endParaRPr lang="es-PE" sz="105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68B01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050" u="none" strike="noStrike" dirty="0">
                          <a:effectLst/>
                        </a:rPr>
                        <a:t> </a:t>
                      </a:r>
                      <a:endParaRPr lang="es-PE" sz="105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68B01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50" u="none" strike="noStrike" dirty="0">
                          <a:effectLst/>
                        </a:rPr>
                        <a:t>205,444,465</a:t>
                      </a:r>
                      <a:endParaRPr lang="es-PE" sz="105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68B01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50" u="none" strike="noStrike" dirty="0">
                          <a:effectLst/>
                        </a:rPr>
                        <a:t>41,916,191</a:t>
                      </a:r>
                      <a:endParaRPr lang="es-PE" sz="105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68B01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50" u="none" strike="noStrike" dirty="0">
                          <a:effectLst/>
                        </a:rPr>
                        <a:t>4.90</a:t>
                      </a:r>
                      <a:endParaRPr lang="es-PE" sz="105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68B01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5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33%</a:t>
                      </a:r>
                    </a:p>
                  </a:txBody>
                  <a:tcPr marL="9525" marR="9525" marT="9525" marB="0" anchor="ctr">
                    <a:solidFill>
                      <a:srgbClr val="68B013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050" u="none" strike="noStrike">
                          <a:effectLst/>
                        </a:rPr>
                        <a:t>España</a:t>
                      </a:r>
                      <a:endParaRPr lang="es-P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050" u="none" strike="noStrike">
                          <a:effectLst/>
                        </a:rPr>
                        <a:t>11 Horas y 59 Minutos</a:t>
                      </a:r>
                      <a:endParaRPr lang="es-P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50" u="none" strike="noStrike">
                          <a:effectLst/>
                        </a:rPr>
                        <a:t>44,180,952</a:t>
                      </a:r>
                      <a:endParaRPr lang="es-P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50" u="none" strike="noStrike">
                          <a:effectLst/>
                        </a:rPr>
                        <a:t>12,578,257</a:t>
                      </a:r>
                      <a:endParaRPr lang="es-P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50" u="none" strike="noStrike" dirty="0">
                          <a:effectLst/>
                        </a:rPr>
                        <a:t>3.51</a:t>
                      </a:r>
                      <a:endParaRPr lang="es-PE" sz="105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5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30%</a:t>
                      </a:r>
                    </a:p>
                  </a:txBody>
                  <a:tcPr marL="9525" marR="9525" marT="9525" marB="0" anchor="ctr"/>
                </a:tc>
              </a:tr>
              <a:tr h="209550"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050" u="none" strike="noStrike">
                          <a:effectLst/>
                        </a:rPr>
                        <a:t>Países Bajos</a:t>
                      </a:r>
                      <a:endParaRPr lang="es-P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050" u="none" strike="noStrike">
                          <a:effectLst/>
                        </a:rPr>
                        <a:t>13 Horas y 12 Minutos </a:t>
                      </a:r>
                      <a:endParaRPr lang="es-P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50" u="none" strike="noStrike">
                          <a:effectLst/>
                        </a:rPr>
                        <a:t>75,456,293</a:t>
                      </a:r>
                      <a:endParaRPr lang="es-P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50" u="none" strike="noStrike">
                          <a:effectLst/>
                        </a:rPr>
                        <a:t>9,865,521</a:t>
                      </a:r>
                      <a:endParaRPr lang="es-P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50" u="none" strike="noStrike" dirty="0">
                          <a:effectLst/>
                        </a:rPr>
                        <a:t>7.65</a:t>
                      </a:r>
                      <a:endParaRPr lang="es-PE" sz="105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5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24%</a:t>
                      </a:r>
                    </a:p>
                  </a:txBody>
                  <a:tcPr marL="9525" marR="9525" marT="9525" marB="0" anchor="ctr"/>
                </a:tc>
              </a:tr>
              <a:tr h="209550"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050" u="none" strike="noStrike">
                          <a:effectLst/>
                        </a:rPr>
                        <a:t>Reino Unido</a:t>
                      </a:r>
                      <a:endParaRPr lang="es-P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050" u="none" strike="noStrike">
                          <a:effectLst/>
                        </a:rPr>
                        <a:t>12 Horas y 45 Minutos</a:t>
                      </a:r>
                      <a:endParaRPr lang="es-P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50" u="none" strike="noStrike">
                          <a:effectLst/>
                        </a:rPr>
                        <a:t>47,132,277</a:t>
                      </a:r>
                      <a:endParaRPr lang="es-P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50" u="none" strike="noStrike">
                          <a:effectLst/>
                        </a:rPr>
                        <a:t>8,918,405</a:t>
                      </a:r>
                      <a:endParaRPr lang="es-P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50" u="none" strike="noStrike" dirty="0">
                          <a:effectLst/>
                        </a:rPr>
                        <a:t>5.28</a:t>
                      </a:r>
                      <a:endParaRPr lang="es-PE" sz="105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5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21%</a:t>
                      </a:r>
                    </a:p>
                  </a:txBody>
                  <a:tcPr marL="9525" marR="9525" marT="9525" marB="0" anchor="ctr"/>
                </a:tc>
              </a:tr>
              <a:tr h="209550"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050" u="none" strike="noStrike">
                          <a:effectLst/>
                        </a:rPr>
                        <a:t>Francia</a:t>
                      </a:r>
                      <a:endParaRPr lang="es-P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050" u="none" strike="noStrike">
                          <a:effectLst/>
                        </a:rPr>
                        <a:t>12 Horas y 54 Minutos </a:t>
                      </a:r>
                      <a:endParaRPr lang="es-P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50" u="none" strike="noStrike">
                          <a:effectLst/>
                        </a:rPr>
                        <a:t>15,297,797</a:t>
                      </a:r>
                      <a:endParaRPr lang="es-P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50" u="none" strike="noStrike">
                          <a:effectLst/>
                        </a:rPr>
                        <a:t>3,977,720</a:t>
                      </a:r>
                      <a:endParaRPr lang="es-P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50" u="none" strike="noStrike" dirty="0">
                          <a:effectLst/>
                        </a:rPr>
                        <a:t>3.85</a:t>
                      </a:r>
                      <a:endParaRPr lang="es-PE" sz="105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5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9%</a:t>
                      </a:r>
                    </a:p>
                  </a:txBody>
                  <a:tcPr marL="9525" marR="9525" marT="9525" marB="0" anchor="ctr"/>
                </a:tc>
              </a:tr>
              <a:tr h="209550"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050" u="none" strike="noStrike">
                          <a:effectLst/>
                        </a:rPr>
                        <a:t>Alemania</a:t>
                      </a:r>
                      <a:endParaRPr lang="es-P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050" u="none" strike="noStrike">
                          <a:effectLst/>
                        </a:rPr>
                        <a:t>13 Horas y 27 Minutos </a:t>
                      </a:r>
                      <a:endParaRPr lang="es-P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50" u="none" strike="noStrike">
                          <a:effectLst/>
                        </a:rPr>
                        <a:t>9,654,937</a:t>
                      </a:r>
                      <a:endParaRPr lang="es-P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50" u="none" strike="noStrike">
                          <a:effectLst/>
                        </a:rPr>
                        <a:t>2,816,031</a:t>
                      </a:r>
                      <a:endParaRPr lang="es-P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50" u="none" strike="noStrike" dirty="0">
                          <a:effectLst/>
                        </a:rPr>
                        <a:t>3.43</a:t>
                      </a:r>
                      <a:endParaRPr lang="es-PE" sz="105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5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7%</a:t>
                      </a:r>
                    </a:p>
                  </a:txBody>
                  <a:tcPr marL="9525" marR="9525" marT="9525" marB="0" anchor="ctr"/>
                </a:tc>
              </a:tr>
              <a:tr h="209550"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050" u="none" strike="noStrike">
                          <a:effectLst/>
                        </a:rPr>
                        <a:t>Italia</a:t>
                      </a:r>
                      <a:endParaRPr lang="es-P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050" u="none" strike="noStrike">
                          <a:effectLst/>
                        </a:rPr>
                        <a:t>13 Horas y 21 Minutos</a:t>
                      </a:r>
                      <a:endParaRPr lang="es-P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50" u="none" strike="noStrike">
                          <a:effectLst/>
                        </a:rPr>
                        <a:t>4,367,871</a:t>
                      </a:r>
                      <a:endParaRPr lang="es-P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50" u="none" strike="noStrike">
                          <a:effectLst/>
                        </a:rPr>
                        <a:t>1,293,923</a:t>
                      </a:r>
                      <a:endParaRPr lang="es-P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50" u="none" strike="noStrike" dirty="0">
                          <a:effectLst/>
                        </a:rPr>
                        <a:t>3.38</a:t>
                      </a:r>
                      <a:endParaRPr lang="es-PE" sz="105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5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3%</a:t>
                      </a:r>
                    </a:p>
                  </a:txBody>
                  <a:tcPr marL="9525" marR="9525" marT="9525" marB="0" anchor="ctr"/>
                </a:tc>
              </a:tr>
              <a:tr h="209550"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050" u="none" strike="noStrike">
                          <a:effectLst/>
                        </a:rPr>
                        <a:t>Otros</a:t>
                      </a:r>
                      <a:endParaRPr lang="es-P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050" u="none" strike="noStrike">
                          <a:effectLst/>
                        </a:rPr>
                        <a:t>-</a:t>
                      </a:r>
                      <a:endParaRPr lang="es-P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50" u="none" strike="noStrike">
                          <a:effectLst/>
                        </a:rPr>
                        <a:t>9,354,337</a:t>
                      </a:r>
                      <a:endParaRPr lang="es-P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50" u="none" strike="noStrike">
                          <a:effectLst/>
                        </a:rPr>
                        <a:t>2,466,334</a:t>
                      </a:r>
                      <a:endParaRPr lang="es-P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50" u="none" strike="noStrike" dirty="0">
                          <a:effectLst/>
                        </a:rPr>
                        <a:t>3.79</a:t>
                      </a:r>
                      <a:endParaRPr lang="es-PE" sz="105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5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6%</a:t>
                      </a:r>
                    </a:p>
                  </a:txBody>
                  <a:tcPr marL="9525" marR="9525" marT="9525" marB="0" anchor="ctr"/>
                </a:tc>
              </a:tr>
              <a:tr h="209550"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050" u="none" strike="noStrike" dirty="0">
                          <a:effectLst/>
                        </a:rPr>
                        <a:t>ASIA</a:t>
                      </a:r>
                      <a:endParaRPr lang="es-PE" sz="105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68B01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050" u="none" strike="noStrike" dirty="0">
                          <a:effectLst/>
                        </a:rPr>
                        <a:t> </a:t>
                      </a:r>
                      <a:endParaRPr lang="es-PE" sz="105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68B01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50" u="none" strike="noStrike" dirty="0">
                          <a:effectLst/>
                        </a:rPr>
                        <a:t>25,913,793</a:t>
                      </a:r>
                      <a:endParaRPr lang="es-PE" sz="105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68B01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50" u="none" strike="noStrike" dirty="0">
                          <a:effectLst/>
                        </a:rPr>
                        <a:t>3,914,976</a:t>
                      </a:r>
                      <a:endParaRPr lang="es-PE" sz="105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68B01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50" u="none" strike="noStrike" dirty="0">
                          <a:effectLst/>
                        </a:rPr>
                        <a:t>6.62</a:t>
                      </a:r>
                      <a:endParaRPr lang="es-PE" sz="105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68B01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5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3%</a:t>
                      </a:r>
                    </a:p>
                  </a:txBody>
                  <a:tcPr marL="9525" marR="9525" marT="9525" marB="0" anchor="ctr">
                    <a:solidFill>
                      <a:srgbClr val="68B013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050" u="none" strike="noStrike">
                          <a:effectLst/>
                        </a:rPr>
                        <a:t>KOREA, REPUBLIC OF</a:t>
                      </a:r>
                      <a:endParaRPr lang="es-P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050" u="none" strike="noStrike">
                          <a:effectLst/>
                        </a:rPr>
                        <a:t>20 Horas y 18 Minutos</a:t>
                      </a:r>
                      <a:endParaRPr lang="es-P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50" u="none" strike="noStrike">
                          <a:effectLst/>
                        </a:rPr>
                        <a:t>7,440,358</a:t>
                      </a:r>
                      <a:endParaRPr lang="es-P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50" u="none" strike="noStrike">
                          <a:effectLst/>
                        </a:rPr>
                        <a:t>1,209,342</a:t>
                      </a:r>
                      <a:endParaRPr lang="es-P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50" u="none" strike="noStrike" dirty="0">
                          <a:effectLst/>
                        </a:rPr>
                        <a:t>6.15</a:t>
                      </a:r>
                      <a:endParaRPr lang="es-PE" sz="105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5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31%</a:t>
                      </a:r>
                    </a:p>
                  </a:txBody>
                  <a:tcPr marL="9525" marR="9525" marT="9525" marB="0" anchor="ctr"/>
                </a:tc>
              </a:tr>
              <a:tr h="209550"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050" u="none" strike="noStrike">
                          <a:effectLst/>
                        </a:rPr>
                        <a:t>JAPAN</a:t>
                      </a:r>
                      <a:endParaRPr lang="es-P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050" u="none" strike="noStrike">
                          <a:effectLst/>
                        </a:rPr>
                        <a:t>19 Horas y 11 Minutos</a:t>
                      </a:r>
                      <a:endParaRPr lang="es-P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50" u="none" strike="noStrike">
                          <a:effectLst/>
                        </a:rPr>
                        <a:t>5,802,058</a:t>
                      </a:r>
                      <a:endParaRPr lang="es-P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50" u="none" strike="noStrike">
                          <a:effectLst/>
                        </a:rPr>
                        <a:t>910,729</a:t>
                      </a:r>
                      <a:endParaRPr lang="es-P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50" u="none" strike="noStrike" dirty="0">
                          <a:effectLst/>
                        </a:rPr>
                        <a:t>6.37</a:t>
                      </a:r>
                      <a:endParaRPr lang="es-PE" sz="105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5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23%</a:t>
                      </a:r>
                    </a:p>
                  </a:txBody>
                  <a:tcPr marL="9525" marR="9525" marT="9525" marB="0" anchor="ctr"/>
                </a:tc>
              </a:tr>
              <a:tr h="209550"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050" u="none" strike="noStrike">
                          <a:effectLst/>
                        </a:rPr>
                        <a:t>OTROS</a:t>
                      </a:r>
                      <a:endParaRPr lang="es-P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050" u="none" strike="noStrike">
                          <a:effectLst/>
                        </a:rPr>
                        <a:t>-</a:t>
                      </a:r>
                      <a:endParaRPr lang="es-P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50" u="none" strike="noStrike">
                          <a:effectLst/>
                        </a:rPr>
                        <a:t>12,671,377</a:t>
                      </a:r>
                      <a:endParaRPr lang="es-P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50" u="none" strike="noStrike">
                          <a:effectLst/>
                        </a:rPr>
                        <a:t>1,794,905</a:t>
                      </a:r>
                      <a:endParaRPr lang="es-P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50" u="none" strike="noStrike" dirty="0">
                          <a:effectLst/>
                        </a:rPr>
                        <a:t>7.06</a:t>
                      </a:r>
                      <a:endParaRPr lang="es-PE" sz="105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5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46%</a:t>
                      </a:r>
                    </a:p>
                  </a:txBody>
                  <a:tcPr marL="9525" marR="9525" marT="9525" marB="0" anchor="ctr"/>
                </a:tc>
              </a:tr>
              <a:tr h="209550"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050" u="none" strike="noStrike" dirty="0">
                          <a:effectLst/>
                        </a:rPr>
                        <a:t>OTROS</a:t>
                      </a:r>
                      <a:endParaRPr lang="es-PE" sz="105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68B01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050" u="none" strike="noStrike" dirty="0">
                          <a:effectLst/>
                        </a:rPr>
                        <a:t> </a:t>
                      </a:r>
                      <a:endParaRPr lang="es-PE" sz="105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68B01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50" u="none" strike="noStrike">
                          <a:effectLst/>
                        </a:rPr>
                        <a:t>4,912,655</a:t>
                      </a:r>
                      <a:endParaRPr lang="es-P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68B01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50" u="none" strike="noStrike">
                          <a:effectLst/>
                        </a:rPr>
                        <a:t>1,125,066</a:t>
                      </a:r>
                      <a:endParaRPr lang="es-P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68B01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50" u="none" strike="noStrike" dirty="0">
                          <a:effectLst/>
                        </a:rPr>
                        <a:t>4.37</a:t>
                      </a:r>
                      <a:endParaRPr lang="es-PE" sz="105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68B01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5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1%</a:t>
                      </a:r>
                    </a:p>
                  </a:txBody>
                  <a:tcPr marL="9525" marR="9525" marT="9525" marB="0" anchor="ctr">
                    <a:solidFill>
                      <a:srgbClr val="68B013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05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TOTAL</a:t>
                      </a:r>
                      <a:endParaRPr lang="es-PE" sz="105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226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05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PE" sz="105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226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5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527,560,912</a:t>
                      </a:r>
                      <a:endParaRPr lang="es-PE" sz="105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226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5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125,157,265</a:t>
                      </a:r>
                      <a:endParaRPr lang="es-PE" sz="105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226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5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4.22</a:t>
                      </a:r>
                      <a:endParaRPr lang="es-PE" sz="105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226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5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solidFill>
                      <a:srgbClr val="00226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681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PE" sz="2800" dirty="0">
                <a:solidFill>
                  <a:srgbClr val="68B013"/>
                </a:solidFill>
              </a:rPr>
              <a:t>/</a:t>
            </a:r>
            <a:r>
              <a:rPr lang="es-PE" sz="2800" dirty="0"/>
              <a:t> Evolución del volumen de </a:t>
            </a:r>
            <a:r>
              <a:rPr lang="es-PE" sz="2800" dirty="0" err="1"/>
              <a:t>agroexportaciones</a:t>
            </a:r>
            <a:r>
              <a:rPr lang="es-PE" sz="2800" dirty="0"/>
              <a:t> transportado por vía aérea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PE" dirty="0" smtClean="0"/>
              <a:t>Principales mercados (2016)</a:t>
            </a:r>
            <a:endParaRPr lang="es-PE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962" y="2326880"/>
            <a:ext cx="8352928" cy="3903600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478582" y="3439423"/>
            <a:ext cx="263453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600" b="1" dirty="0">
                <a:solidFill>
                  <a:srgbClr val="002264"/>
                </a:solidFill>
              </a:rPr>
              <a:t>NORTEAMÉRICA</a:t>
            </a:r>
          </a:p>
          <a:p>
            <a:r>
              <a:rPr lang="es-PE" sz="1200" dirty="0"/>
              <a:t>Valor FOB (US$): </a:t>
            </a:r>
            <a:r>
              <a:rPr lang="es-PE" sz="1200" dirty="0" smtClean="0"/>
              <a:t>272,449,491</a:t>
            </a:r>
            <a:endParaRPr lang="es-PE" sz="1200" dirty="0"/>
          </a:p>
          <a:p>
            <a:r>
              <a:rPr lang="es-PE" sz="1200" dirty="0" smtClean="0"/>
              <a:t>78,201,032 KG</a:t>
            </a:r>
          </a:p>
          <a:p>
            <a:r>
              <a:rPr lang="es-PE" sz="2800" b="1" dirty="0" smtClean="0">
                <a:solidFill>
                  <a:srgbClr val="68B013"/>
                </a:solidFill>
              </a:rPr>
              <a:t>61%</a:t>
            </a:r>
            <a:endParaRPr lang="es-PE" sz="2800" b="1" dirty="0">
              <a:solidFill>
                <a:srgbClr val="68B013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1097959" y="5139576"/>
            <a:ext cx="24110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200" b="1" dirty="0" smtClean="0">
                <a:solidFill>
                  <a:srgbClr val="002264"/>
                </a:solidFill>
              </a:rPr>
              <a:t>LATINOAMÉRICA</a:t>
            </a:r>
          </a:p>
          <a:p>
            <a:r>
              <a:rPr lang="es-PE" sz="1200" dirty="0"/>
              <a:t>Valor FOB (US$): </a:t>
            </a:r>
            <a:r>
              <a:rPr lang="es-PE" sz="1200" dirty="0" smtClean="0"/>
              <a:t>18,840,508</a:t>
            </a:r>
          </a:p>
          <a:p>
            <a:r>
              <a:rPr lang="es-PE" sz="1200" dirty="0" smtClean="0"/>
              <a:t>2,368,796 KG</a:t>
            </a:r>
          </a:p>
          <a:p>
            <a:r>
              <a:rPr lang="es-PE" sz="1200" b="1" dirty="0">
                <a:solidFill>
                  <a:srgbClr val="68B013"/>
                </a:solidFill>
              </a:rPr>
              <a:t>2</a:t>
            </a:r>
            <a:r>
              <a:rPr lang="es-PE" sz="1200" b="1" dirty="0" smtClean="0">
                <a:solidFill>
                  <a:srgbClr val="68B013"/>
                </a:solidFill>
              </a:rPr>
              <a:t>%</a:t>
            </a:r>
            <a:endParaRPr lang="es-PE" sz="1200" b="1" dirty="0">
              <a:solidFill>
                <a:srgbClr val="68B013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9302517" y="1877349"/>
            <a:ext cx="24711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600" b="1" dirty="0" smtClean="0">
                <a:solidFill>
                  <a:srgbClr val="002264"/>
                </a:solidFill>
              </a:rPr>
              <a:t>EUROPA</a:t>
            </a:r>
            <a:endParaRPr lang="es-PE" sz="1200" b="1" dirty="0" smtClean="0">
              <a:solidFill>
                <a:srgbClr val="002264"/>
              </a:solidFill>
            </a:endParaRPr>
          </a:p>
          <a:p>
            <a:r>
              <a:rPr lang="es-PE" sz="1200" dirty="0"/>
              <a:t>Valor FOB (US$): </a:t>
            </a:r>
            <a:r>
              <a:rPr lang="es-PE" sz="1200" dirty="0" smtClean="0"/>
              <a:t>205,444,465</a:t>
            </a:r>
            <a:endParaRPr lang="es-PE" sz="1200" dirty="0"/>
          </a:p>
          <a:p>
            <a:r>
              <a:rPr lang="es-PE" sz="1200" dirty="0" smtClean="0"/>
              <a:t>41,916,191 KG</a:t>
            </a:r>
          </a:p>
          <a:p>
            <a:r>
              <a:rPr lang="es-PE" sz="2000" b="1" dirty="0" smtClean="0">
                <a:solidFill>
                  <a:srgbClr val="68B013"/>
                </a:solidFill>
              </a:rPr>
              <a:t>33%</a:t>
            </a:r>
            <a:endParaRPr lang="es-PE" sz="2000" b="1" dirty="0">
              <a:solidFill>
                <a:srgbClr val="68B013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9191552" y="4004458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200" b="1" dirty="0" smtClean="0">
                <a:solidFill>
                  <a:srgbClr val="002264"/>
                </a:solidFill>
              </a:rPr>
              <a:t>ASIA</a:t>
            </a:r>
          </a:p>
          <a:p>
            <a:r>
              <a:rPr lang="es-PE" sz="1200" dirty="0"/>
              <a:t>Valor FOB (US$): </a:t>
            </a:r>
            <a:r>
              <a:rPr lang="es-PE" sz="1200" dirty="0" smtClean="0"/>
              <a:t>25,913,793</a:t>
            </a:r>
            <a:endParaRPr lang="es-PE" sz="1200" dirty="0"/>
          </a:p>
          <a:p>
            <a:r>
              <a:rPr lang="es-PE" sz="1200" dirty="0" smtClean="0"/>
              <a:t>Peso: 3,914,976 KG</a:t>
            </a:r>
          </a:p>
          <a:p>
            <a:r>
              <a:rPr lang="es-PE" sz="1200" b="1" dirty="0" smtClean="0">
                <a:solidFill>
                  <a:srgbClr val="68B013"/>
                </a:solidFill>
              </a:rPr>
              <a:t>3%</a:t>
            </a:r>
            <a:endParaRPr lang="es-PE" sz="1200" b="1" dirty="0">
              <a:solidFill>
                <a:srgbClr val="68B013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6235089" y="5849014"/>
            <a:ext cx="2442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200" b="1" dirty="0" smtClean="0">
                <a:solidFill>
                  <a:srgbClr val="002264"/>
                </a:solidFill>
              </a:rPr>
              <a:t>OTROS</a:t>
            </a:r>
          </a:p>
          <a:p>
            <a:r>
              <a:rPr lang="es-PE" sz="1200" dirty="0" smtClean="0"/>
              <a:t>Valor FOB (US$): 4,912,655</a:t>
            </a:r>
          </a:p>
          <a:p>
            <a:r>
              <a:rPr lang="es-PE" sz="1200" dirty="0" smtClean="0"/>
              <a:t>Peso: 1,125,066 KG</a:t>
            </a:r>
          </a:p>
          <a:p>
            <a:r>
              <a:rPr lang="es-PE" sz="1200" b="1" dirty="0" smtClean="0">
                <a:solidFill>
                  <a:srgbClr val="68B013"/>
                </a:solidFill>
              </a:rPr>
              <a:t>1%</a:t>
            </a:r>
            <a:endParaRPr lang="es-PE" sz="1200" b="1" dirty="0">
              <a:solidFill>
                <a:srgbClr val="68B013"/>
              </a:solidFill>
            </a:endParaRPr>
          </a:p>
        </p:txBody>
      </p:sp>
      <p:sp>
        <p:nvSpPr>
          <p:cNvPr id="5" name="Flecha curvada hacia la izquierda 4"/>
          <p:cNvSpPr/>
          <p:nvPr/>
        </p:nvSpPr>
        <p:spPr>
          <a:xfrm rot="8916501">
            <a:off x="2969313" y="4000802"/>
            <a:ext cx="473496" cy="1256158"/>
          </a:xfrm>
          <a:prstGeom prst="curvedLeftArrow">
            <a:avLst/>
          </a:prstGeom>
          <a:solidFill>
            <a:srgbClr val="68B0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15" name="Flecha curvada hacia la izquierda 14"/>
          <p:cNvSpPr/>
          <p:nvPr/>
        </p:nvSpPr>
        <p:spPr>
          <a:xfrm rot="8916501" flipV="1">
            <a:off x="3675695" y="5374432"/>
            <a:ext cx="289111" cy="733192"/>
          </a:xfrm>
          <a:prstGeom prst="curvedLeftArrow">
            <a:avLst/>
          </a:prstGeom>
          <a:solidFill>
            <a:srgbClr val="68B0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6" name="Flecha curvada hacia arriba 5"/>
          <p:cNvSpPr/>
          <p:nvPr/>
        </p:nvSpPr>
        <p:spPr>
          <a:xfrm rot="20019722" flipV="1">
            <a:off x="4144766" y="3252452"/>
            <a:ext cx="2046794" cy="792088"/>
          </a:xfrm>
          <a:prstGeom prst="curvedUpArrow">
            <a:avLst/>
          </a:prstGeom>
          <a:solidFill>
            <a:srgbClr val="68B0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7" name="Flecha curvada hacia arriba 6"/>
          <p:cNvSpPr/>
          <p:nvPr/>
        </p:nvSpPr>
        <p:spPr>
          <a:xfrm rot="20195911">
            <a:off x="5159962" y="4787017"/>
            <a:ext cx="3140090" cy="705119"/>
          </a:xfrm>
          <a:prstGeom prst="curvedUpArrow">
            <a:avLst/>
          </a:prstGeom>
          <a:solidFill>
            <a:srgbClr val="68B0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9911630" y="6237312"/>
            <a:ext cx="1993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PE" sz="1200" dirty="0" smtClean="0">
                <a:solidFill>
                  <a:schemeClr val="tx2"/>
                </a:solidFill>
              </a:rPr>
              <a:t>Fuente: Comex</a:t>
            </a:r>
          </a:p>
          <a:p>
            <a:pPr algn="r"/>
            <a:r>
              <a:rPr lang="es-PE" sz="1200" dirty="0" smtClean="0">
                <a:solidFill>
                  <a:schemeClr val="tx2"/>
                </a:solidFill>
              </a:rPr>
              <a:t>Elaboración propia</a:t>
            </a:r>
            <a:endParaRPr lang="es-PE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91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PE" sz="2800" dirty="0">
                <a:solidFill>
                  <a:srgbClr val="68B013"/>
                </a:solidFill>
              </a:rPr>
              <a:t>/</a:t>
            </a:r>
            <a:r>
              <a:rPr lang="es-PE" sz="2800" dirty="0"/>
              <a:t> Evolución del volumen de </a:t>
            </a:r>
            <a:r>
              <a:rPr lang="es-PE" sz="2800" dirty="0" err="1"/>
              <a:t>agroexportaciones</a:t>
            </a:r>
            <a:r>
              <a:rPr lang="es-PE" sz="2800" dirty="0"/>
              <a:t> transportado por vía aérea</a:t>
            </a: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8691660"/>
              </p:ext>
            </p:extLst>
          </p:nvPr>
        </p:nvGraphicFramePr>
        <p:xfrm>
          <a:off x="846551" y="2060848"/>
          <a:ext cx="5464680" cy="1894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6287"/>
                <a:gridCol w="1706833"/>
                <a:gridCol w="1821560"/>
              </a:tblGrid>
              <a:tr h="473575">
                <a:tc>
                  <a:txBody>
                    <a:bodyPr/>
                    <a:lstStyle/>
                    <a:p>
                      <a:endParaRPr lang="es-PE" sz="18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800" dirty="0" smtClean="0"/>
                        <a:t>KG</a:t>
                      </a:r>
                      <a:endParaRPr lang="es-PE" sz="1800" dirty="0"/>
                    </a:p>
                  </a:txBody>
                  <a:tcPr>
                    <a:solidFill>
                      <a:srgbClr val="00226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800" dirty="0" smtClean="0"/>
                        <a:t>Participación</a:t>
                      </a:r>
                      <a:endParaRPr lang="es-PE" sz="1800" dirty="0"/>
                    </a:p>
                  </a:txBody>
                  <a:tcPr>
                    <a:solidFill>
                      <a:srgbClr val="002264"/>
                    </a:solidFill>
                  </a:tcPr>
                </a:tc>
              </a:tr>
              <a:tr h="473575">
                <a:tc>
                  <a:txBody>
                    <a:bodyPr/>
                    <a:lstStyle/>
                    <a:p>
                      <a:r>
                        <a:rPr lang="es-PE" sz="1800" dirty="0" smtClean="0"/>
                        <a:t>CARGUERO</a:t>
                      </a:r>
                      <a:endParaRPr lang="es-PE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800" dirty="0" smtClean="0"/>
                        <a:t>14,524,765</a:t>
                      </a:r>
                      <a:endParaRPr lang="es-PE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800" dirty="0" smtClean="0"/>
                        <a:t>34%</a:t>
                      </a:r>
                      <a:endParaRPr lang="es-PE" sz="1800" dirty="0"/>
                    </a:p>
                  </a:txBody>
                  <a:tcPr/>
                </a:tc>
              </a:tr>
              <a:tr h="473575">
                <a:tc>
                  <a:txBody>
                    <a:bodyPr/>
                    <a:lstStyle/>
                    <a:p>
                      <a:r>
                        <a:rPr lang="es-PE" sz="1800" dirty="0" smtClean="0"/>
                        <a:t>COMERCIAL</a:t>
                      </a:r>
                      <a:endParaRPr lang="es-PE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800" dirty="0" smtClean="0"/>
                        <a:t>28,562,861</a:t>
                      </a:r>
                      <a:endParaRPr lang="es-PE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800" dirty="0" smtClean="0"/>
                        <a:t>66%</a:t>
                      </a:r>
                      <a:endParaRPr lang="es-PE" sz="1800" dirty="0"/>
                    </a:p>
                  </a:txBody>
                  <a:tcPr/>
                </a:tc>
              </a:tr>
              <a:tr h="473575">
                <a:tc>
                  <a:txBody>
                    <a:bodyPr/>
                    <a:lstStyle/>
                    <a:p>
                      <a:r>
                        <a:rPr lang="es-PE" sz="1800" dirty="0" smtClean="0"/>
                        <a:t>TOTAL 2016</a:t>
                      </a:r>
                      <a:endParaRPr lang="es-PE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800" dirty="0" smtClean="0"/>
                        <a:t>43,087,625</a:t>
                      </a:r>
                      <a:endParaRPr lang="es-PE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PE" sz="1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737984" y="3955147"/>
            <a:ext cx="237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dirty="0" smtClean="0"/>
              <a:t>Fuente: Talma</a:t>
            </a:r>
            <a:endParaRPr lang="es-PE" sz="1400" dirty="0"/>
          </a:p>
        </p:txBody>
      </p:sp>
      <p:sp>
        <p:nvSpPr>
          <p:cNvPr id="11" name="CuadroTexto 10"/>
          <p:cNvSpPr txBox="1"/>
          <p:nvPr/>
        </p:nvSpPr>
        <p:spPr>
          <a:xfrm>
            <a:off x="737984" y="4780309"/>
            <a:ext cx="57172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dirty="0" smtClean="0"/>
              <a:t>En 2016, el </a:t>
            </a:r>
            <a:r>
              <a:rPr lang="es-PE" sz="2800" b="1" dirty="0" smtClean="0"/>
              <a:t>66%</a:t>
            </a:r>
            <a:r>
              <a:rPr lang="es-PE" sz="2000" b="1" dirty="0" smtClean="0"/>
              <a:t> de la carga perecible se transportó en vuelos comerciales</a:t>
            </a:r>
            <a:r>
              <a:rPr lang="es-PE" dirty="0" smtClean="0"/>
              <a:t>. Hace algunos años el 52% se transportaba a través de cargueros.</a:t>
            </a:r>
            <a:endParaRPr lang="es-PE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931" y="2151896"/>
            <a:ext cx="5164482" cy="3438923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6815286" y="2132856"/>
            <a:ext cx="55414" cy="3477005"/>
          </a:xfrm>
          <a:prstGeom prst="rect">
            <a:avLst/>
          </a:prstGeom>
          <a:solidFill>
            <a:srgbClr val="68B0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3652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1"/>
          <p:cNvSpPr txBox="1">
            <a:spLocks/>
          </p:cNvSpPr>
          <p:nvPr/>
        </p:nvSpPr>
        <p:spPr>
          <a:xfrm>
            <a:off x="1828562" y="5179640"/>
            <a:ext cx="8533289" cy="13457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rgbClr val="68B013"/>
              </a:buClr>
              <a:buFont typeface="Wingdings" panose="05000000000000000000" pitchFamily="2" charset="2"/>
              <a:buNone/>
              <a:defRPr sz="4000" b="1" kern="1200">
                <a:solidFill>
                  <a:srgbClr val="68B01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rgbClr val="68B013"/>
              </a:buClr>
              <a:buFont typeface="Wingdings" panose="05000000000000000000" pitchFamily="2" charset="2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rgbClr val="68B013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rgbClr val="68B013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rgbClr val="68B013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PE" dirty="0" smtClean="0"/>
              <a:t>Proceso logístico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32672" b="2118"/>
          <a:stretch/>
        </p:blipFill>
        <p:spPr>
          <a:xfrm>
            <a:off x="1604951" y="1232756"/>
            <a:ext cx="9094230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42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PE" dirty="0">
                <a:solidFill>
                  <a:srgbClr val="68B013"/>
                </a:solidFill>
              </a:rPr>
              <a:t>/</a:t>
            </a:r>
            <a:r>
              <a:rPr lang="es-PE" dirty="0"/>
              <a:t> </a:t>
            </a:r>
            <a:r>
              <a:rPr lang="es-PE" dirty="0" smtClean="0"/>
              <a:t>Proceso logístico</a:t>
            </a:r>
            <a:endParaRPr lang="es-PE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9521" y="1600202"/>
            <a:ext cx="10971372" cy="893398"/>
          </a:xfrm>
        </p:spPr>
        <p:txBody>
          <a:bodyPr>
            <a:normAutofit lnSpcReduction="10000"/>
          </a:bodyPr>
          <a:lstStyle/>
          <a:p>
            <a:r>
              <a:rPr lang="es-PE" dirty="0" smtClean="0"/>
              <a:t>Alcance de los servicios aeroportuarios de la carga aérea internacional</a:t>
            </a:r>
            <a:endParaRPr lang="es-PE" dirty="0"/>
          </a:p>
        </p:txBody>
      </p:sp>
      <p:grpSp>
        <p:nvGrpSpPr>
          <p:cNvPr id="185" name="Grupo 184"/>
          <p:cNvGrpSpPr/>
          <p:nvPr/>
        </p:nvGrpSpPr>
        <p:grpSpPr>
          <a:xfrm>
            <a:off x="1192188" y="2893976"/>
            <a:ext cx="9419435" cy="3540310"/>
            <a:chOff x="982638" y="2913026"/>
            <a:chExt cx="9419435" cy="3540310"/>
          </a:xfrm>
        </p:grpSpPr>
        <p:grpSp>
          <p:nvGrpSpPr>
            <p:cNvPr id="186" name="Grupo 185"/>
            <p:cNvGrpSpPr/>
            <p:nvPr/>
          </p:nvGrpSpPr>
          <p:grpSpPr>
            <a:xfrm>
              <a:off x="1485439" y="2913026"/>
              <a:ext cx="8916634" cy="3540310"/>
              <a:chOff x="1630710" y="2913026"/>
              <a:chExt cx="8915401" cy="3540310"/>
            </a:xfrm>
          </p:grpSpPr>
          <p:sp>
            <p:nvSpPr>
              <p:cNvPr id="191" name="Text Box 5">
                <a:hlinkClick r:id="" action="ppaction://noaction"/>
              </p:cNvPr>
              <p:cNvSpPr txBox="1">
                <a:spLocks noChangeArrowheads="1"/>
              </p:cNvSpPr>
              <p:nvPr/>
            </p:nvSpPr>
            <p:spPr bwMode="auto">
              <a:xfrm>
                <a:off x="5086698" y="3720556"/>
                <a:ext cx="3097213" cy="769441"/>
              </a:xfrm>
              <a:prstGeom prst="rect">
                <a:avLst/>
              </a:prstGeom>
              <a:solidFill>
                <a:srgbClr val="00226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633413" indent="-633413" defTabSz="-187325"/>
                <a:r>
                  <a:rPr lang="es-ES_tradnl" altLang="es-PE" sz="1600" b="1" dirty="0">
                    <a:solidFill>
                      <a:schemeClr val="bg1"/>
                    </a:solidFill>
                    <a:latin typeface="+mn-lt"/>
                  </a:rPr>
                  <a:t>INICIO:</a:t>
                </a:r>
                <a:r>
                  <a:rPr lang="es-ES_tradnl" altLang="es-PE" sz="1400" b="1" dirty="0">
                    <a:solidFill>
                      <a:schemeClr val="bg1"/>
                    </a:solidFill>
                    <a:latin typeface="+mn-lt"/>
                  </a:rPr>
                  <a:t> 	Terminal de </a:t>
                </a:r>
                <a:r>
                  <a:rPr lang="es-ES_tradnl" altLang="es-PE" sz="1400" b="1" dirty="0" smtClean="0">
                    <a:solidFill>
                      <a:schemeClr val="bg1"/>
                    </a:solidFill>
                    <a:latin typeface="+mn-lt"/>
                  </a:rPr>
                  <a:t>Exportación / Cámara de Frío   		/ Aeropuerto de salida</a:t>
                </a:r>
                <a:endParaRPr lang="es-ES_tradnl" altLang="es-PE" sz="1400" b="1" dirty="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192" name="Line 8"/>
              <p:cNvSpPr>
                <a:spLocks noChangeShapeType="1"/>
              </p:cNvSpPr>
              <p:nvPr/>
            </p:nvSpPr>
            <p:spPr bwMode="auto">
              <a:xfrm>
                <a:off x="6958360" y="3368131"/>
                <a:ext cx="431800" cy="0"/>
              </a:xfrm>
              <a:prstGeom prst="line">
                <a:avLst/>
              </a:prstGeom>
              <a:noFill/>
              <a:ln w="38100">
                <a:solidFill>
                  <a:srgbClr val="002264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E" sz="2000"/>
              </a:p>
            </p:txBody>
          </p:sp>
          <p:sp>
            <p:nvSpPr>
              <p:cNvPr id="193" name="Text Box 9"/>
              <p:cNvSpPr txBox="1">
                <a:spLocks noChangeArrowheads="1"/>
              </p:cNvSpPr>
              <p:nvPr/>
            </p:nvSpPr>
            <p:spPr bwMode="auto">
              <a:xfrm>
                <a:off x="9220548" y="3907881"/>
                <a:ext cx="1084263" cy="523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/>
                <a:r>
                  <a:rPr lang="es-ES_tradnl" altLang="es-PE" sz="1400" b="1" dirty="0">
                    <a:solidFill>
                      <a:srgbClr val="002264"/>
                    </a:solidFill>
                    <a:latin typeface="+mn-lt"/>
                  </a:rPr>
                  <a:t>Aeropuerto </a:t>
                </a:r>
                <a:br>
                  <a:rPr lang="es-ES_tradnl" altLang="es-PE" sz="1400" b="1" dirty="0">
                    <a:solidFill>
                      <a:srgbClr val="002264"/>
                    </a:solidFill>
                    <a:latin typeface="+mn-lt"/>
                  </a:rPr>
                </a:br>
                <a:r>
                  <a:rPr lang="es-ES_tradnl" altLang="es-PE" sz="1400" b="1" dirty="0">
                    <a:solidFill>
                      <a:srgbClr val="002264"/>
                    </a:solidFill>
                    <a:latin typeface="+mn-lt"/>
                  </a:rPr>
                  <a:t>ORIGEN</a:t>
                </a:r>
              </a:p>
            </p:txBody>
          </p:sp>
          <p:sp>
            <p:nvSpPr>
              <p:cNvPr id="194" name="Text Box 10">
                <a:hlinkClick r:id="" action="ppaction://noaction"/>
              </p:cNvPr>
              <p:cNvSpPr txBox="1">
                <a:spLocks noChangeArrowheads="1"/>
              </p:cNvSpPr>
              <p:nvPr/>
            </p:nvSpPr>
            <p:spPr bwMode="auto">
              <a:xfrm>
                <a:off x="4150990" y="5732795"/>
                <a:ext cx="3024188" cy="554037"/>
              </a:xfrm>
              <a:prstGeom prst="rect">
                <a:avLst/>
              </a:prstGeom>
              <a:solidFill>
                <a:srgbClr val="00226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354013" indent="-354013"/>
                <a:r>
                  <a:rPr lang="es-ES_tradnl" altLang="es-PE" sz="1600" b="1" dirty="0">
                    <a:solidFill>
                      <a:schemeClr val="bg1"/>
                    </a:solidFill>
                    <a:latin typeface="+mn-lt"/>
                  </a:rPr>
                  <a:t>FIN:</a:t>
                </a:r>
                <a:r>
                  <a:rPr lang="es-ES_tradnl" altLang="es-PE" sz="1400" b="1" dirty="0">
                    <a:solidFill>
                      <a:schemeClr val="bg1"/>
                    </a:solidFill>
                    <a:latin typeface="+mn-lt"/>
                  </a:rPr>
                  <a:t> </a:t>
                </a:r>
                <a:r>
                  <a:rPr lang="es-ES_tradnl" altLang="es-PE" sz="1400" b="1" dirty="0" smtClean="0">
                    <a:solidFill>
                      <a:schemeClr val="bg1"/>
                    </a:solidFill>
                    <a:latin typeface="+mn-lt"/>
                  </a:rPr>
                  <a:t>Terminal </a:t>
                </a:r>
                <a:r>
                  <a:rPr lang="es-ES_tradnl" altLang="es-PE" sz="1400" b="1" dirty="0">
                    <a:solidFill>
                      <a:schemeClr val="bg1"/>
                    </a:solidFill>
                    <a:latin typeface="+mn-lt"/>
                  </a:rPr>
                  <a:t>de </a:t>
                </a:r>
                <a:r>
                  <a:rPr lang="es-ES_tradnl" altLang="es-PE" sz="1400" b="1" dirty="0" smtClean="0">
                    <a:solidFill>
                      <a:schemeClr val="bg1"/>
                    </a:solidFill>
                    <a:latin typeface="+mn-lt"/>
                  </a:rPr>
                  <a:t>Importación de Línea Aérea</a:t>
                </a:r>
                <a:endParaRPr lang="es-ES_tradnl" altLang="es-PE" sz="1400" b="1" dirty="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195" name="Text Box 11"/>
              <p:cNvSpPr txBox="1">
                <a:spLocks noChangeArrowheads="1"/>
              </p:cNvSpPr>
              <p:nvPr/>
            </p:nvSpPr>
            <p:spPr bwMode="auto">
              <a:xfrm>
                <a:off x="9262268" y="5929461"/>
                <a:ext cx="1084263" cy="523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/>
                <a:r>
                  <a:rPr lang="es-ES_tradnl" altLang="es-PE" sz="1400" b="1" dirty="0">
                    <a:solidFill>
                      <a:srgbClr val="002264"/>
                    </a:solidFill>
                    <a:latin typeface="+mn-lt"/>
                  </a:rPr>
                  <a:t>Aeropuerto </a:t>
                </a:r>
                <a:br>
                  <a:rPr lang="es-ES_tradnl" altLang="es-PE" sz="1400" b="1" dirty="0">
                    <a:solidFill>
                      <a:srgbClr val="002264"/>
                    </a:solidFill>
                    <a:latin typeface="+mn-lt"/>
                  </a:rPr>
                </a:br>
                <a:r>
                  <a:rPr lang="es-ES_tradnl" altLang="es-PE" sz="1400" b="1" dirty="0">
                    <a:solidFill>
                      <a:srgbClr val="002264"/>
                    </a:solidFill>
                    <a:latin typeface="+mn-lt"/>
                  </a:rPr>
                  <a:t>DESTINO</a:t>
                </a:r>
              </a:p>
            </p:txBody>
          </p:sp>
          <p:sp>
            <p:nvSpPr>
              <p:cNvPr id="196" name="Line 12"/>
              <p:cNvSpPr>
                <a:spLocks noChangeShapeType="1"/>
              </p:cNvSpPr>
              <p:nvPr/>
            </p:nvSpPr>
            <p:spPr bwMode="auto">
              <a:xfrm>
                <a:off x="1630710" y="4581128"/>
                <a:ext cx="7631558" cy="31623"/>
              </a:xfrm>
              <a:prstGeom prst="line">
                <a:avLst/>
              </a:prstGeom>
              <a:noFill/>
              <a:ln w="28575">
                <a:solidFill>
                  <a:srgbClr val="68B01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E" sz="2000"/>
              </a:p>
            </p:txBody>
          </p:sp>
          <p:grpSp>
            <p:nvGrpSpPr>
              <p:cNvPr id="197" name="Group 13"/>
              <p:cNvGrpSpPr>
                <a:grpSpLocks/>
              </p:cNvGrpSpPr>
              <p:nvPr/>
            </p:nvGrpSpPr>
            <p:grpSpPr bwMode="auto">
              <a:xfrm>
                <a:off x="4996210" y="3152231"/>
                <a:ext cx="1890713" cy="587375"/>
                <a:chOff x="508" y="1811"/>
                <a:chExt cx="3724" cy="939"/>
              </a:xfrm>
            </p:grpSpPr>
            <p:sp>
              <p:nvSpPr>
                <p:cNvPr id="318" name="Line 14"/>
                <p:cNvSpPr>
                  <a:spLocks noChangeShapeType="1"/>
                </p:cNvSpPr>
                <p:nvPr/>
              </p:nvSpPr>
              <p:spPr bwMode="auto">
                <a:xfrm>
                  <a:off x="521" y="2269"/>
                  <a:ext cx="1" cy="5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PE" sz="2000"/>
                </a:p>
              </p:txBody>
            </p:sp>
            <p:sp>
              <p:nvSpPr>
                <p:cNvPr id="319" name="Freeform 15"/>
                <p:cNvSpPr>
                  <a:spLocks/>
                </p:cNvSpPr>
                <p:nvPr/>
              </p:nvSpPr>
              <p:spPr bwMode="auto">
                <a:xfrm>
                  <a:off x="508" y="2319"/>
                  <a:ext cx="304" cy="78"/>
                </a:xfrm>
                <a:custGeom>
                  <a:avLst/>
                  <a:gdLst>
                    <a:gd name="T0" fmla="*/ 0 w 304"/>
                    <a:gd name="T1" fmla="*/ 1 h 78"/>
                    <a:gd name="T2" fmla="*/ 19 w 304"/>
                    <a:gd name="T3" fmla="*/ 0 h 78"/>
                    <a:gd name="T4" fmla="*/ 304 w 304"/>
                    <a:gd name="T5" fmla="*/ 61 h 78"/>
                    <a:gd name="T6" fmla="*/ 304 w 304"/>
                    <a:gd name="T7" fmla="*/ 75 h 78"/>
                    <a:gd name="T8" fmla="*/ 287 w 304"/>
                    <a:gd name="T9" fmla="*/ 78 h 78"/>
                    <a:gd name="T10" fmla="*/ 287 w 304"/>
                    <a:gd name="T11" fmla="*/ 65 h 78"/>
                    <a:gd name="T12" fmla="*/ 0 w 304"/>
                    <a:gd name="T13" fmla="*/ 1 h 7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04" h="78">
                      <a:moveTo>
                        <a:pt x="0" y="1"/>
                      </a:moveTo>
                      <a:lnTo>
                        <a:pt x="19" y="0"/>
                      </a:lnTo>
                      <a:lnTo>
                        <a:pt x="304" y="61"/>
                      </a:lnTo>
                      <a:lnTo>
                        <a:pt x="304" y="75"/>
                      </a:lnTo>
                      <a:lnTo>
                        <a:pt x="287" y="78"/>
                      </a:lnTo>
                      <a:lnTo>
                        <a:pt x="287" y="65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F4F4F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PE" sz="2000"/>
                </a:p>
              </p:txBody>
            </p:sp>
            <p:sp>
              <p:nvSpPr>
                <p:cNvPr id="320" name="Freeform 16"/>
                <p:cNvSpPr>
                  <a:spLocks/>
                </p:cNvSpPr>
                <p:nvPr/>
              </p:nvSpPr>
              <p:spPr bwMode="auto">
                <a:xfrm>
                  <a:off x="518" y="2256"/>
                  <a:ext cx="277" cy="122"/>
                </a:xfrm>
                <a:custGeom>
                  <a:avLst/>
                  <a:gdLst>
                    <a:gd name="T0" fmla="*/ 231 w 277"/>
                    <a:gd name="T1" fmla="*/ 0 h 122"/>
                    <a:gd name="T2" fmla="*/ 0 w 277"/>
                    <a:gd name="T3" fmla="*/ 14 h 122"/>
                    <a:gd name="T4" fmla="*/ 277 w 277"/>
                    <a:gd name="T5" fmla="*/ 54 h 122"/>
                    <a:gd name="T6" fmla="*/ 277 w 277"/>
                    <a:gd name="T7" fmla="*/ 122 h 122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77" h="122">
                      <a:moveTo>
                        <a:pt x="231" y="0"/>
                      </a:moveTo>
                      <a:lnTo>
                        <a:pt x="0" y="14"/>
                      </a:lnTo>
                      <a:lnTo>
                        <a:pt x="277" y="54"/>
                      </a:lnTo>
                      <a:lnTo>
                        <a:pt x="277" y="122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s-PE" sz="2000"/>
                </a:p>
              </p:txBody>
            </p:sp>
            <p:sp>
              <p:nvSpPr>
                <p:cNvPr id="321" name="Line 17"/>
                <p:cNvSpPr>
                  <a:spLocks noChangeShapeType="1"/>
                </p:cNvSpPr>
                <p:nvPr/>
              </p:nvSpPr>
              <p:spPr bwMode="auto">
                <a:xfrm>
                  <a:off x="651" y="2290"/>
                  <a:ext cx="1" cy="59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PE" sz="2000"/>
                </a:p>
              </p:txBody>
            </p:sp>
            <p:sp>
              <p:nvSpPr>
                <p:cNvPr id="322" name="Line 18"/>
                <p:cNvSpPr>
                  <a:spLocks noChangeShapeType="1"/>
                </p:cNvSpPr>
                <p:nvPr/>
              </p:nvSpPr>
              <p:spPr bwMode="auto">
                <a:xfrm>
                  <a:off x="616" y="2265"/>
                  <a:ext cx="1" cy="47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PE" sz="2000"/>
                </a:p>
              </p:txBody>
            </p:sp>
            <p:sp>
              <p:nvSpPr>
                <p:cNvPr id="323" name="Line 19"/>
                <p:cNvSpPr>
                  <a:spLocks noChangeShapeType="1"/>
                </p:cNvSpPr>
                <p:nvPr/>
              </p:nvSpPr>
              <p:spPr bwMode="auto">
                <a:xfrm>
                  <a:off x="573" y="2278"/>
                  <a:ext cx="1" cy="56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PE" sz="2000"/>
                </a:p>
              </p:txBody>
            </p:sp>
            <p:sp>
              <p:nvSpPr>
                <p:cNvPr id="324" name="Line 20"/>
                <p:cNvSpPr>
                  <a:spLocks noChangeShapeType="1"/>
                </p:cNvSpPr>
                <p:nvPr/>
              </p:nvSpPr>
              <p:spPr bwMode="auto">
                <a:xfrm>
                  <a:off x="691" y="2261"/>
                  <a:ext cx="1" cy="45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PE" sz="2000"/>
                </a:p>
              </p:txBody>
            </p:sp>
            <p:sp>
              <p:nvSpPr>
                <p:cNvPr id="325" name="Freeform 21"/>
                <p:cNvSpPr>
                  <a:spLocks/>
                </p:cNvSpPr>
                <p:nvPr/>
              </p:nvSpPr>
              <p:spPr bwMode="auto">
                <a:xfrm>
                  <a:off x="508" y="2304"/>
                  <a:ext cx="1013" cy="149"/>
                </a:xfrm>
                <a:custGeom>
                  <a:avLst/>
                  <a:gdLst>
                    <a:gd name="T0" fmla="*/ 1008 w 1013"/>
                    <a:gd name="T1" fmla="*/ 125 h 149"/>
                    <a:gd name="T2" fmla="*/ 237 w 1013"/>
                    <a:gd name="T3" fmla="*/ 0 h 149"/>
                    <a:gd name="T4" fmla="*/ 0 w 1013"/>
                    <a:gd name="T5" fmla="*/ 16 h 149"/>
                    <a:gd name="T6" fmla="*/ 0 w 1013"/>
                    <a:gd name="T7" fmla="*/ 32 h 149"/>
                    <a:gd name="T8" fmla="*/ 287 w 1013"/>
                    <a:gd name="T9" fmla="*/ 93 h 149"/>
                    <a:gd name="T10" fmla="*/ 681 w 1013"/>
                    <a:gd name="T11" fmla="*/ 93 h 149"/>
                    <a:gd name="T12" fmla="*/ 1013 w 1013"/>
                    <a:gd name="T13" fmla="*/ 149 h 149"/>
                    <a:gd name="T14" fmla="*/ 1008 w 1013"/>
                    <a:gd name="T15" fmla="*/ 125 h 149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013" h="149">
                      <a:moveTo>
                        <a:pt x="1008" y="125"/>
                      </a:moveTo>
                      <a:lnTo>
                        <a:pt x="237" y="0"/>
                      </a:lnTo>
                      <a:lnTo>
                        <a:pt x="0" y="16"/>
                      </a:lnTo>
                      <a:lnTo>
                        <a:pt x="0" y="32"/>
                      </a:lnTo>
                      <a:lnTo>
                        <a:pt x="287" y="93"/>
                      </a:lnTo>
                      <a:lnTo>
                        <a:pt x="681" y="93"/>
                      </a:lnTo>
                      <a:lnTo>
                        <a:pt x="1013" y="149"/>
                      </a:lnTo>
                      <a:lnTo>
                        <a:pt x="1008" y="125"/>
                      </a:lnTo>
                      <a:close/>
                    </a:path>
                  </a:pathLst>
                </a:custGeom>
                <a:solidFill>
                  <a:srgbClr val="E0E0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PE" sz="2000"/>
                </a:p>
              </p:txBody>
            </p:sp>
            <p:sp>
              <p:nvSpPr>
                <p:cNvPr id="326" name="Freeform 22"/>
                <p:cNvSpPr>
                  <a:spLocks/>
                </p:cNvSpPr>
                <p:nvPr/>
              </p:nvSpPr>
              <p:spPr bwMode="auto">
                <a:xfrm>
                  <a:off x="1516" y="2429"/>
                  <a:ext cx="1214" cy="80"/>
                </a:xfrm>
                <a:custGeom>
                  <a:avLst/>
                  <a:gdLst>
                    <a:gd name="T0" fmla="*/ 0 w 1214"/>
                    <a:gd name="T1" fmla="*/ 0 h 80"/>
                    <a:gd name="T2" fmla="*/ 257 w 1214"/>
                    <a:gd name="T3" fmla="*/ 48 h 80"/>
                    <a:gd name="T4" fmla="*/ 859 w 1214"/>
                    <a:gd name="T5" fmla="*/ 6 h 80"/>
                    <a:gd name="T6" fmla="*/ 1214 w 1214"/>
                    <a:gd name="T7" fmla="*/ 58 h 80"/>
                    <a:gd name="T8" fmla="*/ 1214 w 1214"/>
                    <a:gd name="T9" fmla="*/ 80 h 80"/>
                    <a:gd name="T10" fmla="*/ 859 w 1214"/>
                    <a:gd name="T11" fmla="*/ 29 h 80"/>
                    <a:gd name="T12" fmla="*/ 251 w 1214"/>
                    <a:gd name="T13" fmla="*/ 73 h 80"/>
                    <a:gd name="T14" fmla="*/ 5 w 1214"/>
                    <a:gd name="T15" fmla="*/ 24 h 80"/>
                    <a:gd name="T16" fmla="*/ 0 w 1214"/>
                    <a:gd name="T17" fmla="*/ 0 h 8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214" h="80">
                      <a:moveTo>
                        <a:pt x="0" y="0"/>
                      </a:moveTo>
                      <a:lnTo>
                        <a:pt x="257" y="48"/>
                      </a:lnTo>
                      <a:lnTo>
                        <a:pt x="859" y="6"/>
                      </a:lnTo>
                      <a:lnTo>
                        <a:pt x="1214" y="58"/>
                      </a:lnTo>
                      <a:lnTo>
                        <a:pt x="1214" y="80"/>
                      </a:lnTo>
                      <a:lnTo>
                        <a:pt x="859" y="29"/>
                      </a:lnTo>
                      <a:lnTo>
                        <a:pt x="251" y="73"/>
                      </a:lnTo>
                      <a:lnTo>
                        <a:pt x="5" y="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0E0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PE" sz="2000"/>
                </a:p>
              </p:txBody>
            </p:sp>
            <p:sp>
              <p:nvSpPr>
                <p:cNvPr id="327" name="Freeform 23"/>
                <p:cNvSpPr>
                  <a:spLocks/>
                </p:cNvSpPr>
                <p:nvPr/>
              </p:nvSpPr>
              <p:spPr bwMode="auto">
                <a:xfrm>
                  <a:off x="2026" y="2329"/>
                  <a:ext cx="2206" cy="421"/>
                </a:xfrm>
                <a:custGeom>
                  <a:avLst/>
                  <a:gdLst>
                    <a:gd name="T0" fmla="*/ 1704 w 2206"/>
                    <a:gd name="T1" fmla="*/ 36 h 421"/>
                    <a:gd name="T2" fmla="*/ 1417 w 2206"/>
                    <a:gd name="T3" fmla="*/ 69 h 421"/>
                    <a:gd name="T4" fmla="*/ 1316 w 2206"/>
                    <a:gd name="T5" fmla="*/ 44 h 421"/>
                    <a:gd name="T6" fmla="*/ 1221 w 2206"/>
                    <a:gd name="T7" fmla="*/ 55 h 421"/>
                    <a:gd name="T8" fmla="*/ 1316 w 2206"/>
                    <a:gd name="T9" fmla="*/ 77 h 421"/>
                    <a:gd name="T10" fmla="*/ 92 w 2206"/>
                    <a:gd name="T11" fmla="*/ 228 h 421"/>
                    <a:gd name="T12" fmla="*/ 0 w 2206"/>
                    <a:gd name="T13" fmla="*/ 213 h 421"/>
                    <a:gd name="T14" fmla="*/ 1 w 2206"/>
                    <a:gd name="T15" fmla="*/ 247 h 421"/>
                    <a:gd name="T16" fmla="*/ 465 w 2206"/>
                    <a:gd name="T17" fmla="*/ 351 h 421"/>
                    <a:gd name="T18" fmla="*/ 677 w 2206"/>
                    <a:gd name="T19" fmla="*/ 390 h 421"/>
                    <a:gd name="T20" fmla="*/ 816 w 2206"/>
                    <a:gd name="T21" fmla="*/ 412 h 421"/>
                    <a:gd name="T22" fmla="*/ 873 w 2206"/>
                    <a:gd name="T23" fmla="*/ 421 h 421"/>
                    <a:gd name="T24" fmla="*/ 939 w 2206"/>
                    <a:gd name="T25" fmla="*/ 418 h 421"/>
                    <a:gd name="T26" fmla="*/ 1017 w 2206"/>
                    <a:gd name="T27" fmla="*/ 421 h 421"/>
                    <a:gd name="T28" fmla="*/ 1104 w 2206"/>
                    <a:gd name="T29" fmla="*/ 412 h 421"/>
                    <a:gd name="T30" fmla="*/ 1194 w 2206"/>
                    <a:gd name="T31" fmla="*/ 394 h 421"/>
                    <a:gd name="T32" fmla="*/ 1200 w 2206"/>
                    <a:gd name="T33" fmla="*/ 358 h 421"/>
                    <a:gd name="T34" fmla="*/ 1095 w 2206"/>
                    <a:gd name="T35" fmla="*/ 379 h 421"/>
                    <a:gd name="T36" fmla="*/ 1001 w 2206"/>
                    <a:gd name="T37" fmla="*/ 390 h 421"/>
                    <a:gd name="T38" fmla="*/ 822 w 2206"/>
                    <a:gd name="T39" fmla="*/ 376 h 421"/>
                    <a:gd name="T40" fmla="*/ 725 w 2206"/>
                    <a:gd name="T41" fmla="*/ 362 h 421"/>
                    <a:gd name="T42" fmla="*/ 649 w 2206"/>
                    <a:gd name="T43" fmla="*/ 344 h 421"/>
                    <a:gd name="T44" fmla="*/ 276 w 2206"/>
                    <a:gd name="T45" fmla="*/ 267 h 421"/>
                    <a:gd name="T46" fmla="*/ 1996 w 2206"/>
                    <a:gd name="T47" fmla="*/ 17 h 421"/>
                    <a:gd name="T48" fmla="*/ 2114 w 2206"/>
                    <a:gd name="T49" fmla="*/ 27 h 421"/>
                    <a:gd name="T50" fmla="*/ 2160 w 2206"/>
                    <a:gd name="T51" fmla="*/ 21 h 421"/>
                    <a:gd name="T52" fmla="*/ 2206 w 2206"/>
                    <a:gd name="T53" fmla="*/ 13 h 421"/>
                    <a:gd name="T54" fmla="*/ 2206 w 2206"/>
                    <a:gd name="T55" fmla="*/ 0 h 421"/>
                    <a:gd name="T56" fmla="*/ 2178 w 2206"/>
                    <a:gd name="T57" fmla="*/ 9 h 421"/>
                    <a:gd name="T58" fmla="*/ 2114 w 2206"/>
                    <a:gd name="T59" fmla="*/ 15 h 421"/>
                    <a:gd name="T60" fmla="*/ 1992 w 2206"/>
                    <a:gd name="T61" fmla="*/ 4 h 421"/>
                    <a:gd name="T62" fmla="*/ 1704 w 2206"/>
                    <a:gd name="T63" fmla="*/ 36 h 421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0" t="0" r="r" b="b"/>
                  <a:pathLst>
                    <a:path w="2206" h="421">
                      <a:moveTo>
                        <a:pt x="1704" y="36"/>
                      </a:moveTo>
                      <a:lnTo>
                        <a:pt x="1417" y="69"/>
                      </a:lnTo>
                      <a:lnTo>
                        <a:pt x="1316" y="44"/>
                      </a:lnTo>
                      <a:lnTo>
                        <a:pt x="1221" y="55"/>
                      </a:lnTo>
                      <a:lnTo>
                        <a:pt x="1316" y="77"/>
                      </a:lnTo>
                      <a:lnTo>
                        <a:pt x="92" y="228"/>
                      </a:lnTo>
                      <a:lnTo>
                        <a:pt x="0" y="213"/>
                      </a:lnTo>
                      <a:lnTo>
                        <a:pt x="1" y="247"/>
                      </a:lnTo>
                      <a:lnTo>
                        <a:pt x="465" y="351"/>
                      </a:lnTo>
                      <a:lnTo>
                        <a:pt x="677" y="390"/>
                      </a:lnTo>
                      <a:lnTo>
                        <a:pt x="816" y="412"/>
                      </a:lnTo>
                      <a:lnTo>
                        <a:pt x="873" y="421"/>
                      </a:lnTo>
                      <a:lnTo>
                        <a:pt x="939" y="418"/>
                      </a:lnTo>
                      <a:lnTo>
                        <a:pt x="1017" y="421"/>
                      </a:lnTo>
                      <a:lnTo>
                        <a:pt x="1104" y="412"/>
                      </a:lnTo>
                      <a:lnTo>
                        <a:pt x="1194" y="394"/>
                      </a:lnTo>
                      <a:lnTo>
                        <a:pt x="1200" y="358"/>
                      </a:lnTo>
                      <a:lnTo>
                        <a:pt x="1095" y="379"/>
                      </a:lnTo>
                      <a:lnTo>
                        <a:pt x="1001" y="390"/>
                      </a:lnTo>
                      <a:lnTo>
                        <a:pt x="822" y="376"/>
                      </a:lnTo>
                      <a:lnTo>
                        <a:pt x="725" y="362"/>
                      </a:lnTo>
                      <a:lnTo>
                        <a:pt x="649" y="344"/>
                      </a:lnTo>
                      <a:lnTo>
                        <a:pt x="276" y="267"/>
                      </a:lnTo>
                      <a:lnTo>
                        <a:pt x="1996" y="17"/>
                      </a:lnTo>
                      <a:lnTo>
                        <a:pt x="2114" y="27"/>
                      </a:lnTo>
                      <a:lnTo>
                        <a:pt x="2160" y="21"/>
                      </a:lnTo>
                      <a:lnTo>
                        <a:pt x="2206" y="13"/>
                      </a:lnTo>
                      <a:lnTo>
                        <a:pt x="2206" y="0"/>
                      </a:lnTo>
                      <a:lnTo>
                        <a:pt x="2178" y="9"/>
                      </a:lnTo>
                      <a:lnTo>
                        <a:pt x="2114" y="15"/>
                      </a:lnTo>
                      <a:lnTo>
                        <a:pt x="1992" y="4"/>
                      </a:lnTo>
                      <a:lnTo>
                        <a:pt x="1704" y="36"/>
                      </a:lnTo>
                      <a:close/>
                    </a:path>
                  </a:pathLst>
                </a:custGeom>
                <a:solidFill>
                  <a:srgbClr val="E0E0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PE" sz="2000"/>
                </a:p>
              </p:txBody>
            </p:sp>
            <p:sp>
              <p:nvSpPr>
                <p:cNvPr id="328" name="Freeform 24"/>
                <p:cNvSpPr>
                  <a:spLocks/>
                </p:cNvSpPr>
                <p:nvPr/>
              </p:nvSpPr>
              <p:spPr bwMode="auto">
                <a:xfrm>
                  <a:off x="1521" y="2347"/>
                  <a:ext cx="1828" cy="140"/>
                </a:xfrm>
                <a:custGeom>
                  <a:avLst/>
                  <a:gdLst>
                    <a:gd name="T0" fmla="*/ 0 w 1828"/>
                    <a:gd name="T1" fmla="*/ 82 h 140"/>
                    <a:gd name="T2" fmla="*/ 1314 w 1828"/>
                    <a:gd name="T3" fmla="*/ 0 h 140"/>
                    <a:gd name="T4" fmla="*/ 1515 w 1828"/>
                    <a:gd name="T5" fmla="*/ 46 h 140"/>
                    <a:gd name="T6" fmla="*/ 1686 w 1828"/>
                    <a:gd name="T7" fmla="*/ 31 h 140"/>
                    <a:gd name="T8" fmla="*/ 1828 w 1828"/>
                    <a:gd name="T9" fmla="*/ 59 h 140"/>
                    <a:gd name="T10" fmla="*/ 1209 w 1828"/>
                    <a:gd name="T11" fmla="*/ 140 h 140"/>
                    <a:gd name="T12" fmla="*/ 854 w 1828"/>
                    <a:gd name="T13" fmla="*/ 88 h 140"/>
                    <a:gd name="T14" fmla="*/ 252 w 1828"/>
                    <a:gd name="T15" fmla="*/ 130 h 140"/>
                    <a:gd name="T16" fmla="*/ 0 w 1828"/>
                    <a:gd name="T17" fmla="*/ 82 h 14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828" h="140">
                      <a:moveTo>
                        <a:pt x="0" y="82"/>
                      </a:moveTo>
                      <a:lnTo>
                        <a:pt x="1314" y="0"/>
                      </a:lnTo>
                      <a:lnTo>
                        <a:pt x="1515" y="46"/>
                      </a:lnTo>
                      <a:lnTo>
                        <a:pt x="1686" y="31"/>
                      </a:lnTo>
                      <a:lnTo>
                        <a:pt x="1828" y="59"/>
                      </a:lnTo>
                      <a:lnTo>
                        <a:pt x="1209" y="140"/>
                      </a:lnTo>
                      <a:lnTo>
                        <a:pt x="854" y="88"/>
                      </a:lnTo>
                      <a:lnTo>
                        <a:pt x="252" y="130"/>
                      </a:lnTo>
                      <a:lnTo>
                        <a:pt x="0" y="82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PE" sz="2000"/>
                </a:p>
              </p:txBody>
            </p:sp>
            <p:sp>
              <p:nvSpPr>
                <p:cNvPr id="329" name="Freeform 25"/>
                <p:cNvSpPr>
                  <a:spLocks/>
                </p:cNvSpPr>
                <p:nvPr/>
              </p:nvSpPr>
              <p:spPr bwMode="auto">
                <a:xfrm>
                  <a:off x="3301" y="2286"/>
                  <a:ext cx="927" cy="129"/>
                </a:xfrm>
                <a:custGeom>
                  <a:avLst/>
                  <a:gdLst>
                    <a:gd name="T0" fmla="*/ 0 w 927"/>
                    <a:gd name="T1" fmla="*/ 83 h 129"/>
                    <a:gd name="T2" fmla="*/ 136 w 927"/>
                    <a:gd name="T3" fmla="*/ 129 h 129"/>
                    <a:gd name="T4" fmla="*/ 715 w 927"/>
                    <a:gd name="T5" fmla="*/ 51 h 129"/>
                    <a:gd name="T6" fmla="*/ 874 w 927"/>
                    <a:gd name="T7" fmla="*/ 59 h 129"/>
                    <a:gd name="T8" fmla="*/ 927 w 927"/>
                    <a:gd name="T9" fmla="*/ 43 h 129"/>
                    <a:gd name="T10" fmla="*/ 651 w 927"/>
                    <a:gd name="T11" fmla="*/ 0 h 129"/>
                    <a:gd name="T12" fmla="*/ 166 w 927"/>
                    <a:gd name="T13" fmla="*/ 26 h 129"/>
                    <a:gd name="T14" fmla="*/ 0 w 927"/>
                    <a:gd name="T15" fmla="*/ 83 h 129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927" h="129">
                      <a:moveTo>
                        <a:pt x="0" y="83"/>
                      </a:moveTo>
                      <a:lnTo>
                        <a:pt x="136" y="129"/>
                      </a:lnTo>
                      <a:lnTo>
                        <a:pt x="715" y="51"/>
                      </a:lnTo>
                      <a:lnTo>
                        <a:pt x="874" y="59"/>
                      </a:lnTo>
                      <a:lnTo>
                        <a:pt x="927" y="43"/>
                      </a:lnTo>
                      <a:lnTo>
                        <a:pt x="651" y="0"/>
                      </a:lnTo>
                      <a:lnTo>
                        <a:pt x="166" y="26"/>
                      </a:lnTo>
                      <a:lnTo>
                        <a:pt x="0" y="83"/>
                      </a:lnTo>
                      <a:close/>
                    </a:path>
                  </a:pathLst>
                </a:custGeom>
                <a:solidFill>
                  <a:srgbClr val="006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PE" sz="2000"/>
                </a:p>
              </p:txBody>
            </p:sp>
            <p:sp>
              <p:nvSpPr>
                <p:cNvPr id="330" name="Freeform 26"/>
                <p:cNvSpPr>
                  <a:spLocks/>
                </p:cNvSpPr>
                <p:nvPr/>
              </p:nvSpPr>
              <p:spPr bwMode="auto">
                <a:xfrm>
                  <a:off x="3114" y="2341"/>
                  <a:ext cx="129" cy="82"/>
                </a:xfrm>
                <a:custGeom>
                  <a:avLst/>
                  <a:gdLst>
                    <a:gd name="T0" fmla="*/ 74 w 129"/>
                    <a:gd name="T1" fmla="*/ 72 h 82"/>
                    <a:gd name="T2" fmla="*/ 62 w 129"/>
                    <a:gd name="T3" fmla="*/ 76 h 82"/>
                    <a:gd name="T4" fmla="*/ 48 w 129"/>
                    <a:gd name="T5" fmla="*/ 78 h 82"/>
                    <a:gd name="T6" fmla="*/ 36 w 129"/>
                    <a:gd name="T7" fmla="*/ 76 h 82"/>
                    <a:gd name="T8" fmla="*/ 20 w 129"/>
                    <a:gd name="T9" fmla="*/ 80 h 82"/>
                    <a:gd name="T10" fmla="*/ 10 w 129"/>
                    <a:gd name="T11" fmla="*/ 82 h 82"/>
                    <a:gd name="T12" fmla="*/ 0 w 129"/>
                    <a:gd name="T13" fmla="*/ 65 h 82"/>
                    <a:gd name="T14" fmla="*/ 6 w 129"/>
                    <a:gd name="T15" fmla="*/ 52 h 82"/>
                    <a:gd name="T16" fmla="*/ 2 w 129"/>
                    <a:gd name="T17" fmla="*/ 48 h 82"/>
                    <a:gd name="T18" fmla="*/ 18 w 129"/>
                    <a:gd name="T19" fmla="*/ 24 h 82"/>
                    <a:gd name="T20" fmla="*/ 32 w 129"/>
                    <a:gd name="T21" fmla="*/ 18 h 82"/>
                    <a:gd name="T22" fmla="*/ 38 w 129"/>
                    <a:gd name="T23" fmla="*/ 22 h 82"/>
                    <a:gd name="T24" fmla="*/ 48 w 129"/>
                    <a:gd name="T25" fmla="*/ 20 h 82"/>
                    <a:gd name="T26" fmla="*/ 56 w 129"/>
                    <a:gd name="T27" fmla="*/ 18 h 82"/>
                    <a:gd name="T28" fmla="*/ 60 w 129"/>
                    <a:gd name="T29" fmla="*/ 6 h 82"/>
                    <a:gd name="T30" fmla="*/ 75 w 129"/>
                    <a:gd name="T31" fmla="*/ 0 h 82"/>
                    <a:gd name="T32" fmla="*/ 90 w 129"/>
                    <a:gd name="T33" fmla="*/ 0 h 82"/>
                    <a:gd name="T34" fmla="*/ 106 w 129"/>
                    <a:gd name="T35" fmla="*/ 12 h 82"/>
                    <a:gd name="T36" fmla="*/ 118 w 129"/>
                    <a:gd name="T37" fmla="*/ 18 h 82"/>
                    <a:gd name="T38" fmla="*/ 123 w 129"/>
                    <a:gd name="T39" fmla="*/ 27 h 82"/>
                    <a:gd name="T40" fmla="*/ 129 w 129"/>
                    <a:gd name="T41" fmla="*/ 36 h 82"/>
                    <a:gd name="T42" fmla="*/ 128 w 129"/>
                    <a:gd name="T43" fmla="*/ 46 h 82"/>
                    <a:gd name="T44" fmla="*/ 128 w 129"/>
                    <a:gd name="T45" fmla="*/ 57 h 82"/>
                    <a:gd name="T46" fmla="*/ 120 w 129"/>
                    <a:gd name="T47" fmla="*/ 63 h 82"/>
                    <a:gd name="T48" fmla="*/ 112 w 129"/>
                    <a:gd name="T49" fmla="*/ 72 h 82"/>
                    <a:gd name="T50" fmla="*/ 100 w 129"/>
                    <a:gd name="T51" fmla="*/ 76 h 82"/>
                    <a:gd name="T52" fmla="*/ 88 w 129"/>
                    <a:gd name="T53" fmla="*/ 74 h 82"/>
                    <a:gd name="T54" fmla="*/ 74 w 129"/>
                    <a:gd name="T55" fmla="*/ 72 h 82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0" t="0" r="r" b="b"/>
                  <a:pathLst>
                    <a:path w="129" h="82">
                      <a:moveTo>
                        <a:pt x="74" y="72"/>
                      </a:moveTo>
                      <a:lnTo>
                        <a:pt x="62" y="76"/>
                      </a:lnTo>
                      <a:lnTo>
                        <a:pt x="48" y="78"/>
                      </a:lnTo>
                      <a:lnTo>
                        <a:pt x="36" y="76"/>
                      </a:lnTo>
                      <a:lnTo>
                        <a:pt x="20" y="80"/>
                      </a:lnTo>
                      <a:lnTo>
                        <a:pt x="10" y="82"/>
                      </a:lnTo>
                      <a:lnTo>
                        <a:pt x="0" y="65"/>
                      </a:lnTo>
                      <a:lnTo>
                        <a:pt x="6" y="52"/>
                      </a:lnTo>
                      <a:lnTo>
                        <a:pt x="2" y="48"/>
                      </a:lnTo>
                      <a:lnTo>
                        <a:pt x="18" y="24"/>
                      </a:lnTo>
                      <a:lnTo>
                        <a:pt x="32" y="18"/>
                      </a:lnTo>
                      <a:lnTo>
                        <a:pt x="38" y="22"/>
                      </a:lnTo>
                      <a:lnTo>
                        <a:pt x="48" y="20"/>
                      </a:lnTo>
                      <a:lnTo>
                        <a:pt x="56" y="18"/>
                      </a:lnTo>
                      <a:lnTo>
                        <a:pt x="60" y="6"/>
                      </a:lnTo>
                      <a:lnTo>
                        <a:pt x="75" y="0"/>
                      </a:lnTo>
                      <a:lnTo>
                        <a:pt x="90" y="0"/>
                      </a:lnTo>
                      <a:lnTo>
                        <a:pt x="106" y="12"/>
                      </a:lnTo>
                      <a:lnTo>
                        <a:pt x="118" y="18"/>
                      </a:lnTo>
                      <a:lnTo>
                        <a:pt x="123" y="27"/>
                      </a:lnTo>
                      <a:lnTo>
                        <a:pt x="129" y="36"/>
                      </a:lnTo>
                      <a:lnTo>
                        <a:pt x="128" y="46"/>
                      </a:lnTo>
                      <a:lnTo>
                        <a:pt x="128" y="57"/>
                      </a:lnTo>
                      <a:lnTo>
                        <a:pt x="120" y="63"/>
                      </a:lnTo>
                      <a:lnTo>
                        <a:pt x="112" y="72"/>
                      </a:lnTo>
                      <a:lnTo>
                        <a:pt x="100" y="76"/>
                      </a:lnTo>
                      <a:lnTo>
                        <a:pt x="88" y="74"/>
                      </a:lnTo>
                      <a:lnTo>
                        <a:pt x="74" y="72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PE" sz="2000"/>
                </a:p>
              </p:txBody>
            </p:sp>
            <p:sp>
              <p:nvSpPr>
                <p:cNvPr id="331" name="Freeform 27"/>
                <p:cNvSpPr>
                  <a:spLocks/>
                </p:cNvSpPr>
                <p:nvPr/>
              </p:nvSpPr>
              <p:spPr bwMode="auto">
                <a:xfrm>
                  <a:off x="2821" y="2344"/>
                  <a:ext cx="126" cy="68"/>
                </a:xfrm>
                <a:custGeom>
                  <a:avLst/>
                  <a:gdLst>
                    <a:gd name="T0" fmla="*/ 73 w 126"/>
                    <a:gd name="T1" fmla="*/ 59 h 68"/>
                    <a:gd name="T2" fmla="*/ 61 w 126"/>
                    <a:gd name="T3" fmla="*/ 62 h 68"/>
                    <a:gd name="T4" fmla="*/ 47 w 126"/>
                    <a:gd name="T5" fmla="*/ 64 h 68"/>
                    <a:gd name="T6" fmla="*/ 35 w 126"/>
                    <a:gd name="T7" fmla="*/ 62 h 68"/>
                    <a:gd name="T8" fmla="*/ 19 w 126"/>
                    <a:gd name="T9" fmla="*/ 66 h 68"/>
                    <a:gd name="T10" fmla="*/ 9 w 126"/>
                    <a:gd name="T11" fmla="*/ 68 h 68"/>
                    <a:gd name="T12" fmla="*/ 0 w 126"/>
                    <a:gd name="T13" fmla="*/ 52 h 68"/>
                    <a:gd name="T14" fmla="*/ 5 w 126"/>
                    <a:gd name="T15" fmla="*/ 38 h 68"/>
                    <a:gd name="T16" fmla="*/ 1 w 126"/>
                    <a:gd name="T17" fmla="*/ 35 h 68"/>
                    <a:gd name="T18" fmla="*/ 17 w 126"/>
                    <a:gd name="T19" fmla="*/ 10 h 68"/>
                    <a:gd name="T20" fmla="*/ 31 w 126"/>
                    <a:gd name="T21" fmla="*/ 5 h 68"/>
                    <a:gd name="T22" fmla="*/ 37 w 126"/>
                    <a:gd name="T23" fmla="*/ 8 h 68"/>
                    <a:gd name="T24" fmla="*/ 47 w 126"/>
                    <a:gd name="T25" fmla="*/ 7 h 68"/>
                    <a:gd name="T26" fmla="*/ 55 w 126"/>
                    <a:gd name="T27" fmla="*/ 5 h 68"/>
                    <a:gd name="T28" fmla="*/ 63 w 126"/>
                    <a:gd name="T29" fmla="*/ 0 h 68"/>
                    <a:gd name="T30" fmla="*/ 71 w 126"/>
                    <a:gd name="T31" fmla="*/ 1 h 68"/>
                    <a:gd name="T32" fmla="*/ 87 w 126"/>
                    <a:gd name="T33" fmla="*/ 0 h 68"/>
                    <a:gd name="T34" fmla="*/ 101 w 126"/>
                    <a:gd name="T35" fmla="*/ 7 h 68"/>
                    <a:gd name="T36" fmla="*/ 109 w 126"/>
                    <a:gd name="T37" fmla="*/ 10 h 68"/>
                    <a:gd name="T38" fmla="*/ 114 w 126"/>
                    <a:gd name="T39" fmla="*/ 18 h 68"/>
                    <a:gd name="T40" fmla="*/ 121 w 126"/>
                    <a:gd name="T41" fmla="*/ 25 h 68"/>
                    <a:gd name="T42" fmla="*/ 126 w 126"/>
                    <a:gd name="T43" fmla="*/ 33 h 68"/>
                    <a:gd name="T44" fmla="*/ 126 w 126"/>
                    <a:gd name="T45" fmla="*/ 44 h 68"/>
                    <a:gd name="T46" fmla="*/ 119 w 126"/>
                    <a:gd name="T47" fmla="*/ 50 h 68"/>
                    <a:gd name="T48" fmla="*/ 110 w 126"/>
                    <a:gd name="T49" fmla="*/ 59 h 68"/>
                    <a:gd name="T50" fmla="*/ 99 w 126"/>
                    <a:gd name="T51" fmla="*/ 62 h 68"/>
                    <a:gd name="T52" fmla="*/ 87 w 126"/>
                    <a:gd name="T53" fmla="*/ 61 h 68"/>
                    <a:gd name="T54" fmla="*/ 73 w 126"/>
                    <a:gd name="T55" fmla="*/ 59 h 68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0" t="0" r="r" b="b"/>
                  <a:pathLst>
                    <a:path w="126" h="68">
                      <a:moveTo>
                        <a:pt x="73" y="59"/>
                      </a:moveTo>
                      <a:lnTo>
                        <a:pt x="61" y="62"/>
                      </a:lnTo>
                      <a:lnTo>
                        <a:pt x="47" y="64"/>
                      </a:lnTo>
                      <a:lnTo>
                        <a:pt x="35" y="62"/>
                      </a:lnTo>
                      <a:lnTo>
                        <a:pt x="19" y="66"/>
                      </a:lnTo>
                      <a:lnTo>
                        <a:pt x="9" y="68"/>
                      </a:lnTo>
                      <a:lnTo>
                        <a:pt x="0" y="52"/>
                      </a:lnTo>
                      <a:lnTo>
                        <a:pt x="5" y="38"/>
                      </a:lnTo>
                      <a:lnTo>
                        <a:pt x="1" y="35"/>
                      </a:lnTo>
                      <a:lnTo>
                        <a:pt x="17" y="10"/>
                      </a:lnTo>
                      <a:lnTo>
                        <a:pt x="31" y="5"/>
                      </a:lnTo>
                      <a:lnTo>
                        <a:pt x="37" y="8"/>
                      </a:lnTo>
                      <a:lnTo>
                        <a:pt x="47" y="7"/>
                      </a:lnTo>
                      <a:lnTo>
                        <a:pt x="55" y="5"/>
                      </a:lnTo>
                      <a:lnTo>
                        <a:pt x="63" y="0"/>
                      </a:lnTo>
                      <a:lnTo>
                        <a:pt x="71" y="1"/>
                      </a:lnTo>
                      <a:lnTo>
                        <a:pt x="87" y="0"/>
                      </a:lnTo>
                      <a:lnTo>
                        <a:pt x="101" y="7"/>
                      </a:lnTo>
                      <a:lnTo>
                        <a:pt x="109" y="10"/>
                      </a:lnTo>
                      <a:lnTo>
                        <a:pt x="114" y="18"/>
                      </a:lnTo>
                      <a:lnTo>
                        <a:pt x="121" y="25"/>
                      </a:lnTo>
                      <a:lnTo>
                        <a:pt x="126" y="33"/>
                      </a:lnTo>
                      <a:lnTo>
                        <a:pt x="126" y="44"/>
                      </a:lnTo>
                      <a:lnTo>
                        <a:pt x="119" y="50"/>
                      </a:lnTo>
                      <a:lnTo>
                        <a:pt x="110" y="59"/>
                      </a:lnTo>
                      <a:lnTo>
                        <a:pt x="99" y="62"/>
                      </a:lnTo>
                      <a:lnTo>
                        <a:pt x="87" y="61"/>
                      </a:lnTo>
                      <a:lnTo>
                        <a:pt x="73" y="59"/>
                      </a:lnTo>
                      <a:close/>
                    </a:path>
                  </a:pathLst>
                </a:custGeom>
                <a:solidFill>
                  <a:srgbClr val="006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PE" sz="2000"/>
                </a:p>
              </p:txBody>
            </p:sp>
            <p:sp>
              <p:nvSpPr>
                <p:cNvPr id="332" name="Freeform 28"/>
                <p:cNvSpPr>
                  <a:spLocks/>
                </p:cNvSpPr>
                <p:nvPr/>
              </p:nvSpPr>
              <p:spPr bwMode="auto">
                <a:xfrm>
                  <a:off x="2920" y="2341"/>
                  <a:ext cx="137" cy="74"/>
                </a:xfrm>
                <a:custGeom>
                  <a:avLst/>
                  <a:gdLst>
                    <a:gd name="T0" fmla="*/ 79 w 137"/>
                    <a:gd name="T1" fmla="*/ 64 h 74"/>
                    <a:gd name="T2" fmla="*/ 66 w 137"/>
                    <a:gd name="T3" fmla="*/ 68 h 74"/>
                    <a:gd name="T4" fmla="*/ 51 w 137"/>
                    <a:gd name="T5" fmla="*/ 70 h 74"/>
                    <a:gd name="T6" fmla="*/ 38 w 137"/>
                    <a:gd name="T7" fmla="*/ 68 h 74"/>
                    <a:gd name="T8" fmla="*/ 21 w 137"/>
                    <a:gd name="T9" fmla="*/ 72 h 74"/>
                    <a:gd name="T10" fmla="*/ 10 w 137"/>
                    <a:gd name="T11" fmla="*/ 74 h 74"/>
                    <a:gd name="T12" fmla="*/ 0 w 137"/>
                    <a:gd name="T13" fmla="*/ 56 h 74"/>
                    <a:gd name="T14" fmla="*/ 6 w 137"/>
                    <a:gd name="T15" fmla="*/ 42 h 74"/>
                    <a:gd name="T16" fmla="*/ 2 w 137"/>
                    <a:gd name="T17" fmla="*/ 38 h 74"/>
                    <a:gd name="T18" fmla="*/ 19 w 137"/>
                    <a:gd name="T19" fmla="*/ 12 h 74"/>
                    <a:gd name="T20" fmla="*/ 34 w 137"/>
                    <a:gd name="T21" fmla="*/ 6 h 74"/>
                    <a:gd name="T22" fmla="*/ 40 w 137"/>
                    <a:gd name="T23" fmla="*/ 10 h 74"/>
                    <a:gd name="T24" fmla="*/ 51 w 137"/>
                    <a:gd name="T25" fmla="*/ 8 h 74"/>
                    <a:gd name="T26" fmla="*/ 60 w 137"/>
                    <a:gd name="T27" fmla="*/ 6 h 74"/>
                    <a:gd name="T28" fmla="*/ 68 w 137"/>
                    <a:gd name="T29" fmla="*/ 0 h 74"/>
                    <a:gd name="T30" fmla="*/ 77 w 137"/>
                    <a:gd name="T31" fmla="*/ 2 h 74"/>
                    <a:gd name="T32" fmla="*/ 94 w 137"/>
                    <a:gd name="T33" fmla="*/ 0 h 74"/>
                    <a:gd name="T34" fmla="*/ 109 w 137"/>
                    <a:gd name="T35" fmla="*/ 8 h 74"/>
                    <a:gd name="T36" fmla="*/ 118 w 137"/>
                    <a:gd name="T37" fmla="*/ 12 h 74"/>
                    <a:gd name="T38" fmla="*/ 124 w 137"/>
                    <a:gd name="T39" fmla="*/ 20 h 74"/>
                    <a:gd name="T40" fmla="*/ 131 w 137"/>
                    <a:gd name="T41" fmla="*/ 28 h 74"/>
                    <a:gd name="T42" fmla="*/ 137 w 137"/>
                    <a:gd name="T43" fmla="*/ 36 h 74"/>
                    <a:gd name="T44" fmla="*/ 137 w 137"/>
                    <a:gd name="T45" fmla="*/ 48 h 74"/>
                    <a:gd name="T46" fmla="*/ 128 w 137"/>
                    <a:gd name="T47" fmla="*/ 54 h 74"/>
                    <a:gd name="T48" fmla="*/ 120 w 137"/>
                    <a:gd name="T49" fmla="*/ 64 h 74"/>
                    <a:gd name="T50" fmla="*/ 107 w 137"/>
                    <a:gd name="T51" fmla="*/ 68 h 74"/>
                    <a:gd name="T52" fmla="*/ 94 w 137"/>
                    <a:gd name="T53" fmla="*/ 66 h 74"/>
                    <a:gd name="T54" fmla="*/ 79 w 137"/>
                    <a:gd name="T55" fmla="*/ 64 h 74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0" t="0" r="r" b="b"/>
                  <a:pathLst>
                    <a:path w="137" h="74">
                      <a:moveTo>
                        <a:pt x="79" y="64"/>
                      </a:moveTo>
                      <a:lnTo>
                        <a:pt x="66" y="68"/>
                      </a:lnTo>
                      <a:lnTo>
                        <a:pt x="51" y="70"/>
                      </a:lnTo>
                      <a:lnTo>
                        <a:pt x="38" y="68"/>
                      </a:lnTo>
                      <a:lnTo>
                        <a:pt x="21" y="72"/>
                      </a:lnTo>
                      <a:lnTo>
                        <a:pt x="10" y="74"/>
                      </a:lnTo>
                      <a:lnTo>
                        <a:pt x="0" y="56"/>
                      </a:lnTo>
                      <a:lnTo>
                        <a:pt x="6" y="42"/>
                      </a:lnTo>
                      <a:lnTo>
                        <a:pt x="2" y="38"/>
                      </a:lnTo>
                      <a:lnTo>
                        <a:pt x="19" y="12"/>
                      </a:lnTo>
                      <a:lnTo>
                        <a:pt x="34" y="6"/>
                      </a:lnTo>
                      <a:lnTo>
                        <a:pt x="40" y="10"/>
                      </a:lnTo>
                      <a:lnTo>
                        <a:pt x="51" y="8"/>
                      </a:lnTo>
                      <a:lnTo>
                        <a:pt x="60" y="6"/>
                      </a:lnTo>
                      <a:lnTo>
                        <a:pt x="68" y="0"/>
                      </a:lnTo>
                      <a:lnTo>
                        <a:pt x="77" y="2"/>
                      </a:lnTo>
                      <a:lnTo>
                        <a:pt x="94" y="0"/>
                      </a:lnTo>
                      <a:lnTo>
                        <a:pt x="109" y="8"/>
                      </a:lnTo>
                      <a:lnTo>
                        <a:pt x="118" y="12"/>
                      </a:lnTo>
                      <a:lnTo>
                        <a:pt x="124" y="20"/>
                      </a:lnTo>
                      <a:lnTo>
                        <a:pt x="131" y="28"/>
                      </a:lnTo>
                      <a:lnTo>
                        <a:pt x="137" y="36"/>
                      </a:lnTo>
                      <a:lnTo>
                        <a:pt x="137" y="48"/>
                      </a:lnTo>
                      <a:lnTo>
                        <a:pt x="128" y="54"/>
                      </a:lnTo>
                      <a:lnTo>
                        <a:pt x="120" y="64"/>
                      </a:lnTo>
                      <a:lnTo>
                        <a:pt x="107" y="68"/>
                      </a:lnTo>
                      <a:lnTo>
                        <a:pt x="94" y="66"/>
                      </a:lnTo>
                      <a:lnTo>
                        <a:pt x="79" y="64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PE" sz="2000"/>
                </a:p>
              </p:txBody>
            </p:sp>
            <p:sp>
              <p:nvSpPr>
                <p:cNvPr id="333" name="Freeform 29"/>
                <p:cNvSpPr>
                  <a:spLocks/>
                </p:cNvSpPr>
                <p:nvPr/>
              </p:nvSpPr>
              <p:spPr bwMode="auto">
                <a:xfrm>
                  <a:off x="2027" y="2459"/>
                  <a:ext cx="604" cy="99"/>
                </a:xfrm>
                <a:custGeom>
                  <a:avLst/>
                  <a:gdLst>
                    <a:gd name="T0" fmla="*/ 91 w 604"/>
                    <a:gd name="T1" fmla="*/ 99 h 99"/>
                    <a:gd name="T2" fmla="*/ 604 w 604"/>
                    <a:gd name="T3" fmla="*/ 36 h 99"/>
                    <a:gd name="T4" fmla="*/ 511 w 604"/>
                    <a:gd name="T5" fmla="*/ 21 h 99"/>
                    <a:gd name="T6" fmla="*/ 225 w 604"/>
                    <a:gd name="T7" fmla="*/ 53 h 99"/>
                    <a:gd name="T8" fmla="*/ 222 w 604"/>
                    <a:gd name="T9" fmla="*/ 36 h 99"/>
                    <a:gd name="T10" fmla="*/ 201 w 604"/>
                    <a:gd name="T11" fmla="*/ 15 h 99"/>
                    <a:gd name="T12" fmla="*/ 189 w 604"/>
                    <a:gd name="T13" fmla="*/ 7 h 99"/>
                    <a:gd name="T14" fmla="*/ 167 w 604"/>
                    <a:gd name="T15" fmla="*/ 0 h 99"/>
                    <a:gd name="T16" fmla="*/ 140 w 604"/>
                    <a:gd name="T17" fmla="*/ 3 h 99"/>
                    <a:gd name="T18" fmla="*/ 128 w 604"/>
                    <a:gd name="T19" fmla="*/ 9 h 99"/>
                    <a:gd name="T20" fmla="*/ 117 w 604"/>
                    <a:gd name="T21" fmla="*/ 13 h 99"/>
                    <a:gd name="T22" fmla="*/ 113 w 604"/>
                    <a:gd name="T23" fmla="*/ 12 h 99"/>
                    <a:gd name="T24" fmla="*/ 110 w 604"/>
                    <a:gd name="T25" fmla="*/ 12 h 99"/>
                    <a:gd name="T26" fmla="*/ 108 w 604"/>
                    <a:gd name="T27" fmla="*/ 9 h 99"/>
                    <a:gd name="T28" fmla="*/ 101 w 604"/>
                    <a:gd name="T29" fmla="*/ 10 h 99"/>
                    <a:gd name="T30" fmla="*/ 93 w 604"/>
                    <a:gd name="T31" fmla="*/ 9 h 99"/>
                    <a:gd name="T32" fmla="*/ 87 w 604"/>
                    <a:gd name="T33" fmla="*/ 15 h 99"/>
                    <a:gd name="T34" fmla="*/ 83 w 604"/>
                    <a:gd name="T35" fmla="*/ 19 h 99"/>
                    <a:gd name="T36" fmla="*/ 80 w 604"/>
                    <a:gd name="T37" fmla="*/ 24 h 99"/>
                    <a:gd name="T38" fmla="*/ 77 w 604"/>
                    <a:gd name="T39" fmla="*/ 27 h 99"/>
                    <a:gd name="T40" fmla="*/ 74 w 604"/>
                    <a:gd name="T41" fmla="*/ 30 h 99"/>
                    <a:gd name="T42" fmla="*/ 71 w 604"/>
                    <a:gd name="T43" fmla="*/ 31 h 99"/>
                    <a:gd name="T44" fmla="*/ 63 w 604"/>
                    <a:gd name="T45" fmla="*/ 40 h 99"/>
                    <a:gd name="T46" fmla="*/ 60 w 604"/>
                    <a:gd name="T47" fmla="*/ 46 h 99"/>
                    <a:gd name="T48" fmla="*/ 66 w 604"/>
                    <a:gd name="T49" fmla="*/ 55 h 99"/>
                    <a:gd name="T50" fmla="*/ 62 w 604"/>
                    <a:gd name="T51" fmla="*/ 63 h 99"/>
                    <a:gd name="T52" fmla="*/ 60 w 604"/>
                    <a:gd name="T53" fmla="*/ 69 h 99"/>
                    <a:gd name="T54" fmla="*/ 66 w 604"/>
                    <a:gd name="T55" fmla="*/ 81 h 99"/>
                    <a:gd name="T56" fmla="*/ 0 w 604"/>
                    <a:gd name="T57" fmla="*/ 84 h 99"/>
                    <a:gd name="T58" fmla="*/ 91 w 604"/>
                    <a:gd name="T59" fmla="*/ 99 h 99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604" h="99">
                      <a:moveTo>
                        <a:pt x="91" y="99"/>
                      </a:moveTo>
                      <a:lnTo>
                        <a:pt x="604" y="36"/>
                      </a:lnTo>
                      <a:lnTo>
                        <a:pt x="511" y="21"/>
                      </a:lnTo>
                      <a:lnTo>
                        <a:pt x="225" y="53"/>
                      </a:lnTo>
                      <a:lnTo>
                        <a:pt x="222" y="36"/>
                      </a:lnTo>
                      <a:lnTo>
                        <a:pt x="201" y="15"/>
                      </a:lnTo>
                      <a:lnTo>
                        <a:pt x="189" y="7"/>
                      </a:lnTo>
                      <a:lnTo>
                        <a:pt x="167" y="0"/>
                      </a:lnTo>
                      <a:lnTo>
                        <a:pt x="140" y="3"/>
                      </a:lnTo>
                      <a:lnTo>
                        <a:pt x="128" y="9"/>
                      </a:lnTo>
                      <a:lnTo>
                        <a:pt x="117" y="13"/>
                      </a:lnTo>
                      <a:lnTo>
                        <a:pt x="113" y="12"/>
                      </a:lnTo>
                      <a:lnTo>
                        <a:pt x="110" y="12"/>
                      </a:lnTo>
                      <a:lnTo>
                        <a:pt x="108" y="9"/>
                      </a:lnTo>
                      <a:lnTo>
                        <a:pt x="101" y="10"/>
                      </a:lnTo>
                      <a:lnTo>
                        <a:pt x="93" y="9"/>
                      </a:lnTo>
                      <a:lnTo>
                        <a:pt x="87" y="15"/>
                      </a:lnTo>
                      <a:lnTo>
                        <a:pt x="83" y="19"/>
                      </a:lnTo>
                      <a:lnTo>
                        <a:pt x="80" y="24"/>
                      </a:lnTo>
                      <a:lnTo>
                        <a:pt x="77" y="27"/>
                      </a:lnTo>
                      <a:lnTo>
                        <a:pt x="74" y="30"/>
                      </a:lnTo>
                      <a:lnTo>
                        <a:pt x="71" y="31"/>
                      </a:lnTo>
                      <a:lnTo>
                        <a:pt x="63" y="40"/>
                      </a:lnTo>
                      <a:lnTo>
                        <a:pt x="60" y="46"/>
                      </a:lnTo>
                      <a:lnTo>
                        <a:pt x="66" y="55"/>
                      </a:lnTo>
                      <a:lnTo>
                        <a:pt x="62" y="63"/>
                      </a:lnTo>
                      <a:lnTo>
                        <a:pt x="60" y="69"/>
                      </a:lnTo>
                      <a:lnTo>
                        <a:pt x="66" y="81"/>
                      </a:lnTo>
                      <a:lnTo>
                        <a:pt x="0" y="84"/>
                      </a:lnTo>
                      <a:lnTo>
                        <a:pt x="91" y="99"/>
                      </a:lnTo>
                      <a:close/>
                    </a:path>
                  </a:pathLst>
                </a:custGeom>
                <a:solidFill>
                  <a:srgbClr val="006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PE" sz="2000"/>
                </a:p>
              </p:txBody>
            </p:sp>
            <p:sp>
              <p:nvSpPr>
                <p:cNvPr id="334" name="Freeform 30"/>
                <p:cNvSpPr>
                  <a:spLocks/>
                </p:cNvSpPr>
                <p:nvPr/>
              </p:nvSpPr>
              <p:spPr bwMode="auto">
                <a:xfrm>
                  <a:off x="728" y="1811"/>
                  <a:ext cx="3257" cy="620"/>
                </a:xfrm>
                <a:custGeom>
                  <a:avLst/>
                  <a:gdLst>
                    <a:gd name="T0" fmla="*/ 0 w 3257"/>
                    <a:gd name="T1" fmla="*/ 240 h 620"/>
                    <a:gd name="T2" fmla="*/ 8 w 3257"/>
                    <a:gd name="T3" fmla="*/ 208 h 620"/>
                    <a:gd name="T4" fmla="*/ 24 w 3257"/>
                    <a:gd name="T5" fmla="*/ 184 h 620"/>
                    <a:gd name="T6" fmla="*/ 768 w 3257"/>
                    <a:gd name="T7" fmla="*/ 0 h 620"/>
                    <a:gd name="T8" fmla="*/ 3217 w 3257"/>
                    <a:gd name="T9" fmla="*/ 160 h 620"/>
                    <a:gd name="T10" fmla="*/ 3257 w 3257"/>
                    <a:gd name="T11" fmla="*/ 232 h 620"/>
                    <a:gd name="T12" fmla="*/ 3249 w 3257"/>
                    <a:gd name="T13" fmla="*/ 248 h 620"/>
                    <a:gd name="T14" fmla="*/ 3233 w 3257"/>
                    <a:gd name="T15" fmla="*/ 272 h 620"/>
                    <a:gd name="T16" fmla="*/ 3233 w 3257"/>
                    <a:gd name="T17" fmla="*/ 496 h 620"/>
                    <a:gd name="T18" fmla="*/ 795 w 3257"/>
                    <a:gd name="T19" fmla="*/ 620 h 620"/>
                    <a:gd name="T20" fmla="*/ 16 w 3257"/>
                    <a:gd name="T21" fmla="*/ 504 h 620"/>
                    <a:gd name="T22" fmla="*/ 0 w 3257"/>
                    <a:gd name="T23" fmla="*/ 240 h 62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3257" h="620">
                      <a:moveTo>
                        <a:pt x="0" y="240"/>
                      </a:moveTo>
                      <a:lnTo>
                        <a:pt x="8" y="208"/>
                      </a:lnTo>
                      <a:lnTo>
                        <a:pt x="24" y="184"/>
                      </a:lnTo>
                      <a:lnTo>
                        <a:pt x="768" y="0"/>
                      </a:lnTo>
                      <a:lnTo>
                        <a:pt x="3217" y="160"/>
                      </a:lnTo>
                      <a:lnTo>
                        <a:pt x="3257" y="232"/>
                      </a:lnTo>
                      <a:lnTo>
                        <a:pt x="3249" y="248"/>
                      </a:lnTo>
                      <a:lnTo>
                        <a:pt x="3233" y="272"/>
                      </a:lnTo>
                      <a:lnTo>
                        <a:pt x="3233" y="496"/>
                      </a:lnTo>
                      <a:lnTo>
                        <a:pt x="795" y="620"/>
                      </a:lnTo>
                      <a:lnTo>
                        <a:pt x="16" y="504"/>
                      </a:lnTo>
                      <a:lnTo>
                        <a:pt x="0" y="24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PE" sz="2000"/>
                </a:p>
              </p:txBody>
            </p:sp>
            <p:sp>
              <p:nvSpPr>
                <p:cNvPr id="335" name="Freeform 31"/>
                <p:cNvSpPr>
                  <a:spLocks/>
                </p:cNvSpPr>
                <p:nvPr/>
              </p:nvSpPr>
              <p:spPr bwMode="auto">
                <a:xfrm>
                  <a:off x="1521" y="1948"/>
                  <a:ext cx="2442" cy="481"/>
                </a:xfrm>
                <a:custGeom>
                  <a:avLst/>
                  <a:gdLst>
                    <a:gd name="T0" fmla="*/ 0 w 2442"/>
                    <a:gd name="T1" fmla="*/ 481 h 481"/>
                    <a:gd name="T2" fmla="*/ 2442 w 2442"/>
                    <a:gd name="T3" fmla="*/ 358 h 481"/>
                    <a:gd name="T4" fmla="*/ 2442 w 2442"/>
                    <a:gd name="T5" fmla="*/ 118 h 481"/>
                    <a:gd name="T6" fmla="*/ 0 w 2442"/>
                    <a:gd name="T7" fmla="*/ 0 h 481"/>
                    <a:gd name="T8" fmla="*/ 0 w 2442"/>
                    <a:gd name="T9" fmla="*/ 481 h 48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442" h="481">
                      <a:moveTo>
                        <a:pt x="0" y="481"/>
                      </a:moveTo>
                      <a:lnTo>
                        <a:pt x="2442" y="358"/>
                      </a:lnTo>
                      <a:lnTo>
                        <a:pt x="2442" y="118"/>
                      </a:lnTo>
                      <a:lnTo>
                        <a:pt x="0" y="0"/>
                      </a:lnTo>
                      <a:lnTo>
                        <a:pt x="0" y="48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PE" sz="2000"/>
                </a:p>
              </p:txBody>
            </p:sp>
            <p:sp>
              <p:nvSpPr>
                <p:cNvPr id="336" name="Freeform 32"/>
                <p:cNvSpPr>
                  <a:spLocks/>
                </p:cNvSpPr>
                <p:nvPr/>
              </p:nvSpPr>
              <p:spPr bwMode="auto">
                <a:xfrm>
                  <a:off x="1531" y="2195"/>
                  <a:ext cx="2321" cy="101"/>
                </a:xfrm>
                <a:custGeom>
                  <a:avLst/>
                  <a:gdLst>
                    <a:gd name="T0" fmla="*/ 2321 w 2321"/>
                    <a:gd name="T1" fmla="*/ 57 h 101"/>
                    <a:gd name="T2" fmla="*/ 2321 w 2321"/>
                    <a:gd name="T3" fmla="*/ 9 h 101"/>
                    <a:gd name="T4" fmla="*/ 0 w 2321"/>
                    <a:gd name="T5" fmla="*/ 0 h 101"/>
                    <a:gd name="T6" fmla="*/ 0 w 2321"/>
                    <a:gd name="T7" fmla="*/ 101 h 101"/>
                    <a:gd name="T8" fmla="*/ 2321 w 2321"/>
                    <a:gd name="T9" fmla="*/ 57 h 10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321" h="101">
                      <a:moveTo>
                        <a:pt x="2321" y="57"/>
                      </a:moveTo>
                      <a:lnTo>
                        <a:pt x="2321" y="9"/>
                      </a:lnTo>
                      <a:lnTo>
                        <a:pt x="0" y="0"/>
                      </a:lnTo>
                      <a:lnTo>
                        <a:pt x="0" y="101"/>
                      </a:lnTo>
                      <a:lnTo>
                        <a:pt x="2321" y="57"/>
                      </a:lnTo>
                      <a:close/>
                    </a:path>
                  </a:pathLst>
                </a:custGeom>
                <a:solidFill>
                  <a:srgbClr val="402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PE" sz="2000"/>
                </a:p>
              </p:txBody>
            </p:sp>
            <p:sp>
              <p:nvSpPr>
                <p:cNvPr id="337" name="Freeform 33"/>
                <p:cNvSpPr>
                  <a:spLocks/>
                </p:cNvSpPr>
                <p:nvPr/>
              </p:nvSpPr>
              <p:spPr bwMode="auto">
                <a:xfrm>
                  <a:off x="745" y="1963"/>
                  <a:ext cx="630" cy="456"/>
                </a:xfrm>
                <a:custGeom>
                  <a:avLst/>
                  <a:gdLst>
                    <a:gd name="T0" fmla="*/ 630 w 630"/>
                    <a:gd name="T1" fmla="*/ 456 h 456"/>
                    <a:gd name="T2" fmla="*/ 616 w 630"/>
                    <a:gd name="T3" fmla="*/ 0 h 456"/>
                    <a:gd name="T4" fmla="*/ 0 w 630"/>
                    <a:gd name="T5" fmla="*/ 127 h 456"/>
                    <a:gd name="T6" fmla="*/ 0 w 630"/>
                    <a:gd name="T7" fmla="*/ 341 h 456"/>
                    <a:gd name="T8" fmla="*/ 630 w 630"/>
                    <a:gd name="T9" fmla="*/ 456 h 45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630" h="456">
                      <a:moveTo>
                        <a:pt x="630" y="456"/>
                      </a:moveTo>
                      <a:lnTo>
                        <a:pt x="616" y="0"/>
                      </a:lnTo>
                      <a:lnTo>
                        <a:pt x="0" y="127"/>
                      </a:lnTo>
                      <a:lnTo>
                        <a:pt x="0" y="341"/>
                      </a:lnTo>
                      <a:lnTo>
                        <a:pt x="630" y="45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PE" sz="2000"/>
                </a:p>
              </p:txBody>
            </p:sp>
            <p:sp>
              <p:nvSpPr>
                <p:cNvPr id="338" name="Freeform 34"/>
                <p:cNvSpPr>
                  <a:spLocks/>
                </p:cNvSpPr>
                <p:nvPr/>
              </p:nvSpPr>
              <p:spPr bwMode="auto">
                <a:xfrm>
                  <a:off x="780" y="2207"/>
                  <a:ext cx="588" cy="100"/>
                </a:xfrm>
                <a:custGeom>
                  <a:avLst/>
                  <a:gdLst>
                    <a:gd name="T0" fmla="*/ 580 w 588"/>
                    <a:gd name="T1" fmla="*/ 4 h 100"/>
                    <a:gd name="T2" fmla="*/ 0 w 588"/>
                    <a:gd name="T3" fmla="*/ 0 h 100"/>
                    <a:gd name="T4" fmla="*/ 0 w 588"/>
                    <a:gd name="T5" fmla="*/ 48 h 100"/>
                    <a:gd name="T6" fmla="*/ 588 w 588"/>
                    <a:gd name="T7" fmla="*/ 100 h 100"/>
                    <a:gd name="T8" fmla="*/ 580 w 588"/>
                    <a:gd name="T9" fmla="*/ 4 h 10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588" h="100">
                      <a:moveTo>
                        <a:pt x="580" y="4"/>
                      </a:moveTo>
                      <a:lnTo>
                        <a:pt x="0" y="0"/>
                      </a:lnTo>
                      <a:lnTo>
                        <a:pt x="0" y="48"/>
                      </a:lnTo>
                      <a:lnTo>
                        <a:pt x="588" y="100"/>
                      </a:lnTo>
                      <a:lnTo>
                        <a:pt x="580" y="4"/>
                      </a:lnTo>
                      <a:close/>
                    </a:path>
                  </a:pathLst>
                </a:custGeom>
                <a:solidFill>
                  <a:srgbClr val="402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PE" sz="2000"/>
                </a:p>
              </p:txBody>
            </p:sp>
            <p:sp>
              <p:nvSpPr>
                <p:cNvPr id="339" name="Freeform 35"/>
                <p:cNvSpPr>
                  <a:spLocks/>
                </p:cNvSpPr>
                <p:nvPr/>
              </p:nvSpPr>
              <p:spPr bwMode="auto">
                <a:xfrm>
                  <a:off x="805" y="2074"/>
                  <a:ext cx="14" cy="245"/>
                </a:xfrm>
                <a:custGeom>
                  <a:avLst/>
                  <a:gdLst>
                    <a:gd name="T0" fmla="*/ 14 w 14"/>
                    <a:gd name="T1" fmla="*/ 245 h 245"/>
                    <a:gd name="T2" fmla="*/ 14 w 14"/>
                    <a:gd name="T3" fmla="*/ 128 h 245"/>
                    <a:gd name="T4" fmla="*/ 5 w 14"/>
                    <a:gd name="T5" fmla="*/ 129 h 245"/>
                    <a:gd name="T6" fmla="*/ 5 w 14"/>
                    <a:gd name="T7" fmla="*/ 0 h 245"/>
                    <a:gd name="T8" fmla="*/ 0 w 14"/>
                    <a:gd name="T9" fmla="*/ 3 h 245"/>
                    <a:gd name="T10" fmla="*/ 0 w 14"/>
                    <a:gd name="T11" fmla="*/ 131 h 245"/>
                    <a:gd name="T12" fmla="*/ 9 w 14"/>
                    <a:gd name="T13" fmla="*/ 131 h 245"/>
                    <a:gd name="T14" fmla="*/ 9 w 14"/>
                    <a:gd name="T15" fmla="*/ 244 h 245"/>
                    <a:gd name="T16" fmla="*/ 14 w 14"/>
                    <a:gd name="T17" fmla="*/ 245 h 24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4" h="245">
                      <a:moveTo>
                        <a:pt x="14" y="245"/>
                      </a:moveTo>
                      <a:lnTo>
                        <a:pt x="14" y="128"/>
                      </a:lnTo>
                      <a:lnTo>
                        <a:pt x="5" y="129"/>
                      </a:lnTo>
                      <a:lnTo>
                        <a:pt x="5" y="0"/>
                      </a:lnTo>
                      <a:lnTo>
                        <a:pt x="0" y="3"/>
                      </a:lnTo>
                      <a:lnTo>
                        <a:pt x="0" y="131"/>
                      </a:lnTo>
                      <a:lnTo>
                        <a:pt x="9" y="131"/>
                      </a:lnTo>
                      <a:lnTo>
                        <a:pt x="9" y="244"/>
                      </a:lnTo>
                      <a:lnTo>
                        <a:pt x="14" y="245"/>
                      </a:lnTo>
                      <a:close/>
                    </a:path>
                  </a:pathLst>
                </a:custGeom>
                <a:solidFill>
                  <a:srgbClr val="402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PE" sz="2000"/>
                </a:p>
              </p:txBody>
            </p:sp>
            <p:sp>
              <p:nvSpPr>
                <p:cNvPr id="340" name="Freeform 36"/>
                <p:cNvSpPr>
                  <a:spLocks/>
                </p:cNvSpPr>
                <p:nvPr/>
              </p:nvSpPr>
              <p:spPr bwMode="auto">
                <a:xfrm>
                  <a:off x="851" y="2066"/>
                  <a:ext cx="6" cy="258"/>
                </a:xfrm>
                <a:custGeom>
                  <a:avLst/>
                  <a:gdLst>
                    <a:gd name="T0" fmla="*/ 6 w 6"/>
                    <a:gd name="T1" fmla="*/ 258 h 258"/>
                    <a:gd name="T2" fmla="*/ 6 w 6"/>
                    <a:gd name="T3" fmla="*/ 0 h 258"/>
                    <a:gd name="T4" fmla="*/ 0 w 6"/>
                    <a:gd name="T5" fmla="*/ 7 h 258"/>
                    <a:gd name="T6" fmla="*/ 0 w 6"/>
                    <a:gd name="T7" fmla="*/ 257 h 258"/>
                    <a:gd name="T8" fmla="*/ 6 w 6"/>
                    <a:gd name="T9" fmla="*/ 258 h 25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6" h="258">
                      <a:moveTo>
                        <a:pt x="6" y="258"/>
                      </a:moveTo>
                      <a:lnTo>
                        <a:pt x="6" y="0"/>
                      </a:lnTo>
                      <a:lnTo>
                        <a:pt x="0" y="7"/>
                      </a:lnTo>
                      <a:lnTo>
                        <a:pt x="0" y="257"/>
                      </a:lnTo>
                      <a:lnTo>
                        <a:pt x="6" y="258"/>
                      </a:lnTo>
                      <a:close/>
                    </a:path>
                  </a:pathLst>
                </a:custGeom>
                <a:solidFill>
                  <a:srgbClr val="201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PE" sz="2000"/>
                </a:p>
              </p:txBody>
            </p:sp>
            <p:sp>
              <p:nvSpPr>
                <p:cNvPr id="341" name="Freeform 37"/>
                <p:cNvSpPr>
                  <a:spLocks/>
                </p:cNvSpPr>
                <p:nvPr/>
              </p:nvSpPr>
              <p:spPr bwMode="auto">
                <a:xfrm>
                  <a:off x="900" y="2059"/>
                  <a:ext cx="5" cy="274"/>
                </a:xfrm>
                <a:custGeom>
                  <a:avLst/>
                  <a:gdLst>
                    <a:gd name="T0" fmla="*/ 5 w 5"/>
                    <a:gd name="T1" fmla="*/ 274 h 274"/>
                    <a:gd name="T2" fmla="*/ 5 w 5"/>
                    <a:gd name="T3" fmla="*/ 4 h 274"/>
                    <a:gd name="T4" fmla="*/ 0 w 5"/>
                    <a:gd name="T5" fmla="*/ 0 h 274"/>
                    <a:gd name="T6" fmla="*/ 0 w 5"/>
                    <a:gd name="T7" fmla="*/ 272 h 274"/>
                    <a:gd name="T8" fmla="*/ 5 w 5"/>
                    <a:gd name="T9" fmla="*/ 274 h 27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5" h="274">
                      <a:moveTo>
                        <a:pt x="5" y="274"/>
                      </a:moveTo>
                      <a:lnTo>
                        <a:pt x="5" y="4"/>
                      </a:lnTo>
                      <a:lnTo>
                        <a:pt x="0" y="0"/>
                      </a:lnTo>
                      <a:lnTo>
                        <a:pt x="0" y="272"/>
                      </a:lnTo>
                      <a:lnTo>
                        <a:pt x="5" y="274"/>
                      </a:lnTo>
                      <a:close/>
                    </a:path>
                  </a:pathLst>
                </a:custGeom>
                <a:solidFill>
                  <a:srgbClr val="201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PE" sz="2000"/>
                </a:p>
              </p:txBody>
            </p:sp>
            <p:sp>
              <p:nvSpPr>
                <p:cNvPr id="342" name="Freeform 38"/>
                <p:cNvSpPr>
                  <a:spLocks/>
                </p:cNvSpPr>
                <p:nvPr/>
              </p:nvSpPr>
              <p:spPr bwMode="auto">
                <a:xfrm>
                  <a:off x="959" y="2046"/>
                  <a:ext cx="6" cy="298"/>
                </a:xfrm>
                <a:custGeom>
                  <a:avLst/>
                  <a:gdLst>
                    <a:gd name="T0" fmla="*/ 6 w 6"/>
                    <a:gd name="T1" fmla="*/ 298 h 298"/>
                    <a:gd name="T2" fmla="*/ 6 w 6"/>
                    <a:gd name="T3" fmla="*/ 0 h 298"/>
                    <a:gd name="T4" fmla="*/ 0 w 6"/>
                    <a:gd name="T5" fmla="*/ 2 h 298"/>
                    <a:gd name="T6" fmla="*/ 0 w 6"/>
                    <a:gd name="T7" fmla="*/ 294 h 298"/>
                    <a:gd name="T8" fmla="*/ 6 w 6"/>
                    <a:gd name="T9" fmla="*/ 298 h 29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6" h="298">
                      <a:moveTo>
                        <a:pt x="6" y="298"/>
                      </a:moveTo>
                      <a:lnTo>
                        <a:pt x="6" y="0"/>
                      </a:lnTo>
                      <a:lnTo>
                        <a:pt x="0" y="2"/>
                      </a:lnTo>
                      <a:lnTo>
                        <a:pt x="0" y="294"/>
                      </a:lnTo>
                      <a:lnTo>
                        <a:pt x="6" y="298"/>
                      </a:lnTo>
                      <a:close/>
                    </a:path>
                  </a:pathLst>
                </a:custGeom>
                <a:solidFill>
                  <a:srgbClr val="201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PE" sz="2000"/>
                </a:p>
              </p:txBody>
            </p:sp>
            <p:sp>
              <p:nvSpPr>
                <p:cNvPr id="343" name="Freeform 39"/>
                <p:cNvSpPr>
                  <a:spLocks/>
                </p:cNvSpPr>
                <p:nvPr/>
              </p:nvSpPr>
              <p:spPr bwMode="auto">
                <a:xfrm>
                  <a:off x="1043" y="2029"/>
                  <a:ext cx="8" cy="329"/>
                </a:xfrm>
                <a:custGeom>
                  <a:avLst/>
                  <a:gdLst>
                    <a:gd name="T0" fmla="*/ 8 w 8"/>
                    <a:gd name="T1" fmla="*/ 329 h 329"/>
                    <a:gd name="T2" fmla="*/ 8 w 8"/>
                    <a:gd name="T3" fmla="*/ 0 h 329"/>
                    <a:gd name="T4" fmla="*/ 0 w 8"/>
                    <a:gd name="T5" fmla="*/ 5 h 329"/>
                    <a:gd name="T6" fmla="*/ 0 w 8"/>
                    <a:gd name="T7" fmla="*/ 327 h 329"/>
                    <a:gd name="T8" fmla="*/ 8 w 8"/>
                    <a:gd name="T9" fmla="*/ 329 h 3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" h="329">
                      <a:moveTo>
                        <a:pt x="8" y="329"/>
                      </a:moveTo>
                      <a:lnTo>
                        <a:pt x="8" y="0"/>
                      </a:lnTo>
                      <a:lnTo>
                        <a:pt x="0" y="5"/>
                      </a:lnTo>
                      <a:lnTo>
                        <a:pt x="0" y="327"/>
                      </a:lnTo>
                      <a:lnTo>
                        <a:pt x="8" y="329"/>
                      </a:lnTo>
                      <a:close/>
                    </a:path>
                  </a:pathLst>
                </a:custGeom>
                <a:solidFill>
                  <a:srgbClr val="201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PE" sz="2000"/>
                </a:p>
              </p:txBody>
            </p:sp>
            <p:sp>
              <p:nvSpPr>
                <p:cNvPr id="344" name="Freeform 40"/>
                <p:cNvSpPr>
                  <a:spLocks/>
                </p:cNvSpPr>
                <p:nvPr/>
              </p:nvSpPr>
              <p:spPr bwMode="auto">
                <a:xfrm>
                  <a:off x="1133" y="2010"/>
                  <a:ext cx="8" cy="361"/>
                </a:xfrm>
                <a:custGeom>
                  <a:avLst/>
                  <a:gdLst>
                    <a:gd name="T0" fmla="*/ 8 w 8"/>
                    <a:gd name="T1" fmla="*/ 361 h 361"/>
                    <a:gd name="T2" fmla="*/ 8 w 8"/>
                    <a:gd name="T3" fmla="*/ 0 h 361"/>
                    <a:gd name="T4" fmla="*/ 0 w 8"/>
                    <a:gd name="T5" fmla="*/ 5 h 361"/>
                    <a:gd name="T6" fmla="*/ 0 w 8"/>
                    <a:gd name="T7" fmla="*/ 360 h 361"/>
                    <a:gd name="T8" fmla="*/ 8 w 8"/>
                    <a:gd name="T9" fmla="*/ 361 h 36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" h="361">
                      <a:moveTo>
                        <a:pt x="8" y="361"/>
                      </a:moveTo>
                      <a:lnTo>
                        <a:pt x="8" y="0"/>
                      </a:lnTo>
                      <a:lnTo>
                        <a:pt x="0" y="5"/>
                      </a:lnTo>
                      <a:lnTo>
                        <a:pt x="0" y="360"/>
                      </a:lnTo>
                      <a:lnTo>
                        <a:pt x="8" y="361"/>
                      </a:lnTo>
                      <a:close/>
                    </a:path>
                  </a:pathLst>
                </a:custGeom>
                <a:solidFill>
                  <a:srgbClr val="201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PE" sz="2000"/>
                </a:p>
              </p:txBody>
            </p:sp>
            <p:sp>
              <p:nvSpPr>
                <p:cNvPr id="345" name="Freeform 41"/>
                <p:cNvSpPr>
                  <a:spLocks/>
                </p:cNvSpPr>
                <p:nvPr/>
              </p:nvSpPr>
              <p:spPr bwMode="auto">
                <a:xfrm>
                  <a:off x="1237" y="1989"/>
                  <a:ext cx="8" cy="397"/>
                </a:xfrm>
                <a:custGeom>
                  <a:avLst/>
                  <a:gdLst>
                    <a:gd name="T0" fmla="*/ 8 w 8"/>
                    <a:gd name="T1" fmla="*/ 397 h 397"/>
                    <a:gd name="T2" fmla="*/ 8 w 8"/>
                    <a:gd name="T3" fmla="*/ 0 h 397"/>
                    <a:gd name="T4" fmla="*/ 0 w 8"/>
                    <a:gd name="T5" fmla="*/ 5 h 397"/>
                    <a:gd name="T6" fmla="*/ 0 w 8"/>
                    <a:gd name="T7" fmla="*/ 396 h 397"/>
                    <a:gd name="T8" fmla="*/ 8 w 8"/>
                    <a:gd name="T9" fmla="*/ 397 h 3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" h="397">
                      <a:moveTo>
                        <a:pt x="8" y="397"/>
                      </a:moveTo>
                      <a:lnTo>
                        <a:pt x="8" y="0"/>
                      </a:lnTo>
                      <a:lnTo>
                        <a:pt x="0" y="5"/>
                      </a:lnTo>
                      <a:lnTo>
                        <a:pt x="0" y="396"/>
                      </a:lnTo>
                      <a:lnTo>
                        <a:pt x="8" y="397"/>
                      </a:lnTo>
                      <a:close/>
                    </a:path>
                  </a:pathLst>
                </a:custGeom>
                <a:solidFill>
                  <a:srgbClr val="201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PE" sz="2000"/>
                </a:p>
              </p:txBody>
            </p:sp>
            <p:sp>
              <p:nvSpPr>
                <p:cNvPr id="346" name="Freeform 42"/>
                <p:cNvSpPr>
                  <a:spLocks/>
                </p:cNvSpPr>
                <p:nvPr/>
              </p:nvSpPr>
              <p:spPr bwMode="auto">
                <a:xfrm>
                  <a:off x="745" y="2077"/>
                  <a:ext cx="69" cy="241"/>
                </a:xfrm>
                <a:custGeom>
                  <a:avLst/>
                  <a:gdLst>
                    <a:gd name="T0" fmla="*/ 69 w 69"/>
                    <a:gd name="T1" fmla="*/ 241 h 241"/>
                    <a:gd name="T2" fmla="*/ 0 w 69"/>
                    <a:gd name="T3" fmla="*/ 227 h 241"/>
                    <a:gd name="T4" fmla="*/ 0 w 69"/>
                    <a:gd name="T5" fmla="*/ 13 h 241"/>
                    <a:gd name="T6" fmla="*/ 60 w 69"/>
                    <a:gd name="T7" fmla="*/ 0 h 241"/>
                    <a:gd name="T8" fmla="*/ 60 w 69"/>
                    <a:gd name="T9" fmla="*/ 128 h 241"/>
                    <a:gd name="T10" fmla="*/ 69 w 69"/>
                    <a:gd name="T11" fmla="*/ 128 h 241"/>
                    <a:gd name="T12" fmla="*/ 69 w 69"/>
                    <a:gd name="T13" fmla="*/ 241 h 24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69" h="241">
                      <a:moveTo>
                        <a:pt x="69" y="241"/>
                      </a:moveTo>
                      <a:lnTo>
                        <a:pt x="0" y="227"/>
                      </a:lnTo>
                      <a:lnTo>
                        <a:pt x="0" y="13"/>
                      </a:lnTo>
                      <a:lnTo>
                        <a:pt x="60" y="0"/>
                      </a:lnTo>
                      <a:lnTo>
                        <a:pt x="60" y="128"/>
                      </a:lnTo>
                      <a:lnTo>
                        <a:pt x="69" y="128"/>
                      </a:lnTo>
                      <a:lnTo>
                        <a:pt x="69" y="241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PE" sz="2000"/>
                </a:p>
              </p:txBody>
            </p:sp>
            <p:sp>
              <p:nvSpPr>
                <p:cNvPr id="347" name="Freeform 43"/>
                <p:cNvSpPr>
                  <a:spLocks/>
                </p:cNvSpPr>
                <p:nvPr/>
              </p:nvSpPr>
              <p:spPr bwMode="auto">
                <a:xfrm>
                  <a:off x="831" y="2073"/>
                  <a:ext cx="20" cy="250"/>
                </a:xfrm>
                <a:custGeom>
                  <a:avLst/>
                  <a:gdLst>
                    <a:gd name="T0" fmla="*/ 20 w 20"/>
                    <a:gd name="T1" fmla="*/ 250 h 250"/>
                    <a:gd name="T2" fmla="*/ 0 w 20"/>
                    <a:gd name="T3" fmla="*/ 249 h 250"/>
                    <a:gd name="T4" fmla="*/ 0 w 20"/>
                    <a:gd name="T5" fmla="*/ 1 h 250"/>
                    <a:gd name="T6" fmla="*/ 20 w 20"/>
                    <a:gd name="T7" fmla="*/ 0 h 250"/>
                    <a:gd name="T8" fmla="*/ 20 w 20"/>
                    <a:gd name="T9" fmla="*/ 250 h 25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0" h="250">
                      <a:moveTo>
                        <a:pt x="20" y="250"/>
                      </a:moveTo>
                      <a:lnTo>
                        <a:pt x="0" y="249"/>
                      </a:lnTo>
                      <a:lnTo>
                        <a:pt x="0" y="1"/>
                      </a:lnTo>
                      <a:lnTo>
                        <a:pt x="20" y="0"/>
                      </a:lnTo>
                      <a:lnTo>
                        <a:pt x="20" y="25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PE" sz="2000"/>
                </a:p>
              </p:txBody>
            </p:sp>
            <p:sp>
              <p:nvSpPr>
                <p:cNvPr id="348" name="Freeform 44"/>
                <p:cNvSpPr>
                  <a:spLocks/>
                </p:cNvSpPr>
                <p:nvPr/>
              </p:nvSpPr>
              <p:spPr bwMode="auto">
                <a:xfrm>
                  <a:off x="879" y="2058"/>
                  <a:ext cx="21" cy="273"/>
                </a:xfrm>
                <a:custGeom>
                  <a:avLst/>
                  <a:gdLst>
                    <a:gd name="T0" fmla="*/ 21 w 21"/>
                    <a:gd name="T1" fmla="*/ 273 h 273"/>
                    <a:gd name="T2" fmla="*/ 0 w 21"/>
                    <a:gd name="T3" fmla="*/ 271 h 273"/>
                    <a:gd name="T4" fmla="*/ 0 w 21"/>
                    <a:gd name="T5" fmla="*/ 0 h 273"/>
                    <a:gd name="T6" fmla="*/ 21 w 21"/>
                    <a:gd name="T7" fmla="*/ 1 h 273"/>
                    <a:gd name="T8" fmla="*/ 21 w 21"/>
                    <a:gd name="T9" fmla="*/ 273 h 27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1" h="273">
                      <a:moveTo>
                        <a:pt x="21" y="273"/>
                      </a:moveTo>
                      <a:lnTo>
                        <a:pt x="0" y="271"/>
                      </a:lnTo>
                      <a:lnTo>
                        <a:pt x="0" y="0"/>
                      </a:lnTo>
                      <a:lnTo>
                        <a:pt x="21" y="1"/>
                      </a:lnTo>
                      <a:lnTo>
                        <a:pt x="21" y="273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PE" sz="2000"/>
                </a:p>
              </p:txBody>
            </p:sp>
            <p:sp>
              <p:nvSpPr>
                <p:cNvPr id="349" name="Freeform 45"/>
                <p:cNvSpPr>
                  <a:spLocks/>
                </p:cNvSpPr>
                <p:nvPr/>
              </p:nvSpPr>
              <p:spPr bwMode="auto">
                <a:xfrm>
                  <a:off x="931" y="2047"/>
                  <a:ext cx="28" cy="293"/>
                </a:xfrm>
                <a:custGeom>
                  <a:avLst/>
                  <a:gdLst>
                    <a:gd name="T0" fmla="*/ 28 w 28"/>
                    <a:gd name="T1" fmla="*/ 293 h 293"/>
                    <a:gd name="T2" fmla="*/ 0 w 28"/>
                    <a:gd name="T3" fmla="*/ 290 h 293"/>
                    <a:gd name="T4" fmla="*/ 0 w 28"/>
                    <a:gd name="T5" fmla="*/ 0 h 293"/>
                    <a:gd name="T6" fmla="*/ 28 w 28"/>
                    <a:gd name="T7" fmla="*/ 1 h 293"/>
                    <a:gd name="T8" fmla="*/ 28 w 28"/>
                    <a:gd name="T9" fmla="*/ 293 h 29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8" h="293">
                      <a:moveTo>
                        <a:pt x="28" y="293"/>
                      </a:moveTo>
                      <a:lnTo>
                        <a:pt x="0" y="290"/>
                      </a:lnTo>
                      <a:lnTo>
                        <a:pt x="0" y="0"/>
                      </a:lnTo>
                      <a:lnTo>
                        <a:pt x="28" y="1"/>
                      </a:lnTo>
                      <a:lnTo>
                        <a:pt x="28" y="293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PE" sz="2000"/>
                </a:p>
              </p:txBody>
            </p:sp>
            <p:sp>
              <p:nvSpPr>
                <p:cNvPr id="350" name="Freeform 46"/>
                <p:cNvSpPr>
                  <a:spLocks/>
                </p:cNvSpPr>
                <p:nvPr/>
              </p:nvSpPr>
              <p:spPr bwMode="auto">
                <a:xfrm>
                  <a:off x="1008" y="2033"/>
                  <a:ext cx="35" cy="323"/>
                </a:xfrm>
                <a:custGeom>
                  <a:avLst/>
                  <a:gdLst>
                    <a:gd name="T0" fmla="*/ 35 w 35"/>
                    <a:gd name="T1" fmla="*/ 323 h 323"/>
                    <a:gd name="T2" fmla="*/ 0 w 35"/>
                    <a:gd name="T3" fmla="*/ 317 h 323"/>
                    <a:gd name="T4" fmla="*/ 0 w 35"/>
                    <a:gd name="T5" fmla="*/ 0 h 323"/>
                    <a:gd name="T6" fmla="*/ 35 w 35"/>
                    <a:gd name="T7" fmla="*/ 1 h 323"/>
                    <a:gd name="T8" fmla="*/ 35 w 35"/>
                    <a:gd name="T9" fmla="*/ 323 h 32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5" h="323">
                      <a:moveTo>
                        <a:pt x="35" y="323"/>
                      </a:moveTo>
                      <a:lnTo>
                        <a:pt x="0" y="317"/>
                      </a:lnTo>
                      <a:lnTo>
                        <a:pt x="0" y="0"/>
                      </a:lnTo>
                      <a:lnTo>
                        <a:pt x="35" y="1"/>
                      </a:lnTo>
                      <a:lnTo>
                        <a:pt x="35" y="323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PE" sz="2000"/>
                </a:p>
              </p:txBody>
            </p:sp>
            <p:sp>
              <p:nvSpPr>
                <p:cNvPr id="351" name="Freeform 47"/>
                <p:cNvSpPr>
                  <a:spLocks/>
                </p:cNvSpPr>
                <p:nvPr/>
              </p:nvSpPr>
              <p:spPr bwMode="auto">
                <a:xfrm>
                  <a:off x="1094" y="2013"/>
                  <a:ext cx="39" cy="357"/>
                </a:xfrm>
                <a:custGeom>
                  <a:avLst/>
                  <a:gdLst>
                    <a:gd name="T0" fmla="*/ 39 w 39"/>
                    <a:gd name="T1" fmla="*/ 357 h 357"/>
                    <a:gd name="T2" fmla="*/ 0 w 39"/>
                    <a:gd name="T3" fmla="*/ 353 h 357"/>
                    <a:gd name="T4" fmla="*/ 0 w 39"/>
                    <a:gd name="T5" fmla="*/ 0 h 357"/>
                    <a:gd name="T6" fmla="*/ 39 w 39"/>
                    <a:gd name="T7" fmla="*/ 2 h 357"/>
                    <a:gd name="T8" fmla="*/ 39 w 39"/>
                    <a:gd name="T9" fmla="*/ 357 h 35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9" h="357">
                      <a:moveTo>
                        <a:pt x="39" y="357"/>
                      </a:moveTo>
                      <a:lnTo>
                        <a:pt x="0" y="353"/>
                      </a:lnTo>
                      <a:lnTo>
                        <a:pt x="0" y="0"/>
                      </a:lnTo>
                      <a:lnTo>
                        <a:pt x="39" y="2"/>
                      </a:lnTo>
                      <a:lnTo>
                        <a:pt x="39" y="357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PE" sz="2000"/>
                </a:p>
              </p:txBody>
            </p:sp>
            <p:sp>
              <p:nvSpPr>
                <p:cNvPr id="352" name="Freeform 48"/>
                <p:cNvSpPr>
                  <a:spLocks/>
                </p:cNvSpPr>
                <p:nvPr/>
              </p:nvSpPr>
              <p:spPr bwMode="auto">
                <a:xfrm>
                  <a:off x="1193" y="1993"/>
                  <a:ext cx="44" cy="392"/>
                </a:xfrm>
                <a:custGeom>
                  <a:avLst/>
                  <a:gdLst>
                    <a:gd name="T0" fmla="*/ 44 w 44"/>
                    <a:gd name="T1" fmla="*/ 392 h 392"/>
                    <a:gd name="T2" fmla="*/ 0 w 44"/>
                    <a:gd name="T3" fmla="*/ 387 h 392"/>
                    <a:gd name="T4" fmla="*/ 0 w 44"/>
                    <a:gd name="T5" fmla="*/ 0 h 392"/>
                    <a:gd name="T6" fmla="*/ 44 w 44"/>
                    <a:gd name="T7" fmla="*/ 1 h 392"/>
                    <a:gd name="T8" fmla="*/ 44 w 44"/>
                    <a:gd name="T9" fmla="*/ 392 h 39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4" h="392">
                      <a:moveTo>
                        <a:pt x="44" y="392"/>
                      </a:moveTo>
                      <a:lnTo>
                        <a:pt x="0" y="387"/>
                      </a:lnTo>
                      <a:lnTo>
                        <a:pt x="0" y="0"/>
                      </a:lnTo>
                      <a:lnTo>
                        <a:pt x="44" y="1"/>
                      </a:lnTo>
                      <a:lnTo>
                        <a:pt x="44" y="39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PE" sz="2000"/>
                </a:p>
              </p:txBody>
            </p:sp>
            <p:sp>
              <p:nvSpPr>
                <p:cNvPr id="353" name="Line 49"/>
                <p:cNvSpPr>
                  <a:spLocks noChangeShapeType="1"/>
                </p:cNvSpPr>
                <p:nvPr/>
              </p:nvSpPr>
              <p:spPr bwMode="auto">
                <a:xfrm>
                  <a:off x="736" y="2300"/>
                  <a:ext cx="1" cy="64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PE" sz="2000"/>
                </a:p>
              </p:txBody>
            </p:sp>
            <p:sp>
              <p:nvSpPr>
                <p:cNvPr id="354" name="Freeform 50"/>
                <p:cNvSpPr>
                  <a:spLocks/>
                </p:cNvSpPr>
                <p:nvPr/>
              </p:nvSpPr>
              <p:spPr bwMode="auto">
                <a:xfrm>
                  <a:off x="1521" y="1931"/>
                  <a:ext cx="145" cy="500"/>
                </a:xfrm>
                <a:custGeom>
                  <a:avLst/>
                  <a:gdLst>
                    <a:gd name="T0" fmla="*/ 0 w 145"/>
                    <a:gd name="T1" fmla="*/ 500 h 500"/>
                    <a:gd name="T2" fmla="*/ 145 w 145"/>
                    <a:gd name="T3" fmla="*/ 491 h 500"/>
                    <a:gd name="T4" fmla="*/ 145 w 145"/>
                    <a:gd name="T5" fmla="*/ 0 h 500"/>
                    <a:gd name="T6" fmla="*/ 0 w 145"/>
                    <a:gd name="T7" fmla="*/ 17 h 500"/>
                    <a:gd name="T8" fmla="*/ 0 w 145"/>
                    <a:gd name="T9" fmla="*/ 500 h 50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5" h="500">
                      <a:moveTo>
                        <a:pt x="0" y="500"/>
                      </a:moveTo>
                      <a:lnTo>
                        <a:pt x="145" y="491"/>
                      </a:lnTo>
                      <a:lnTo>
                        <a:pt x="145" y="0"/>
                      </a:lnTo>
                      <a:lnTo>
                        <a:pt x="0" y="17"/>
                      </a:lnTo>
                      <a:lnTo>
                        <a:pt x="0" y="50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PE" sz="2000"/>
                </a:p>
              </p:txBody>
            </p:sp>
            <p:sp>
              <p:nvSpPr>
                <p:cNvPr id="355" name="Freeform 51"/>
                <p:cNvSpPr>
                  <a:spLocks/>
                </p:cNvSpPr>
                <p:nvPr/>
              </p:nvSpPr>
              <p:spPr bwMode="auto">
                <a:xfrm>
                  <a:off x="2811" y="1955"/>
                  <a:ext cx="21" cy="409"/>
                </a:xfrm>
                <a:custGeom>
                  <a:avLst/>
                  <a:gdLst>
                    <a:gd name="T0" fmla="*/ 0 w 21"/>
                    <a:gd name="T1" fmla="*/ 409 h 409"/>
                    <a:gd name="T2" fmla="*/ 21 w 21"/>
                    <a:gd name="T3" fmla="*/ 409 h 409"/>
                    <a:gd name="T4" fmla="*/ 21 w 21"/>
                    <a:gd name="T5" fmla="*/ 0 h 409"/>
                    <a:gd name="T6" fmla="*/ 0 w 21"/>
                    <a:gd name="T7" fmla="*/ 27 h 409"/>
                    <a:gd name="T8" fmla="*/ 0 w 21"/>
                    <a:gd name="T9" fmla="*/ 409 h 40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1" h="409">
                      <a:moveTo>
                        <a:pt x="0" y="409"/>
                      </a:moveTo>
                      <a:lnTo>
                        <a:pt x="21" y="409"/>
                      </a:lnTo>
                      <a:lnTo>
                        <a:pt x="21" y="0"/>
                      </a:lnTo>
                      <a:lnTo>
                        <a:pt x="0" y="27"/>
                      </a:lnTo>
                      <a:lnTo>
                        <a:pt x="0" y="409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PE" sz="2000"/>
                </a:p>
              </p:txBody>
            </p:sp>
            <p:sp>
              <p:nvSpPr>
                <p:cNvPr id="356" name="Freeform 52"/>
                <p:cNvSpPr>
                  <a:spLocks/>
                </p:cNvSpPr>
                <p:nvPr/>
              </p:nvSpPr>
              <p:spPr bwMode="auto">
                <a:xfrm>
                  <a:off x="2603" y="1974"/>
                  <a:ext cx="100" cy="406"/>
                </a:xfrm>
                <a:custGeom>
                  <a:avLst/>
                  <a:gdLst>
                    <a:gd name="T0" fmla="*/ 0 w 100"/>
                    <a:gd name="T1" fmla="*/ 406 h 406"/>
                    <a:gd name="T2" fmla="*/ 100 w 100"/>
                    <a:gd name="T3" fmla="*/ 394 h 406"/>
                    <a:gd name="T4" fmla="*/ 100 w 100"/>
                    <a:gd name="T5" fmla="*/ 0 h 406"/>
                    <a:gd name="T6" fmla="*/ 0 w 100"/>
                    <a:gd name="T7" fmla="*/ 8 h 406"/>
                    <a:gd name="T8" fmla="*/ 0 w 100"/>
                    <a:gd name="T9" fmla="*/ 406 h 40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0" h="406">
                      <a:moveTo>
                        <a:pt x="0" y="406"/>
                      </a:moveTo>
                      <a:lnTo>
                        <a:pt x="100" y="394"/>
                      </a:lnTo>
                      <a:lnTo>
                        <a:pt x="100" y="0"/>
                      </a:lnTo>
                      <a:lnTo>
                        <a:pt x="0" y="8"/>
                      </a:lnTo>
                      <a:lnTo>
                        <a:pt x="0" y="406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PE" sz="2000"/>
                </a:p>
              </p:txBody>
            </p:sp>
            <p:sp>
              <p:nvSpPr>
                <p:cNvPr id="357" name="Freeform 53"/>
                <p:cNvSpPr>
                  <a:spLocks/>
                </p:cNvSpPr>
                <p:nvPr/>
              </p:nvSpPr>
              <p:spPr bwMode="auto">
                <a:xfrm>
                  <a:off x="2396" y="1970"/>
                  <a:ext cx="100" cy="418"/>
                </a:xfrm>
                <a:custGeom>
                  <a:avLst/>
                  <a:gdLst>
                    <a:gd name="T0" fmla="*/ 0 w 100"/>
                    <a:gd name="T1" fmla="*/ 418 h 418"/>
                    <a:gd name="T2" fmla="*/ 100 w 100"/>
                    <a:gd name="T3" fmla="*/ 414 h 418"/>
                    <a:gd name="T4" fmla="*/ 100 w 100"/>
                    <a:gd name="T5" fmla="*/ 4 h 418"/>
                    <a:gd name="T6" fmla="*/ 0 w 100"/>
                    <a:gd name="T7" fmla="*/ 0 h 418"/>
                    <a:gd name="T8" fmla="*/ 0 w 100"/>
                    <a:gd name="T9" fmla="*/ 418 h 41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0" h="418">
                      <a:moveTo>
                        <a:pt x="0" y="418"/>
                      </a:moveTo>
                      <a:lnTo>
                        <a:pt x="100" y="414"/>
                      </a:lnTo>
                      <a:lnTo>
                        <a:pt x="100" y="4"/>
                      </a:lnTo>
                      <a:lnTo>
                        <a:pt x="0" y="0"/>
                      </a:lnTo>
                      <a:lnTo>
                        <a:pt x="0" y="418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PE" sz="2000"/>
                </a:p>
              </p:txBody>
            </p:sp>
            <p:sp>
              <p:nvSpPr>
                <p:cNvPr id="358" name="Freeform 54"/>
                <p:cNvSpPr>
                  <a:spLocks/>
                </p:cNvSpPr>
                <p:nvPr/>
              </p:nvSpPr>
              <p:spPr bwMode="auto">
                <a:xfrm>
                  <a:off x="2188" y="1960"/>
                  <a:ext cx="100" cy="436"/>
                </a:xfrm>
                <a:custGeom>
                  <a:avLst/>
                  <a:gdLst>
                    <a:gd name="T0" fmla="*/ 0 w 100"/>
                    <a:gd name="T1" fmla="*/ 436 h 436"/>
                    <a:gd name="T2" fmla="*/ 100 w 100"/>
                    <a:gd name="T3" fmla="*/ 432 h 436"/>
                    <a:gd name="T4" fmla="*/ 100 w 100"/>
                    <a:gd name="T5" fmla="*/ 2 h 436"/>
                    <a:gd name="T6" fmla="*/ 0 w 100"/>
                    <a:gd name="T7" fmla="*/ 0 h 436"/>
                    <a:gd name="T8" fmla="*/ 0 w 100"/>
                    <a:gd name="T9" fmla="*/ 436 h 43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0" h="436">
                      <a:moveTo>
                        <a:pt x="0" y="436"/>
                      </a:moveTo>
                      <a:lnTo>
                        <a:pt x="100" y="432"/>
                      </a:lnTo>
                      <a:lnTo>
                        <a:pt x="100" y="2"/>
                      </a:lnTo>
                      <a:lnTo>
                        <a:pt x="0" y="0"/>
                      </a:lnTo>
                      <a:lnTo>
                        <a:pt x="0" y="436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PE" sz="2000"/>
                </a:p>
              </p:txBody>
            </p:sp>
            <p:sp>
              <p:nvSpPr>
                <p:cNvPr id="359" name="Freeform 55"/>
                <p:cNvSpPr>
                  <a:spLocks/>
                </p:cNvSpPr>
                <p:nvPr/>
              </p:nvSpPr>
              <p:spPr bwMode="auto">
                <a:xfrm>
                  <a:off x="1980" y="1952"/>
                  <a:ext cx="101" cy="455"/>
                </a:xfrm>
                <a:custGeom>
                  <a:avLst/>
                  <a:gdLst>
                    <a:gd name="T0" fmla="*/ 0 w 101"/>
                    <a:gd name="T1" fmla="*/ 455 h 455"/>
                    <a:gd name="T2" fmla="*/ 101 w 101"/>
                    <a:gd name="T3" fmla="*/ 449 h 455"/>
                    <a:gd name="T4" fmla="*/ 100 w 101"/>
                    <a:gd name="T5" fmla="*/ 0 h 455"/>
                    <a:gd name="T6" fmla="*/ 0 w 101"/>
                    <a:gd name="T7" fmla="*/ 4 h 455"/>
                    <a:gd name="T8" fmla="*/ 0 w 101"/>
                    <a:gd name="T9" fmla="*/ 455 h 45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1" h="455">
                      <a:moveTo>
                        <a:pt x="0" y="455"/>
                      </a:moveTo>
                      <a:lnTo>
                        <a:pt x="101" y="449"/>
                      </a:lnTo>
                      <a:lnTo>
                        <a:pt x="100" y="0"/>
                      </a:lnTo>
                      <a:lnTo>
                        <a:pt x="0" y="4"/>
                      </a:lnTo>
                      <a:lnTo>
                        <a:pt x="0" y="455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PE" sz="2000"/>
                </a:p>
              </p:txBody>
            </p:sp>
            <p:sp>
              <p:nvSpPr>
                <p:cNvPr id="360" name="Freeform 56"/>
                <p:cNvSpPr>
                  <a:spLocks/>
                </p:cNvSpPr>
                <p:nvPr/>
              </p:nvSpPr>
              <p:spPr bwMode="auto">
                <a:xfrm>
                  <a:off x="1772" y="1940"/>
                  <a:ext cx="105" cy="477"/>
                </a:xfrm>
                <a:custGeom>
                  <a:avLst/>
                  <a:gdLst>
                    <a:gd name="T0" fmla="*/ 0 w 105"/>
                    <a:gd name="T1" fmla="*/ 477 h 477"/>
                    <a:gd name="T2" fmla="*/ 105 w 105"/>
                    <a:gd name="T3" fmla="*/ 471 h 477"/>
                    <a:gd name="T4" fmla="*/ 101 w 105"/>
                    <a:gd name="T5" fmla="*/ 7 h 477"/>
                    <a:gd name="T6" fmla="*/ 1 w 105"/>
                    <a:gd name="T7" fmla="*/ 0 h 477"/>
                    <a:gd name="T8" fmla="*/ 0 w 105"/>
                    <a:gd name="T9" fmla="*/ 477 h 47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5" h="477">
                      <a:moveTo>
                        <a:pt x="0" y="477"/>
                      </a:moveTo>
                      <a:lnTo>
                        <a:pt x="105" y="471"/>
                      </a:lnTo>
                      <a:lnTo>
                        <a:pt x="101" y="7"/>
                      </a:lnTo>
                      <a:lnTo>
                        <a:pt x="1" y="0"/>
                      </a:lnTo>
                      <a:lnTo>
                        <a:pt x="0" y="477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PE" sz="2000"/>
                </a:p>
              </p:txBody>
            </p:sp>
            <p:sp>
              <p:nvSpPr>
                <p:cNvPr id="361" name="Freeform 57"/>
                <p:cNvSpPr>
                  <a:spLocks/>
                </p:cNvSpPr>
                <p:nvPr/>
              </p:nvSpPr>
              <p:spPr bwMode="auto">
                <a:xfrm>
                  <a:off x="3558" y="2036"/>
                  <a:ext cx="83" cy="288"/>
                </a:xfrm>
                <a:custGeom>
                  <a:avLst/>
                  <a:gdLst>
                    <a:gd name="T0" fmla="*/ 0 w 83"/>
                    <a:gd name="T1" fmla="*/ 0 h 288"/>
                    <a:gd name="T2" fmla="*/ 0 w 83"/>
                    <a:gd name="T3" fmla="*/ 288 h 288"/>
                    <a:gd name="T4" fmla="*/ 83 w 83"/>
                    <a:gd name="T5" fmla="*/ 286 h 288"/>
                    <a:gd name="T6" fmla="*/ 83 w 83"/>
                    <a:gd name="T7" fmla="*/ 3 h 288"/>
                    <a:gd name="T8" fmla="*/ 0 w 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3" h="288">
                      <a:moveTo>
                        <a:pt x="0" y="0"/>
                      </a:moveTo>
                      <a:lnTo>
                        <a:pt x="0" y="288"/>
                      </a:lnTo>
                      <a:lnTo>
                        <a:pt x="83" y="286"/>
                      </a:lnTo>
                      <a:lnTo>
                        <a:pt x="83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PE" sz="2000"/>
                </a:p>
              </p:txBody>
            </p:sp>
            <p:sp>
              <p:nvSpPr>
                <p:cNvPr id="362" name="Freeform 58"/>
                <p:cNvSpPr>
                  <a:spLocks/>
                </p:cNvSpPr>
                <p:nvPr/>
              </p:nvSpPr>
              <p:spPr bwMode="auto">
                <a:xfrm>
                  <a:off x="3712" y="2039"/>
                  <a:ext cx="68" cy="278"/>
                </a:xfrm>
                <a:custGeom>
                  <a:avLst/>
                  <a:gdLst>
                    <a:gd name="T0" fmla="*/ 0 w 68"/>
                    <a:gd name="T1" fmla="*/ 0 h 278"/>
                    <a:gd name="T2" fmla="*/ 0 w 68"/>
                    <a:gd name="T3" fmla="*/ 278 h 278"/>
                    <a:gd name="T4" fmla="*/ 68 w 68"/>
                    <a:gd name="T5" fmla="*/ 275 h 278"/>
                    <a:gd name="T6" fmla="*/ 68 w 68"/>
                    <a:gd name="T7" fmla="*/ 7 h 278"/>
                    <a:gd name="T8" fmla="*/ 0 w 68"/>
                    <a:gd name="T9" fmla="*/ 0 h 27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68" h="278">
                      <a:moveTo>
                        <a:pt x="0" y="0"/>
                      </a:moveTo>
                      <a:lnTo>
                        <a:pt x="0" y="278"/>
                      </a:lnTo>
                      <a:lnTo>
                        <a:pt x="68" y="275"/>
                      </a:lnTo>
                      <a:lnTo>
                        <a:pt x="68" y="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PE" sz="2000"/>
                </a:p>
              </p:txBody>
            </p:sp>
            <p:sp>
              <p:nvSpPr>
                <p:cNvPr id="363" name="Freeform 59"/>
                <p:cNvSpPr>
                  <a:spLocks/>
                </p:cNvSpPr>
                <p:nvPr/>
              </p:nvSpPr>
              <p:spPr bwMode="auto">
                <a:xfrm>
                  <a:off x="3837" y="2050"/>
                  <a:ext cx="126" cy="262"/>
                </a:xfrm>
                <a:custGeom>
                  <a:avLst/>
                  <a:gdLst>
                    <a:gd name="T0" fmla="*/ 0 w 126"/>
                    <a:gd name="T1" fmla="*/ 0 h 262"/>
                    <a:gd name="T2" fmla="*/ 0 w 126"/>
                    <a:gd name="T3" fmla="*/ 262 h 262"/>
                    <a:gd name="T4" fmla="*/ 126 w 126"/>
                    <a:gd name="T5" fmla="*/ 256 h 262"/>
                    <a:gd name="T6" fmla="*/ 126 w 126"/>
                    <a:gd name="T7" fmla="*/ 3 h 262"/>
                    <a:gd name="T8" fmla="*/ 0 w 126"/>
                    <a:gd name="T9" fmla="*/ 0 h 26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26" h="262">
                      <a:moveTo>
                        <a:pt x="0" y="0"/>
                      </a:moveTo>
                      <a:lnTo>
                        <a:pt x="0" y="262"/>
                      </a:lnTo>
                      <a:lnTo>
                        <a:pt x="126" y="256"/>
                      </a:lnTo>
                      <a:lnTo>
                        <a:pt x="126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PE" sz="2000"/>
                </a:p>
              </p:txBody>
            </p:sp>
          </p:grpSp>
          <p:grpSp>
            <p:nvGrpSpPr>
              <p:cNvPr id="198" name="Group 60"/>
              <p:cNvGrpSpPr>
                <a:grpSpLocks/>
              </p:cNvGrpSpPr>
              <p:nvPr/>
            </p:nvGrpSpPr>
            <p:grpSpPr bwMode="auto">
              <a:xfrm flipH="1">
                <a:off x="7534623" y="3209381"/>
                <a:ext cx="792163" cy="271462"/>
                <a:chOff x="3294" y="3190"/>
                <a:chExt cx="729" cy="225"/>
              </a:xfrm>
            </p:grpSpPr>
            <p:grpSp>
              <p:nvGrpSpPr>
                <p:cNvPr id="291" name="Group 61"/>
                <p:cNvGrpSpPr>
                  <a:grpSpLocks/>
                </p:cNvGrpSpPr>
                <p:nvPr/>
              </p:nvGrpSpPr>
              <p:grpSpPr bwMode="auto">
                <a:xfrm>
                  <a:off x="3590" y="3202"/>
                  <a:ext cx="433" cy="206"/>
                  <a:chOff x="1847" y="1781"/>
                  <a:chExt cx="344" cy="164"/>
                </a:xfrm>
              </p:grpSpPr>
              <p:sp>
                <p:nvSpPr>
                  <p:cNvPr id="311" name="Oval 62"/>
                  <p:cNvSpPr>
                    <a:spLocks noChangeArrowheads="1"/>
                  </p:cNvSpPr>
                  <p:nvPr/>
                </p:nvSpPr>
                <p:spPr bwMode="auto">
                  <a:xfrm>
                    <a:off x="1870" y="1908"/>
                    <a:ext cx="36" cy="37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eaLnBrk="1" hangingPunct="1"/>
                    <a:endParaRPr lang="es-PE" altLang="es-PE" sz="2000">
                      <a:latin typeface="+mn-lt"/>
                    </a:endParaRPr>
                  </a:p>
                </p:txBody>
              </p:sp>
              <p:sp>
                <p:nvSpPr>
                  <p:cNvPr id="312" name="Oval 63"/>
                  <p:cNvSpPr>
                    <a:spLocks noChangeArrowheads="1"/>
                  </p:cNvSpPr>
                  <p:nvPr/>
                </p:nvSpPr>
                <p:spPr bwMode="auto">
                  <a:xfrm>
                    <a:off x="1933" y="1908"/>
                    <a:ext cx="36" cy="37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eaLnBrk="1" hangingPunct="1"/>
                    <a:endParaRPr lang="es-PE" altLang="es-PE" sz="2000">
                      <a:latin typeface="+mn-lt"/>
                    </a:endParaRPr>
                  </a:p>
                </p:txBody>
              </p:sp>
              <p:sp>
                <p:nvSpPr>
                  <p:cNvPr id="313" name="Oval 64"/>
                  <p:cNvSpPr>
                    <a:spLocks noChangeArrowheads="1"/>
                  </p:cNvSpPr>
                  <p:nvPr/>
                </p:nvSpPr>
                <p:spPr bwMode="auto">
                  <a:xfrm>
                    <a:off x="1996" y="1908"/>
                    <a:ext cx="36" cy="37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eaLnBrk="1" hangingPunct="1"/>
                    <a:endParaRPr lang="es-PE" altLang="es-PE" sz="2000">
                      <a:latin typeface="+mn-lt"/>
                    </a:endParaRPr>
                  </a:p>
                </p:txBody>
              </p:sp>
              <p:sp>
                <p:nvSpPr>
                  <p:cNvPr id="314" name="Oval 65"/>
                  <p:cNvSpPr>
                    <a:spLocks noChangeArrowheads="1"/>
                  </p:cNvSpPr>
                  <p:nvPr/>
                </p:nvSpPr>
                <p:spPr bwMode="auto">
                  <a:xfrm>
                    <a:off x="2063" y="1908"/>
                    <a:ext cx="37" cy="37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eaLnBrk="1" hangingPunct="1"/>
                    <a:endParaRPr lang="es-PE" altLang="es-PE" sz="2000">
                      <a:latin typeface="+mn-lt"/>
                    </a:endParaRPr>
                  </a:p>
                </p:txBody>
              </p:sp>
              <p:sp>
                <p:nvSpPr>
                  <p:cNvPr id="315" name="Oval 66"/>
                  <p:cNvSpPr>
                    <a:spLocks noChangeArrowheads="1"/>
                  </p:cNvSpPr>
                  <p:nvPr/>
                </p:nvSpPr>
                <p:spPr bwMode="auto">
                  <a:xfrm>
                    <a:off x="2131" y="1908"/>
                    <a:ext cx="36" cy="37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eaLnBrk="1" hangingPunct="1"/>
                    <a:endParaRPr lang="es-PE" altLang="es-PE" sz="2000">
                      <a:latin typeface="+mn-lt"/>
                    </a:endParaRPr>
                  </a:p>
                </p:txBody>
              </p:sp>
              <p:sp>
                <p:nvSpPr>
                  <p:cNvPr id="316" name="Rectangle 67"/>
                  <p:cNvSpPr>
                    <a:spLocks noChangeArrowheads="1"/>
                  </p:cNvSpPr>
                  <p:nvPr/>
                </p:nvSpPr>
                <p:spPr bwMode="auto">
                  <a:xfrm>
                    <a:off x="1847" y="1895"/>
                    <a:ext cx="344" cy="26"/>
                  </a:xfrm>
                  <a:prstGeom prst="rect">
                    <a:avLst/>
                  </a:pr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eaLnBrk="1" hangingPunct="1"/>
                    <a:endParaRPr lang="es-PE" altLang="es-PE" sz="2000">
                      <a:latin typeface="+mn-lt"/>
                    </a:endParaRPr>
                  </a:p>
                </p:txBody>
              </p:sp>
              <p:sp>
                <p:nvSpPr>
                  <p:cNvPr id="317" name="Rectangle 68"/>
                  <p:cNvSpPr>
                    <a:spLocks noChangeArrowheads="1"/>
                  </p:cNvSpPr>
                  <p:nvPr/>
                </p:nvSpPr>
                <p:spPr bwMode="auto">
                  <a:xfrm>
                    <a:off x="1875" y="1781"/>
                    <a:ext cx="287" cy="114"/>
                  </a:xfrm>
                  <a:prstGeom prst="rect">
                    <a:avLst/>
                  </a:prstGeom>
                  <a:solidFill>
                    <a:srgbClr val="C0C0C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eaLnBrk="1" hangingPunct="1"/>
                    <a:endParaRPr lang="es-PE" altLang="es-PE" sz="2000">
                      <a:latin typeface="+mn-lt"/>
                    </a:endParaRPr>
                  </a:p>
                </p:txBody>
              </p:sp>
            </p:grpSp>
            <p:grpSp>
              <p:nvGrpSpPr>
                <p:cNvPr id="292" name="Group 69"/>
                <p:cNvGrpSpPr>
                  <a:grpSpLocks/>
                </p:cNvGrpSpPr>
                <p:nvPr/>
              </p:nvGrpSpPr>
              <p:grpSpPr bwMode="auto">
                <a:xfrm>
                  <a:off x="3294" y="3190"/>
                  <a:ext cx="283" cy="225"/>
                  <a:chOff x="3294" y="3190"/>
                  <a:chExt cx="283" cy="225"/>
                </a:xfrm>
              </p:grpSpPr>
              <p:sp>
                <p:nvSpPr>
                  <p:cNvPr id="293" name="Freeform 70"/>
                  <p:cNvSpPr>
                    <a:spLocks/>
                  </p:cNvSpPr>
                  <p:nvPr/>
                </p:nvSpPr>
                <p:spPr bwMode="auto">
                  <a:xfrm flipH="1">
                    <a:off x="3294" y="3280"/>
                    <a:ext cx="283" cy="106"/>
                  </a:xfrm>
                  <a:custGeom>
                    <a:avLst/>
                    <a:gdLst>
                      <a:gd name="T0" fmla="*/ 3 w 179"/>
                      <a:gd name="T1" fmla="*/ 7 h 104"/>
                      <a:gd name="T2" fmla="*/ 0 w 179"/>
                      <a:gd name="T3" fmla="*/ 57 h 104"/>
                      <a:gd name="T4" fmla="*/ 27 w 179"/>
                      <a:gd name="T5" fmla="*/ 57 h 104"/>
                      <a:gd name="T6" fmla="*/ 25 w 179"/>
                      <a:gd name="T7" fmla="*/ 88 h 104"/>
                      <a:gd name="T8" fmla="*/ 52 w 179"/>
                      <a:gd name="T9" fmla="*/ 87 h 104"/>
                      <a:gd name="T10" fmla="*/ 63 w 179"/>
                      <a:gd name="T11" fmla="*/ 105 h 104"/>
                      <a:gd name="T12" fmla="*/ 179 w 179"/>
                      <a:gd name="T13" fmla="*/ 102 h 104"/>
                      <a:gd name="T14" fmla="*/ 193 w 179"/>
                      <a:gd name="T15" fmla="*/ 66 h 104"/>
                      <a:gd name="T16" fmla="*/ 226 w 179"/>
                      <a:gd name="T17" fmla="*/ 54 h 104"/>
                      <a:gd name="T18" fmla="*/ 253 w 179"/>
                      <a:gd name="T19" fmla="*/ 70 h 104"/>
                      <a:gd name="T20" fmla="*/ 251 w 179"/>
                      <a:gd name="T21" fmla="*/ 100 h 104"/>
                      <a:gd name="T22" fmla="*/ 275 w 179"/>
                      <a:gd name="T23" fmla="*/ 100 h 104"/>
                      <a:gd name="T24" fmla="*/ 281 w 179"/>
                      <a:gd name="T25" fmla="*/ 0 h 104"/>
                      <a:gd name="T26" fmla="*/ 196 w 179"/>
                      <a:gd name="T27" fmla="*/ 2 h 104"/>
                      <a:gd name="T28" fmla="*/ 161 w 179"/>
                      <a:gd name="T29" fmla="*/ 32 h 104"/>
                      <a:gd name="T30" fmla="*/ 153 w 179"/>
                      <a:gd name="T31" fmla="*/ 32 h 104"/>
                      <a:gd name="T32" fmla="*/ 157 w 179"/>
                      <a:gd name="T33" fmla="*/ 3 h 104"/>
                      <a:gd name="T34" fmla="*/ 3 w 179"/>
                      <a:gd name="T35" fmla="*/ 7 h 104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0" t="0" r="r" b="b"/>
                    <a:pathLst>
                      <a:path w="179" h="104">
                        <a:moveTo>
                          <a:pt x="2" y="7"/>
                        </a:moveTo>
                        <a:lnTo>
                          <a:pt x="0" y="56"/>
                        </a:lnTo>
                        <a:lnTo>
                          <a:pt x="17" y="56"/>
                        </a:lnTo>
                        <a:lnTo>
                          <a:pt x="16" y="86"/>
                        </a:lnTo>
                        <a:lnTo>
                          <a:pt x="33" y="85"/>
                        </a:lnTo>
                        <a:lnTo>
                          <a:pt x="40" y="103"/>
                        </a:lnTo>
                        <a:lnTo>
                          <a:pt x="113" y="100"/>
                        </a:lnTo>
                        <a:lnTo>
                          <a:pt x="122" y="65"/>
                        </a:lnTo>
                        <a:lnTo>
                          <a:pt x="143" y="53"/>
                        </a:lnTo>
                        <a:lnTo>
                          <a:pt x="160" y="69"/>
                        </a:lnTo>
                        <a:lnTo>
                          <a:pt x="159" y="98"/>
                        </a:lnTo>
                        <a:lnTo>
                          <a:pt x="174" y="98"/>
                        </a:lnTo>
                        <a:lnTo>
                          <a:pt x="178" y="0"/>
                        </a:lnTo>
                        <a:lnTo>
                          <a:pt x="124" y="2"/>
                        </a:lnTo>
                        <a:lnTo>
                          <a:pt x="102" y="31"/>
                        </a:lnTo>
                        <a:lnTo>
                          <a:pt x="97" y="31"/>
                        </a:lnTo>
                        <a:lnTo>
                          <a:pt x="99" y="3"/>
                        </a:lnTo>
                        <a:lnTo>
                          <a:pt x="2" y="7"/>
                        </a:lnTo>
                      </a:path>
                    </a:pathLst>
                  </a:custGeom>
                  <a:solidFill>
                    <a:srgbClr val="FFEA00"/>
                  </a:solidFill>
                  <a:ln w="12700" cap="rnd" cmpd="sng">
                    <a:solidFill>
                      <a:srgbClr val="FFEA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PE" sz="2000"/>
                  </a:p>
                </p:txBody>
              </p:sp>
              <p:sp>
                <p:nvSpPr>
                  <p:cNvPr id="294" name="Freeform 71"/>
                  <p:cNvSpPr>
                    <a:spLocks/>
                  </p:cNvSpPr>
                  <p:nvPr/>
                </p:nvSpPr>
                <p:spPr bwMode="auto">
                  <a:xfrm flipH="1">
                    <a:off x="3322" y="3334"/>
                    <a:ext cx="65" cy="61"/>
                  </a:xfrm>
                  <a:custGeom>
                    <a:avLst/>
                    <a:gdLst>
                      <a:gd name="T0" fmla="*/ 63 w 41"/>
                      <a:gd name="T1" fmla="*/ 29 h 59"/>
                      <a:gd name="T2" fmla="*/ 63 w 41"/>
                      <a:gd name="T3" fmla="*/ 26 h 59"/>
                      <a:gd name="T4" fmla="*/ 62 w 41"/>
                      <a:gd name="T5" fmla="*/ 23 h 59"/>
                      <a:gd name="T6" fmla="*/ 63 w 41"/>
                      <a:gd name="T7" fmla="*/ 20 h 59"/>
                      <a:gd name="T8" fmla="*/ 62 w 41"/>
                      <a:gd name="T9" fmla="*/ 18 h 59"/>
                      <a:gd name="T10" fmla="*/ 60 w 41"/>
                      <a:gd name="T11" fmla="*/ 14 h 59"/>
                      <a:gd name="T12" fmla="*/ 59 w 41"/>
                      <a:gd name="T13" fmla="*/ 11 h 59"/>
                      <a:gd name="T14" fmla="*/ 55 w 41"/>
                      <a:gd name="T15" fmla="*/ 9 h 59"/>
                      <a:gd name="T16" fmla="*/ 54 w 41"/>
                      <a:gd name="T17" fmla="*/ 7 h 59"/>
                      <a:gd name="T18" fmla="*/ 52 w 41"/>
                      <a:gd name="T19" fmla="*/ 5 h 59"/>
                      <a:gd name="T20" fmla="*/ 49 w 41"/>
                      <a:gd name="T21" fmla="*/ 4 h 59"/>
                      <a:gd name="T22" fmla="*/ 46 w 41"/>
                      <a:gd name="T23" fmla="*/ 3 h 59"/>
                      <a:gd name="T24" fmla="*/ 43 w 41"/>
                      <a:gd name="T25" fmla="*/ 2 h 59"/>
                      <a:gd name="T26" fmla="*/ 41 w 41"/>
                      <a:gd name="T27" fmla="*/ 1 h 59"/>
                      <a:gd name="T28" fmla="*/ 38 w 41"/>
                      <a:gd name="T29" fmla="*/ 0 h 59"/>
                      <a:gd name="T30" fmla="*/ 35 w 41"/>
                      <a:gd name="T31" fmla="*/ 0 h 59"/>
                      <a:gd name="T32" fmla="*/ 30 w 41"/>
                      <a:gd name="T33" fmla="*/ 0 h 59"/>
                      <a:gd name="T34" fmla="*/ 29 w 41"/>
                      <a:gd name="T35" fmla="*/ 1 h 59"/>
                      <a:gd name="T36" fmla="*/ 25 w 41"/>
                      <a:gd name="T37" fmla="*/ 2 h 59"/>
                      <a:gd name="T38" fmla="*/ 21 w 41"/>
                      <a:gd name="T39" fmla="*/ 3 h 59"/>
                      <a:gd name="T40" fmla="*/ 19 w 41"/>
                      <a:gd name="T41" fmla="*/ 4 h 59"/>
                      <a:gd name="T42" fmla="*/ 16 w 41"/>
                      <a:gd name="T43" fmla="*/ 5 h 59"/>
                      <a:gd name="T44" fmla="*/ 13 w 41"/>
                      <a:gd name="T45" fmla="*/ 7 h 59"/>
                      <a:gd name="T46" fmla="*/ 11 w 41"/>
                      <a:gd name="T47" fmla="*/ 10 h 59"/>
                      <a:gd name="T48" fmla="*/ 8 w 41"/>
                      <a:gd name="T49" fmla="*/ 12 h 59"/>
                      <a:gd name="T50" fmla="*/ 6 w 41"/>
                      <a:gd name="T51" fmla="*/ 14 h 59"/>
                      <a:gd name="T52" fmla="*/ 5 w 41"/>
                      <a:gd name="T53" fmla="*/ 18 h 59"/>
                      <a:gd name="T54" fmla="*/ 3 w 41"/>
                      <a:gd name="T55" fmla="*/ 21 h 59"/>
                      <a:gd name="T56" fmla="*/ 2 w 41"/>
                      <a:gd name="T57" fmla="*/ 23 h 59"/>
                      <a:gd name="T58" fmla="*/ 2 w 41"/>
                      <a:gd name="T59" fmla="*/ 26 h 59"/>
                      <a:gd name="T60" fmla="*/ 0 w 41"/>
                      <a:gd name="T61" fmla="*/ 30 h 59"/>
                      <a:gd name="T62" fmla="*/ 0 w 41"/>
                      <a:gd name="T63" fmla="*/ 33 h 59"/>
                      <a:gd name="T64" fmla="*/ 0 w 41"/>
                      <a:gd name="T65" fmla="*/ 36 h 59"/>
                      <a:gd name="T66" fmla="*/ 2 w 41"/>
                      <a:gd name="T67" fmla="*/ 39 h 59"/>
                      <a:gd name="T68" fmla="*/ 2 w 41"/>
                      <a:gd name="T69" fmla="*/ 41 h 59"/>
                      <a:gd name="T70" fmla="*/ 3 w 41"/>
                      <a:gd name="T71" fmla="*/ 44 h 59"/>
                      <a:gd name="T72" fmla="*/ 5 w 41"/>
                      <a:gd name="T73" fmla="*/ 48 h 59"/>
                      <a:gd name="T74" fmla="*/ 6 w 41"/>
                      <a:gd name="T75" fmla="*/ 50 h 59"/>
                      <a:gd name="T76" fmla="*/ 8 w 41"/>
                      <a:gd name="T77" fmla="*/ 52 h 59"/>
                      <a:gd name="T78" fmla="*/ 10 w 41"/>
                      <a:gd name="T79" fmla="*/ 54 h 59"/>
                      <a:gd name="T80" fmla="*/ 13 w 41"/>
                      <a:gd name="T81" fmla="*/ 56 h 59"/>
                      <a:gd name="T82" fmla="*/ 16 w 41"/>
                      <a:gd name="T83" fmla="*/ 57 h 59"/>
                      <a:gd name="T84" fmla="*/ 19 w 41"/>
                      <a:gd name="T85" fmla="*/ 58 h 59"/>
                      <a:gd name="T86" fmla="*/ 22 w 41"/>
                      <a:gd name="T87" fmla="*/ 59 h 59"/>
                      <a:gd name="T88" fmla="*/ 25 w 41"/>
                      <a:gd name="T89" fmla="*/ 60 h 59"/>
                      <a:gd name="T90" fmla="*/ 29 w 41"/>
                      <a:gd name="T91" fmla="*/ 60 h 59"/>
                      <a:gd name="T92" fmla="*/ 30 w 41"/>
                      <a:gd name="T93" fmla="*/ 60 h 59"/>
                      <a:gd name="T94" fmla="*/ 35 w 41"/>
                      <a:gd name="T95" fmla="*/ 60 h 59"/>
                      <a:gd name="T96" fmla="*/ 36 w 41"/>
                      <a:gd name="T97" fmla="*/ 59 h 59"/>
                      <a:gd name="T98" fmla="*/ 41 w 41"/>
                      <a:gd name="T99" fmla="*/ 58 h 59"/>
                      <a:gd name="T100" fmla="*/ 44 w 41"/>
                      <a:gd name="T101" fmla="*/ 57 h 59"/>
                      <a:gd name="T102" fmla="*/ 48 w 41"/>
                      <a:gd name="T103" fmla="*/ 55 h 59"/>
                      <a:gd name="T104" fmla="*/ 49 w 41"/>
                      <a:gd name="T105" fmla="*/ 53 h 59"/>
                      <a:gd name="T106" fmla="*/ 52 w 41"/>
                      <a:gd name="T107" fmla="*/ 52 h 59"/>
                      <a:gd name="T108" fmla="*/ 55 w 41"/>
                      <a:gd name="T109" fmla="*/ 50 h 59"/>
                      <a:gd name="T110" fmla="*/ 57 w 41"/>
                      <a:gd name="T111" fmla="*/ 47 h 59"/>
                      <a:gd name="T112" fmla="*/ 59 w 41"/>
                      <a:gd name="T113" fmla="*/ 43 h 59"/>
                      <a:gd name="T114" fmla="*/ 60 w 41"/>
                      <a:gd name="T115" fmla="*/ 41 h 59"/>
                      <a:gd name="T116" fmla="*/ 62 w 41"/>
                      <a:gd name="T117" fmla="*/ 38 h 59"/>
                      <a:gd name="T118" fmla="*/ 63 w 41"/>
                      <a:gd name="T119" fmla="*/ 35 h 59"/>
                      <a:gd name="T120" fmla="*/ 63 w 41"/>
                      <a:gd name="T121" fmla="*/ 32 h 59"/>
                      <a:gd name="T122" fmla="*/ 63 w 41"/>
                      <a:gd name="T123" fmla="*/ 29 h 59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</a:gdLst>
                    <a:ahLst/>
                    <a:cxnLst>
                      <a:cxn ang="T124">
                        <a:pos x="T0" y="T1"/>
                      </a:cxn>
                      <a:cxn ang="T125">
                        <a:pos x="T2" y="T3"/>
                      </a:cxn>
                      <a:cxn ang="T126">
                        <a:pos x="T4" y="T5"/>
                      </a:cxn>
                      <a:cxn ang="T127">
                        <a:pos x="T6" y="T7"/>
                      </a:cxn>
                      <a:cxn ang="T128">
                        <a:pos x="T8" y="T9"/>
                      </a:cxn>
                      <a:cxn ang="T129">
                        <a:pos x="T10" y="T11"/>
                      </a:cxn>
                      <a:cxn ang="T130">
                        <a:pos x="T12" y="T13"/>
                      </a:cxn>
                      <a:cxn ang="T131">
                        <a:pos x="T14" y="T15"/>
                      </a:cxn>
                      <a:cxn ang="T132">
                        <a:pos x="T16" y="T17"/>
                      </a:cxn>
                      <a:cxn ang="T133">
                        <a:pos x="T18" y="T19"/>
                      </a:cxn>
                      <a:cxn ang="T134">
                        <a:pos x="T20" y="T21"/>
                      </a:cxn>
                      <a:cxn ang="T135">
                        <a:pos x="T22" y="T23"/>
                      </a:cxn>
                      <a:cxn ang="T136">
                        <a:pos x="T24" y="T25"/>
                      </a:cxn>
                      <a:cxn ang="T137">
                        <a:pos x="T26" y="T27"/>
                      </a:cxn>
                      <a:cxn ang="T138">
                        <a:pos x="T28" y="T29"/>
                      </a:cxn>
                      <a:cxn ang="T139">
                        <a:pos x="T30" y="T31"/>
                      </a:cxn>
                      <a:cxn ang="T140">
                        <a:pos x="T32" y="T33"/>
                      </a:cxn>
                      <a:cxn ang="T141">
                        <a:pos x="T34" y="T35"/>
                      </a:cxn>
                      <a:cxn ang="T142">
                        <a:pos x="T36" y="T37"/>
                      </a:cxn>
                      <a:cxn ang="T143">
                        <a:pos x="T38" y="T39"/>
                      </a:cxn>
                      <a:cxn ang="T144">
                        <a:pos x="T40" y="T41"/>
                      </a:cxn>
                      <a:cxn ang="T145">
                        <a:pos x="T42" y="T43"/>
                      </a:cxn>
                      <a:cxn ang="T146">
                        <a:pos x="T44" y="T45"/>
                      </a:cxn>
                      <a:cxn ang="T147">
                        <a:pos x="T46" y="T47"/>
                      </a:cxn>
                      <a:cxn ang="T148">
                        <a:pos x="T48" y="T49"/>
                      </a:cxn>
                      <a:cxn ang="T149">
                        <a:pos x="T50" y="T51"/>
                      </a:cxn>
                      <a:cxn ang="T150">
                        <a:pos x="T52" y="T53"/>
                      </a:cxn>
                      <a:cxn ang="T151">
                        <a:pos x="T54" y="T55"/>
                      </a:cxn>
                      <a:cxn ang="T152">
                        <a:pos x="T56" y="T57"/>
                      </a:cxn>
                      <a:cxn ang="T153">
                        <a:pos x="T58" y="T59"/>
                      </a:cxn>
                      <a:cxn ang="T154">
                        <a:pos x="T60" y="T61"/>
                      </a:cxn>
                      <a:cxn ang="T155">
                        <a:pos x="T62" y="T63"/>
                      </a:cxn>
                      <a:cxn ang="T156">
                        <a:pos x="T64" y="T65"/>
                      </a:cxn>
                      <a:cxn ang="T157">
                        <a:pos x="T66" y="T67"/>
                      </a:cxn>
                      <a:cxn ang="T158">
                        <a:pos x="T68" y="T69"/>
                      </a:cxn>
                      <a:cxn ang="T159">
                        <a:pos x="T70" y="T71"/>
                      </a:cxn>
                      <a:cxn ang="T160">
                        <a:pos x="T72" y="T73"/>
                      </a:cxn>
                      <a:cxn ang="T161">
                        <a:pos x="T74" y="T75"/>
                      </a:cxn>
                      <a:cxn ang="T162">
                        <a:pos x="T76" y="T77"/>
                      </a:cxn>
                      <a:cxn ang="T163">
                        <a:pos x="T78" y="T79"/>
                      </a:cxn>
                      <a:cxn ang="T164">
                        <a:pos x="T80" y="T81"/>
                      </a:cxn>
                      <a:cxn ang="T165">
                        <a:pos x="T82" y="T83"/>
                      </a:cxn>
                      <a:cxn ang="T166">
                        <a:pos x="T84" y="T85"/>
                      </a:cxn>
                      <a:cxn ang="T167">
                        <a:pos x="T86" y="T87"/>
                      </a:cxn>
                      <a:cxn ang="T168">
                        <a:pos x="T88" y="T89"/>
                      </a:cxn>
                      <a:cxn ang="T169">
                        <a:pos x="T90" y="T91"/>
                      </a:cxn>
                      <a:cxn ang="T170">
                        <a:pos x="T92" y="T93"/>
                      </a:cxn>
                      <a:cxn ang="T171">
                        <a:pos x="T94" y="T95"/>
                      </a:cxn>
                      <a:cxn ang="T172">
                        <a:pos x="T96" y="T97"/>
                      </a:cxn>
                      <a:cxn ang="T173">
                        <a:pos x="T98" y="T99"/>
                      </a:cxn>
                      <a:cxn ang="T174">
                        <a:pos x="T100" y="T101"/>
                      </a:cxn>
                      <a:cxn ang="T175">
                        <a:pos x="T102" y="T103"/>
                      </a:cxn>
                      <a:cxn ang="T176">
                        <a:pos x="T104" y="T105"/>
                      </a:cxn>
                      <a:cxn ang="T177">
                        <a:pos x="T106" y="T107"/>
                      </a:cxn>
                      <a:cxn ang="T178">
                        <a:pos x="T108" y="T109"/>
                      </a:cxn>
                      <a:cxn ang="T179">
                        <a:pos x="T110" y="T111"/>
                      </a:cxn>
                      <a:cxn ang="T180">
                        <a:pos x="T112" y="T113"/>
                      </a:cxn>
                      <a:cxn ang="T181">
                        <a:pos x="T114" y="T115"/>
                      </a:cxn>
                      <a:cxn ang="T182">
                        <a:pos x="T116" y="T117"/>
                      </a:cxn>
                      <a:cxn ang="T183">
                        <a:pos x="T118" y="T119"/>
                      </a:cxn>
                      <a:cxn ang="T184">
                        <a:pos x="T120" y="T121"/>
                      </a:cxn>
                      <a:cxn ang="T185">
                        <a:pos x="T122" y="T123"/>
                      </a:cxn>
                    </a:cxnLst>
                    <a:rect l="0" t="0" r="r" b="b"/>
                    <a:pathLst>
                      <a:path w="41" h="59">
                        <a:moveTo>
                          <a:pt x="40" y="28"/>
                        </a:moveTo>
                        <a:lnTo>
                          <a:pt x="40" y="25"/>
                        </a:lnTo>
                        <a:lnTo>
                          <a:pt x="39" y="22"/>
                        </a:lnTo>
                        <a:lnTo>
                          <a:pt x="40" y="19"/>
                        </a:lnTo>
                        <a:lnTo>
                          <a:pt x="39" y="17"/>
                        </a:lnTo>
                        <a:lnTo>
                          <a:pt x="38" y="14"/>
                        </a:lnTo>
                        <a:lnTo>
                          <a:pt x="37" y="11"/>
                        </a:lnTo>
                        <a:lnTo>
                          <a:pt x="35" y="9"/>
                        </a:lnTo>
                        <a:lnTo>
                          <a:pt x="34" y="7"/>
                        </a:lnTo>
                        <a:lnTo>
                          <a:pt x="33" y="5"/>
                        </a:lnTo>
                        <a:lnTo>
                          <a:pt x="31" y="4"/>
                        </a:lnTo>
                        <a:lnTo>
                          <a:pt x="29" y="3"/>
                        </a:lnTo>
                        <a:lnTo>
                          <a:pt x="27" y="2"/>
                        </a:lnTo>
                        <a:lnTo>
                          <a:pt x="26" y="1"/>
                        </a:lnTo>
                        <a:lnTo>
                          <a:pt x="24" y="0"/>
                        </a:lnTo>
                        <a:lnTo>
                          <a:pt x="22" y="0"/>
                        </a:lnTo>
                        <a:lnTo>
                          <a:pt x="19" y="0"/>
                        </a:lnTo>
                        <a:lnTo>
                          <a:pt x="18" y="1"/>
                        </a:lnTo>
                        <a:lnTo>
                          <a:pt x="16" y="2"/>
                        </a:lnTo>
                        <a:lnTo>
                          <a:pt x="13" y="3"/>
                        </a:lnTo>
                        <a:lnTo>
                          <a:pt x="12" y="4"/>
                        </a:lnTo>
                        <a:lnTo>
                          <a:pt x="10" y="5"/>
                        </a:lnTo>
                        <a:lnTo>
                          <a:pt x="8" y="7"/>
                        </a:lnTo>
                        <a:lnTo>
                          <a:pt x="7" y="10"/>
                        </a:lnTo>
                        <a:lnTo>
                          <a:pt x="5" y="12"/>
                        </a:lnTo>
                        <a:lnTo>
                          <a:pt x="4" y="14"/>
                        </a:lnTo>
                        <a:lnTo>
                          <a:pt x="3" y="17"/>
                        </a:lnTo>
                        <a:lnTo>
                          <a:pt x="2" y="20"/>
                        </a:lnTo>
                        <a:lnTo>
                          <a:pt x="1" y="22"/>
                        </a:lnTo>
                        <a:lnTo>
                          <a:pt x="1" y="25"/>
                        </a:lnTo>
                        <a:lnTo>
                          <a:pt x="0" y="29"/>
                        </a:lnTo>
                        <a:lnTo>
                          <a:pt x="0" y="32"/>
                        </a:lnTo>
                        <a:lnTo>
                          <a:pt x="0" y="35"/>
                        </a:lnTo>
                        <a:lnTo>
                          <a:pt x="1" y="38"/>
                        </a:lnTo>
                        <a:lnTo>
                          <a:pt x="1" y="40"/>
                        </a:lnTo>
                        <a:lnTo>
                          <a:pt x="2" y="43"/>
                        </a:lnTo>
                        <a:lnTo>
                          <a:pt x="3" y="46"/>
                        </a:lnTo>
                        <a:lnTo>
                          <a:pt x="4" y="48"/>
                        </a:lnTo>
                        <a:lnTo>
                          <a:pt x="5" y="50"/>
                        </a:lnTo>
                        <a:lnTo>
                          <a:pt x="6" y="52"/>
                        </a:lnTo>
                        <a:lnTo>
                          <a:pt x="8" y="54"/>
                        </a:lnTo>
                        <a:lnTo>
                          <a:pt x="10" y="55"/>
                        </a:lnTo>
                        <a:lnTo>
                          <a:pt x="12" y="56"/>
                        </a:lnTo>
                        <a:lnTo>
                          <a:pt x="14" y="57"/>
                        </a:lnTo>
                        <a:lnTo>
                          <a:pt x="16" y="58"/>
                        </a:lnTo>
                        <a:lnTo>
                          <a:pt x="18" y="58"/>
                        </a:lnTo>
                        <a:lnTo>
                          <a:pt x="19" y="58"/>
                        </a:lnTo>
                        <a:lnTo>
                          <a:pt x="22" y="58"/>
                        </a:lnTo>
                        <a:lnTo>
                          <a:pt x="23" y="57"/>
                        </a:lnTo>
                        <a:lnTo>
                          <a:pt x="26" y="56"/>
                        </a:lnTo>
                        <a:lnTo>
                          <a:pt x="28" y="55"/>
                        </a:lnTo>
                        <a:lnTo>
                          <a:pt x="30" y="53"/>
                        </a:lnTo>
                        <a:lnTo>
                          <a:pt x="31" y="51"/>
                        </a:lnTo>
                        <a:lnTo>
                          <a:pt x="33" y="50"/>
                        </a:lnTo>
                        <a:lnTo>
                          <a:pt x="35" y="48"/>
                        </a:lnTo>
                        <a:lnTo>
                          <a:pt x="36" y="45"/>
                        </a:lnTo>
                        <a:lnTo>
                          <a:pt x="37" y="42"/>
                        </a:lnTo>
                        <a:lnTo>
                          <a:pt x="38" y="40"/>
                        </a:lnTo>
                        <a:lnTo>
                          <a:pt x="39" y="37"/>
                        </a:lnTo>
                        <a:lnTo>
                          <a:pt x="40" y="34"/>
                        </a:lnTo>
                        <a:lnTo>
                          <a:pt x="40" y="31"/>
                        </a:lnTo>
                        <a:lnTo>
                          <a:pt x="40" y="28"/>
                        </a:lnTo>
                      </a:path>
                    </a:pathLst>
                  </a:custGeom>
                  <a:solidFill>
                    <a:srgbClr val="B5B5B5"/>
                  </a:solidFill>
                  <a:ln w="12700" cap="rnd" cmpd="sng">
                    <a:solidFill>
                      <a:srgbClr val="B5B5B5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PE" sz="2000"/>
                  </a:p>
                </p:txBody>
              </p:sp>
              <p:sp>
                <p:nvSpPr>
                  <p:cNvPr id="295" name="Freeform 72"/>
                  <p:cNvSpPr>
                    <a:spLocks/>
                  </p:cNvSpPr>
                  <p:nvPr/>
                </p:nvSpPr>
                <p:spPr bwMode="auto">
                  <a:xfrm flipH="1">
                    <a:off x="3523" y="3364"/>
                    <a:ext cx="33" cy="39"/>
                  </a:xfrm>
                  <a:custGeom>
                    <a:avLst/>
                    <a:gdLst>
                      <a:gd name="T0" fmla="*/ 31 w 21"/>
                      <a:gd name="T1" fmla="*/ 18 h 38"/>
                      <a:gd name="T2" fmla="*/ 31 w 21"/>
                      <a:gd name="T3" fmla="*/ 16 h 38"/>
                      <a:gd name="T4" fmla="*/ 31 w 21"/>
                      <a:gd name="T5" fmla="*/ 13 h 38"/>
                      <a:gd name="T6" fmla="*/ 31 w 21"/>
                      <a:gd name="T7" fmla="*/ 11 h 38"/>
                      <a:gd name="T8" fmla="*/ 30 w 21"/>
                      <a:gd name="T9" fmla="*/ 9 h 38"/>
                      <a:gd name="T10" fmla="*/ 28 w 21"/>
                      <a:gd name="T11" fmla="*/ 7 h 38"/>
                      <a:gd name="T12" fmla="*/ 27 w 21"/>
                      <a:gd name="T13" fmla="*/ 5 h 38"/>
                      <a:gd name="T14" fmla="*/ 25 w 21"/>
                      <a:gd name="T15" fmla="*/ 3 h 38"/>
                      <a:gd name="T16" fmla="*/ 24 w 21"/>
                      <a:gd name="T17" fmla="*/ 2 h 38"/>
                      <a:gd name="T18" fmla="*/ 22 w 21"/>
                      <a:gd name="T19" fmla="*/ 1 h 38"/>
                      <a:gd name="T20" fmla="*/ 20 w 21"/>
                      <a:gd name="T21" fmla="*/ 0 h 38"/>
                      <a:gd name="T22" fmla="*/ 17 w 21"/>
                      <a:gd name="T23" fmla="*/ 0 h 38"/>
                      <a:gd name="T24" fmla="*/ 16 w 21"/>
                      <a:gd name="T25" fmla="*/ 0 h 38"/>
                      <a:gd name="T26" fmla="*/ 13 w 21"/>
                      <a:gd name="T27" fmla="*/ 1 h 38"/>
                      <a:gd name="T28" fmla="*/ 13 w 21"/>
                      <a:gd name="T29" fmla="*/ 1 h 38"/>
                      <a:gd name="T30" fmla="*/ 9 w 21"/>
                      <a:gd name="T31" fmla="*/ 2 h 38"/>
                      <a:gd name="T32" fmla="*/ 8 w 21"/>
                      <a:gd name="T33" fmla="*/ 3 h 38"/>
                      <a:gd name="T34" fmla="*/ 6 w 21"/>
                      <a:gd name="T35" fmla="*/ 5 h 38"/>
                      <a:gd name="T36" fmla="*/ 5 w 21"/>
                      <a:gd name="T37" fmla="*/ 7 h 38"/>
                      <a:gd name="T38" fmla="*/ 3 w 21"/>
                      <a:gd name="T39" fmla="*/ 9 h 38"/>
                      <a:gd name="T40" fmla="*/ 2 w 21"/>
                      <a:gd name="T41" fmla="*/ 11 h 38"/>
                      <a:gd name="T42" fmla="*/ 2 w 21"/>
                      <a:gd name="T43" fmla="*/ 14 h 38"/>
                      <a:gd name="T44" fmla="*/ 0 w 21"/>
                      <a:gd name="T45" fmla="*/ 16 h 38"/>
                      <a:gd name="T46" fmla="*/ 0 w 21"/>
                      <a:gd name="T47" fmla="*/ 20 h 38"/>
                      <a:gd name="T48" fmla="*/ 0 w 21"/>
                      <a:gd name="T49" fmla="*/ 22 h 38"/>
                      <a:gd name="T50" fmla="*/ 0 w 21"/>
                      <a:gd name="T51" fmla="*/ 24 h 38"/>
                      <a:gd name="T52" fmla="*/ 0 w 21"/>
                      <a:gd name="T53" fmla="*/ 28 h 38"/>
                      <a:gd name="T54" fmla="*/ 2 w 21"/>
                      <a:gd name="T55" fmla="*/ 30 h 38"/>
                      <a:gd name="T56" fmla="*/ 3 w 21"/>
                      <a:gd name="T57" fmla="*/ 31 h 38"/>
                      <a:gd name="T58" fmla="*/ 5 w 21"/>
                      <a:gd name="T59" fmla="*/ 33 h 38"/>
                      <a:gd name="T60" fmla="*/ 5 w 21"/>
                      <a:gd name="T61" fmla="*/ 35 h 38"/>
                      <a:gd name="T62" fmla="*/ 8 w 21"/>
                      <a:gd name="T63" fmla="*/ 36 h 38"/>
                      <a:gd name="T64" fmla="*/ 9 w 21"/>
                      <a:gd name="T65" fmla="*/ 37 h 38"/>
                      <a:gd name="T66" fmla="*/ 11 w 21"/>
                      <a:gd name="T67" fmla="*/ 38 h 38"/>
                      <a:gd name="T68" fmla="*/ 13 w 21"/>
                      <a:gd name="T69" fmla="*/ 38 h 38"/>
                      <a:gd name="T70" fmla="*/ 16 w 21"/>
                      <a:gd name="T71" fmla="*/ 38 h 38"/>
                      <a:gd name="T72" fmla="*/ 17 w 21"/>
                      <a:gd name="T73" fmla="*/ 38 h 38"/>
                      <a:gd name="T74" fmla="*/ 19 w 21"/>
                      <a:gd name="T75" fmla="*/ 37 h 38"/>
                      <a:gd name="T76" fmla="*/ 22 w 21"/>
                      <a:gd name="T77" fmla="*/ 36 h 38"/>
                      <a:gd name="T78" fmla="*/ 24 w 21"/>
                      <a:gd name="T79" fmla="*/ 35 h 38"/>
                      <a:gd name="T80" fmla="*/ 25 w 21"/>
                      <a:gd name="T81" fmla="*/ 33 h 38"/>
                      <a:gd name="T82" fmla="*/ 27 w 21"/>
                      <a:gd name="T83" fmla="*/ 31 h 38"/>
                      <a:gd name="T84" fmla="*/ 28 w 21"/>
                      <a:gd name="T85" fmla="*/ 30 h 38"/>
                      <a:gd name="T86" fmla="*/ 30 w 21"/>
                      <a:gd name="T87" fmla="*/ 27 h 38"/>
                      <a:gd name="T88" fmla="*/ 30 w 21"/>
                      <a:gd name="T89" fmla="*/ 25 h 38"/>
                      <a:gd name="T90" fmla="*/ 31 w 21"/>
                      <a:gd name="T91" fmla="*/ 22 h 38"/>
                      <a:gd name="T92" fmla="*/ 31 w 21"/>
                      <a:gd name="T93" fmla="*/ 20 h 38"/>
                      <a:gd name="T94" fmla="*/ 31 w 21"/>
                      <a:gd name="T95" fmla="*/ 18 h 38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</a:gdLst>
                    <a:ahLst/>
                    <a:cxnLst>
                      <a:cxn ang="T96">
                        <a:pos x="T0" y="T1"/>
                      </a:cxn>
                      <a:cxn ang="T97">
                        <a:pos x="T2" y="T3"/>
                      </a:cxn>
                      <a:cxn ang="T98">
                        <a:pos x="T4" y="T5"/>
                      </a:cxn>
                      <a:cxn ang="T99">
                        <a:pos x="T6" y="T7"/>
                      </a:cxn>
                      <a:cxn ang="T100">
                        <a:pos x="T8" y="T9"/>
                      </a:cxn>
                      <a:cxn ang="T101">
                        <a:pos x="T10" y="T11"/>
                      </a:cxn>
                      <a:cxn ang="T102">
                        <a:pos x="T12" y="T13"/>
                      </a:cxn>
                      <a:cxn ang="T103">
                        <a:pos x="T14" y="T15"/>
                      </a:cxn>
                      <a:cxn ang="T104">
                        <a:pos x="T16" y="T17"/>
                      </a:cxn>
                      <a:cxn ang="T105">
                        <a:pos x="T18" y="T19"/>
                      </a:cxn>
                      <a:cxn ang="T106">
                        <a:pos x="T20" y="T21"/>
                      </a:cxn>
                      <a:cxn ang="T107">
                        <a:pos x="T22" y="T23"/>
                      </a:cxn>
                      <a:cxn ang="T108">
                        <a:pos x="T24" y="T25"/>
                      </a:cxn>
                      <a:cxn ang="T109">
                        <a:pos x="T26" y="T27"/>
                      </a:cxn>
                      <a:cxn ang="T110">
                        <a:pos x="T28" y="T29"/>
                      </a:cxn>
                      <a:cxn ang="T111">
                        <a:pos x="T30" y="T31"/>
                      </a:cxn>
                      <a:cxn ang="T112">
                        <a:pos x="T32" y="T33"/>
                      </a:cxn>
                      <a:cxn ang="T113">
                        <a:pos x="T34" y="T35"/>
                      </a:cxn>
                      <a:cxn ang="T114">
                        <a:pos x="T36" y="T37"/>
                      </a:cxn>
                      <a:cxn ang="T115">
                        <a:pos x="T38" y="T39"/>
                      </a:cxn>
                      <a:cxn ang="T116">
                        <a:pos x="T40" y="T41"/>
                      </a:cxn>
                      <a:cxn ang="T117">
                        <a:pos x="T42" y="T43"/>
                      </a:cxn>
                      <a:cxn ang="T118">
                        <a:pos x="T44" y="T45"/>
                      </a:cxn>
                      <a:cxn ang="T119">
                        <a:pos x="T46" y="T47"/>
                      </a:cxn>
                      <a:cxn ang="T120">
                        <a:pos x="T48" y="T49"/>
                      </a:cxn>
                      <a:cxn ang="T121">
                        <a:pos x="T50" y="T51"/>
                      </a:cxn>
                      <a:cxn ang="T122">
                        <a:pos x="T52" y="T53"/>
                      </a:cxn>
                      <a:cxn ang="T123">
                        <a:pos x="T54" y="T55"/>
                      </a:cxn>
                      <a:cxn ang="T124">
                        <a:pos x="T56" y="T57"/>
                      </a:cxn>
                      <a:cxn ang="T125">
                        <a:pos x="T58" y="T59"/>
                      </a:cxn>
                      <a:cxn ang="T126">
                        <a:pos x="T60" y="T61"/>
                      </a:cxn>
                      <a:cxn ang="T127">
                        <a:pos x="T62" y="T63"/>
                      </a:cxn>
                      <a:cxn ang="T128">
                        <a:pos x="T64" y="T65"/>
                      </a:cxn>
                      <a:cxn ang="T129">
                        <a:pos x="T66" y="T67"/>
                      </a:cxn>
                      <a:cxn ang="T130">
                        <a:pos x="T68" y="T69"/>
                      </a:cxn>
                      <a:cxn ang="T131">
                        <a:pos x="T70" y="T71"/>
                      </a:cxn>
                      <a:cxn ang="T132">
                        <a:pos x="T72" y="T73"/>
                      </a:cxn>
                      <a:cxn ang="T133">
                        <a:pos x="T74" y="T75"/>
                      </a:cxn>
                      <a:cxn ang="T134">
                        <a:pos x="T76" y="T77"/>
                      </a:cxn>
                      <a:cxn ang="T135">
                        <a:pos x="T78" y="T79"/>
                      </a:cxn>
                      <a:cxn ang="T136">
                        <a:pos x="T80" y="T81"/>
                      </a:cxn>
                      <a:cxn ang="T137">
                        <a:pos x="T82" y="T83"/>
                      </a:cxn>
                      <a:cxn ang="T138">
                        <a:pos x="T84" y="T85"/>
                      </a:cxn>
                      <a:cxn ang="T139">
                        <a:pos x="T86" y="T87"/>
                      </a:cxn>
                      <a:cxn ang="T140">
                        <a:pos x="T88" y="T89"/>
                      </a:cxn>
                      <a:cxn ang="T141">
                        <a:pos x="T90" y="T91"/>
                      </a:cxn>
                      <a:cxn ang="T142">
                        <a:pos x="T92" y="T93"/>
                      </a:cxn>
                      <a:cxn ang="T143">
                        <a:pos x="T94" y="T95"/>
                      </a:cxn>
                    </a:cxnLst>
                    <a:rect l="0" t="0" r="r" b="b"/>
                    <a:pathLst>
                      <a:path w="21" h="38">
                        <a:moveTo>
                          <a:pt x="20" y="18"/>
                        </a:moveTo>
                        <a:lnTo>
                          <a:pt x="20" y="16"/>
                        </a:lnTo>
                        <a:lnTo>
                          <a:pt x="20" y="13"/>
                        </a:lnTo>
                        <a:lnTo>
                          <a:pt x="20" y="11"/>
                        </a:lnTo>
                        <a:lnTo>
                          <a:pt x="19" y="9"/>
                        </a:lnTo>
                        <a:lnTo>
                          <a:pt x="18" y="7"/>
                        </a:lnTo>
                        <a:lnTo>
                          <a:pt x="17" y="5"/>
                        </a:lnTo>
                        <a:lnTo>
                          <a:pt x="16" y="3"/>
                        </a:lnTo>
                        <a:lnTo>
                          <a:pt x="15" y="2"/>
                        </a:lnTo>
                        <a:lnTo>
                          <a:pt x="14" y="1"/>
                        </a:lnTo>
                        <a:lnTo>
                          <a:pt x="13" y="0"/>
                        </a:lnTo>
                        <a:lnTo>
                          <a:pt x="11" y="0"/>
                        </a:lnTo>
                        <a:lnTo>
                          <a:pt x="10" y="0"/>
                        </a:lnTo>
                        <a:lnTo>
                          <a:pt x="8" y="1"/>
                        </a:lnTo>
                        <a:lnTo>
                          <a:pt x="6" y="2"/>
                        </a:lnTo>
                        <a:lnTo>
                          <a:pt x="5" y="3"/>
                        </a:lnTo>
                        <a:lnTo>
                          <a:pt x="4" y="5"/>
                        </a:lnTo>
                        <a:lnTo>
                          <a:pt x="3" y="7"/>
                        </a:lnTo>
                        <a:lnTo>
                          <a:pt x="2" y="9"/>
                        </a:lnTo>
                        <a:lnTo>
                          <a:pt x="1" y="11"/>
                        </a:lnTo>
                        <a:lnTo>
                          <a:pt x="1" y="14"/>
                        </a:lnTo>
                        <a:lnTo>
                          <a:pt x="0" y="16"/>
                        </a:lnTo>
                        <a:lnTo>
                          <a:pt x="0" y="19"/>
                        </a:lnTo>
                        <a:lnTo>
                          <a:pt x="0" y="21"/>
                        </a:lnTo>
                        <a:lnTo>
                          <a:pt x="0" y="23"/>
                        </a:lnTo>
                        <a:lnTo>
                          <a:pt x="0" y="27"/>
                        </a:lnTo>
                        <a:lnTo>
                          <a:pt x="1" y="29"/>
                        </a:lnTo>
                        <a:lnTo>
                          <a:pt x="2" y="30"/>
                        </a:lnTo>
                        <a:lnTo>
                          <a:pt x="3" y="32"/>
                        </a:lnTo>
                        <a:lnTo>
                          <a:pt x="3" y="34"/>
                        </a:lnTo>
                        <a:lnTo>
                          <a:pt x="5" y="35"/>
                        </a:lnTo>
                        <a:lnTo>
                          <a:pt x="6" y="36"/>
                        </a:lnTo>
                        <a:lnTo>
                          <a:pt x="7" y="37"/>
                        </a:lnTo>
                        <a:lnTo>
                          <a:pt x="8" y="37"/>
                        </a:lnTo>
                        <a:lnTo>
                          <a:pt x="10" y="37"/>
                        </a:lnTo>
                        <a:lnTo>
                          <a:pt x="11" y="37"/>
                        </a:lnTo>
                        <a:lnTo>
                          <a:pt x="12" y="36"/>
                        </a:lnTo>
                        <a:lnTo>
                          <a:pt x="14" y="35"/>
                        </a:lnTo>
                        <a:lnTo>
                          <a:pt x="15" y="34"/>
                        </a:lnTo>
                        <a:lnTo>
                          <a:pt x="16" y="32"/>
                        </a:lnTo>
                        <a:lnTo>
                          <a:pt x="17" y="30"/>
                        </a:lnTo>
                        <a:lnTo>
                          <a:pt x="18" y="29"/>
                        </a:lnTo>
                        <a:lnTo>
                          <a:pt x="19" y="26"/>
                        </a:lnTo>
                        <a:lnTo>
                          <a:pt x="19" y="24"/>
                        </a:lnTo>
                        <a:lnTo>
                          <a:pt x="20" y="21"/>
                        </a:lnTo>
                        <a:lnTo>
                          <a:pt x="20" y="19"/>
                        </a:lnTo>
                        <a:lnTo>
                          <a:pt x="20" y="18"/>
                        </a:lnTo>
                      </a:path>
                    </a:pathLst>
                  </a:custGeom>
                  <a:solidFill>
                    <a:srgbClr val="B5B5B5"/>
                  </a:solidFill>
                  <a:ln w="12700" cap="rnd" cmpd="sng">
                    <a:solidFill>
                      <a:srgbClr val="B5B5B5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PE" sz="2000"/>
                  </a:p>
                </p:txBody>
              </p:sp>
              <p:sp>
                <p:nvSpPr>
                  <p:cNvPr id="296" name="Freeform 73"/>
                  <p:cNvSpPr>
                    <a:spLocks/>
                  </p:cNvSpPr>
                  <p:nvPr/>
                </p:nvSpPr>
                <p:spPr bwMode="auto">
                  <a:xfrm flipH="1">
                    <a:off x="3416" y="3282"/>
                    <a:ext cx="161" cy="103"/>
                  </a:xfrm>
                  <a:custGeom>
                    <a:avLst/>
                    <a:gdLst>
                      <a:gd name="T0" fmla="*/ 0 w 102"/>
                      <a:gd name="T1" fmla="*/ 55 h 101"/>
                      <a:gd name="T2" fmla="*/ 3 w 102"/>
                      <a:gd name="T3" fmla="*/ 4 h 101"/>
                      <a:gd name="T4" fmla="*/ 159 w 102"/>
                      <a:gd name="T5" fmla="*/ 0 h 101"/>
                      <a:gd name="T6" fmla="*/ 153 w 102"/>
                      <a:gd name="T7" fmla="*/ 100 h 101"/>
                      <a:gd name="T8" fmla="*/ 85 w 102"/>
                      <a:gd name="T9" fmla="*/ 102 h 101"/>
                      <a:gd name="T10" fmla="*/ 85 w 102"/>
                      <a:gd name="T11" fmla="*/ 97 h 101"/>
                      <a:gd name="T12" fmla="*/ 84 w 102"/>
                      <a:gd name="T13" fmla="*/ 92 h 101"/>
                      <a:gd name="T14" fmla="*/ 84 w 102"/>
                      <a:gd name="T15" fmla="*/ 87 h 101"/>
                      <a:gd name="T16" fmla="*/ 82 w 102"/>
                      <a:gd name="T17" fmla="*/ 82 h 101"/>
                      <a:gd name="T18" fmla="*/ 81 w 102"/>
                      <a:gd name="T19" fmla="*/ 78 h 101"/>
                      <a:gd name="T20" fmla="*/ 77 w 102"/>
                      <a:gd name="T21" fmla="*/ 73 h 101"/>
                      <a:gd name="T22" fmla="*/ 74 w 102"/>
                      <a:gd name="T23" fmla="*/ 69 h 101"/>
                      <a:gd name="T24" fmla="*/ 71 w 102"/>
                      <a:gd name="T25" fmla="*/ 66 h 101"/>
                      <a:gd name="T26" fmla="*/ 68 w 102"/>
                      <a:gd name="T27" fmla="*/ 63 h 101"/>
                      <a:gd name="T28" fmla="*/ 63 w 102"/>
                      <a:gd name="T29" fmla="*/ 60 h 101"/>
                      <a:gd name="T30" fmla="*/ 58 w 102"/>
                      <a:gd name="T31" fmla="*/ 58 h 101"/>
                      <a:gd name="T32" fmla="*/ 54 w 102"/>
                      <a:gd name="T33" fmla="*/ 56 h 101"/>
                      <a:gd name="T34" fmla="*/ 49 w 102"/>
                      <a:gd name="T35" fmla="*/ 55 h 101"/>
                      <a:gd name="T36" fmla="*/ 44 w 102"/>
                      <a:gd name="T37" fmla="*/ 54 h 101"/>
                      <a:gd name="T38" fmla="*/ 43 w 102"/>
                      <a:gd name="T39" fmla="*/ 54 h 101"/>
                      <a:gd name="T40" fmla="*/ 0 w 102"/>
                      <a:gd name="T41" fmla="*/ 55 h 101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0" t="0" r="r" b="b"/>
                    <a:pathLst>
                      <a:path w="102" h="101">
                        <a:moveTo>
                          <a:pt x="0" y="54"/>
                        </a:moveTo>
                        <a:lnTo>
                          <a:pt x="2" y="4"/>
                        </a:lnTo>
                        <a:lnTo>
                          <a:pt x="101" y="0"/>
                        </a:lnTo>
                        <a:lnTo>
                          <a:pt x="97" y="98"/>
                        </a:lnTo>
                        <a:lnTo>
                          <a:pt x="54" y="100"/>
                        </a:lnTo>
                        <a:lnTo>
                          <a:pt x="54" y="95"/>
                        </a:lnTo>
                        <a:lnTo>
                          <a:pt x="53" y="90"/>
                        </a:lnTo>
                        <a:lnTo>
                          <a:pt x="53" y="85"/>
                        </a:lnTo>
                        <a:lnTo>
                          <a:pt x="52" y="80"/>
                        </a:lnTo>
                        <a:lnTo>
                          <a:pt x="51" y="76"/>
                        </a:lnTo>
                        <a:lnTo>
                          <a:pt x="49" y="72"/>
                        </a:lnTo>
                        <a:lnTo>
                          <a:pt x="47" y="68"/>
                        </a:lnTo>
                        <a:lnTo>
                          <a:pt x="45" y="65"/>
                        </a:lnTo>
                        <a:lnTo>
                          <a:pt x="43" y="62"/>
                        </a:lnTo>
                        <a:lnTo>
                          <a:pt x="40" y="59"/>
                        </a:lnTo>
                        <a:lnTo>
                          <a:pt x="37" y="57"/>
                        </a:lnTo>
                        <a:lnTo>
                          <a:pt x="34" y="55"/>
                        </a:lnTo>
                        <a:lnTo>
                          <a:pt x="31" y="54"/>
                        </a:lnTo>
                        <a:lnTo>
                          <a:pt x="28" y="53"/>
                        </a:lnTo>
                        <a:lnTo>
                          <a:pt x="27" y="53"/>
                        </a:lnTo>
                        <a:lnTo>
                          <a:pt x="0" y="54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PE" sz="2000"/>
                  </a:p>
                </p:txBody>
              </p:sp>
              <p:sp>
                <p:nvSpPr>
                  <p:cNvPr id="297" name="Freeform 74"/>
                  <p:cNvSpPr>
                    <a:spLocks/>
                  </p:cNvSpPr>
                  <p:nvPr/>
                </p:nvSpPr>
                <p:spPr bwMode="auto">
                  <a:xfrm flipH="1">
                    <a:off x="3410" y="3379"/>
                    <a:ext cx="85" cy="17"/>
                  </a:xfrm>
                  <a:custGeom>
                    <a:avLst/>
                    <a:gdLst>
                      <a:gd name="T0" fmla="*/ 0 w 54"/>
                      <a:gd name="T1" fmla="*/ 2 h 17"/>
                      <a:gd name="T2" fmla="*/ 0 w 54"/>
                      <a:gd name="T3" fmla="*/ 16 h 17"/>
                      <a:gd name="T4" fmla="*/ 83 w 54"/>
                      <a:gd name="T5" fmla="*/ 13 h 17"/>
                      <a:gd name="T6" fmla="*/ 83 w 54"/>
                      <a:gd name="T7" fmla="*/ 0 h 17"/>
                      <a:gd name="T8" fmla="*/ 0 w 54"/>
                      <a:gd name="T9" fmla="*/ 2 h 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54" h="17">
                        <a:moveTo>
                          <a:pt x="0" y="2"/>
                        </a:moveTo>
                        <a:lnTo>
                          <a:pt x="0" y="16"/>
                        </a:lnTo>
                        <a:lnTo>
                          <a:pt x="53" y="13"/>
                        </a:lnTo>
                        <a:lnTo>
                          <a:pt x="53" y="0"/>
                        </a:lnTo>
                        <a:lnTo>
                          <a:pt x="0" y="2"/>
                        </a:lnTo>
                      </a:path>
                    </a:pathLst>
                  </a:custGeom>
                  <a:solidFill>
                    <a:srgbClr val="000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PE" sz="2000"/>
                  </a:p>
                </p:txBody>
              </p:sp>
              <p:sp>
                <p:nvSpPr>
                  <p:cNvPr id="298" name="Freeform 75"/>
                  <p:cNvSpPr>
                    <a:spLocks/>
                  </p:cNvSpPr>
                  <p:nvPr/>
                </p:nvSpPr>
                <p:spPr bwMode="auto">
                  <a:xfrm flipH="1">
                    <a:off x="3351" y="3259"/>
                    <a:ext cx="74" cy="54"/>
                  </a:xfrm>
                  <a:custGeom>
                    <a:avLst/>
                    <a:gdLst>
                      <a:gd name="T0" fmla="*/ 0 w 47"/>
                      <a:gd name="T1" fmla="*/ 53 h 52"/>
                      <a:gd name="T2" fmla="*/ 63 w 47"/>
                      <a:gd name="T3" fmla="*/ 0 h 52"/>
                      <a:gd name="T4" fmla="*/ 72 w 47"/>
                      <a:gd name="T5" fmla="*/ 23 h 52"/>
                      <a:gd name="T6" fmla="*/ 54 w 47"/>
                      <a:gd name="T7" fmla="*/ 24 h 52"/>
                      <a:gd name="T8" fmla="*/ 52 w 47"/>
                      <a:gd name="T9" fmla="*/ 51 h 52"/>
                      <a:gd name="T10" fmla="*/ 0 w 47"/>
                      <a:gd name="T11" fmla="*/ 53 h 52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47" h="52">
                        <a:moveTo>
                          <a:pt x="0" y="51"/>
                        </a:moveTo>
                        <a:lnTo>
                          <a:pt x="40" y="0"/>
                        </a:lnTo>
                        <a:lnTo>
                          <a:pt x="46" y="22"/>
                        </a:lnTo>
                        <a:lnTo>
                          <a:pt x="34" y="23"/>
                        </a:lnTo>
                        <a:lnTo>
                          <a:pt x="33" y="49"/>
                        </a:lnTo>
                        <a:lnTo>
                          <a:pt x="0" y="51"/>
                        </a:lnTo>
                      </a:path>
                    </a:pathLst>
                  </a:custGeom>
                  <a:solidFill>
                    <a:srgbClr val="000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PE" sz="2000"/>
                  </a:p>
                </p:txBody>
              </p:sp>
              <p:sp>
                <p:nvSpPr>
                  <p:cNvPr id="299" name="Freeform 76"/>
                  <p:cNvSpPr>
                    <a:spLocks/>
                  </p:cNvSpPr>
                  <p:nvPr/>
                </p:nvSpPr>
                <p:spPr bwMode="auto">
                  <a:xfrm flipH="1">
                    <a:off x="3308" y="3279"/>
                    <a:ext cx="65" cy="27"/>
                  </a:xfrm>
                  <a:custGeom>
                    <a:avLst/>
                    <a:gdLst>
                      <a:gd name="T0" fmla="*/ 0 w 41"/>
                      <a:gd name="T1" fmla="*/ 26 h 26"/>
                      <a:gd name="T2" fmla="*/ 2 w 41"/>
                      <a:gd name="T3" fmla="*/ 2 h 26"/>
                      <a:gd name="T4" fmla="*/ 63 w 41"/>
                      <a:gd name="T5" fmla="*/ 0 h 26"/>
                      <a:gd name="T6" fmla="*/ 62 w 41"/>
                      <a:gd name="T7" fmla="*/ 25 h 26"/>
                      <a:gd name="T8" fmla="*/ 0 w 41"/>
                      <a:gd name="T9" fmla="*/ 26 h 2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1" h="26">
                        <a:moveTo>
                          <a:pt x="0" y="25"/>
                        </a:moveTo>
                        <a:lnTo>
                          <a:pt x="1" y="2"/>
                        </a:lnTo>
                        <a:lnTo>
                          <a:pt x="40" y="0"/>
                        </a:lnTo>
                        <a:lnTo>
                          <a:pt x="39" y="24"/>
                        </a:lnTo>
                        <a:lnTo>
                          <a:pt x="0" y="25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PE" sz="2000"/>
                  </a:p>
                </p:txBody>
              </p:sp>
              <p:sp>
                <p:nvSpPr>
                  <p:cNvPr id="300" name="Freeform 77"/>
                  <p:cNvSpPr>
                    <a:spLocks/>
                  </p:cNvSpPr>
                  <p:nvPr/>
                </p:nvSpPr>
                <p:spPr bwMode="auto">
                  <a:xfrm flipH="1">
                    <a:off x="3391" y="3232"/>
                    <a:ext cx="26" cy="21"/>
                  </a:xfrm>
                  <a:custGeom>
                    <a:avLst/>
                    <a:gdLst>
                      <a:gd name="T0" fmla="*/ 2 w 17"/>
                      <a:gd name="T1" fmla="*/ 20 h 21"/>
                      <a:gd name="T2" fmla="*/ 2 w 17"/>
                      <a:gd name="T3" fmla="*/ 19 h 21"/>
                      <a:gd name="T4" fmla="*/ 2 w 17"/>
                      <a:gd name="T5" fmla="*/ 20 h 21"/>
                      <a:gd name="T6" fmla="*/ 2 w 17"/>
                      <a:gd name="T7" fmla="*/ 20 h 21"/>
                      <a:gd name="T8" fmla="*/ 0 w 17"/>
                      <a:gd name="T9" fmla="*/ 19 h 21"/>
                      <a:gd name="T10" fmla="*/ 0 w 17"/>
                      <a:gd name="T11" fmla="*/ 18 h 21"/>
                      <a:gd name="T12" fmla="*/ 0 w 17"/>
                      <a:gd name="T13" fmla="*/ 18 h 21"/>
                      <a:gd name="T14" fmla="*/ 21 w 17"/>
                      <a:gd name="T15" fmla="*/ 0 h 21"/>
                      <a:gd name="T16" fmla="*/ 21 w 17"/>
                      <a:gd name="T17" fmla="*/ 0 h 21"/>
                      <a:gd name="T18" fmla="*/ 21 w 17"/>
                      <a:gd name="T19" fmla="*/ 0 h 21"/>
                      <a:gd name="T20" fmla="*/ 24 w 17"/>
                      <a:gd name="T21" fmla="*/ 0 h 21"/>
                      <a:gd name="T22" fmla="*/ 24 w 17"/>
                      <a:gd name="T23" fmla="*/ 1 h 21"/>
                      <a:gd name="T24" fmla="*/ 24 w 17"/>
                      <a:gd name="T25" fmla="*/ 1 h 21"/>
                      <a:gd name="T26" fmla="*/ 24 w 17"/>
                      <a:gd name="T27" fmla="*/ 3 h 21"/>
                      <a:gd name="T28" fmla="*/ 2 w 17"/>
                      <a:gd name="T29" fmla="*/ 20 h 21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0" t="0" r="r" b="b"/>
                    <a:pathLst>
                      <a:path w="17" h="21">
                        <a:moveTo>
                          <a:pt x="1" y="20"/>
                        </a:moveTo>
                        <a:lnTo>
                          <a:pt x="1" y="19"/>
                        </a:lnTo>
                        <a:lnTo>
                          <a:pt x="1" y="20"/>
                        </a:lnTo>
                        <a:lnTo>
                          <a:pt x="0" y="19"/>
                        </a:lnTo>
                        <a:lnTo>
                          <a:pt x="0" y="18"/>
                        </a:lnTo>
                        <a:lnTo>
                          <a:pt x="14" y="0"/>
                        </a:lnTo>
                        <a:lnTo>
                          <a:pt x="16" y="0"/>
                        </a:lnTo>
                        <a:lnTo>
                          <a:pt x="16" y="1"/>
                        </a:lnTo>
                        <a:lnTo>
                          <a:pt x="16" y="3"/>
                        </a:lnTo>
                        <a:lnTo>
                          <a:pt x="1" y="20"/>
                        </a:lnTo>
                      </a:path>
                    </a:pathLst>
                  </a:custGeom>
                  <a:solidFill>
                    <a:srgbClr val="000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PE" sz="2000"/>
                  </a:p>
                </p:txBody>
              </p:sp>
              <p:sp>
                <p:nvSpPr>
                  <p:cNvPr id="301" name="Freeform 78"/>
                  <p:cNvSpPr>
                    <a:spLocks/>
                  </p:cNvSpPr>
                  <p:nvPr/>
                </p:nvSpPr>
                <p:spPr bwMode="auto">
                  <a:xfrm flipH="1">
                    <a:off x="3375" y="3239"/>
                    <a:ext cx="28" cy="37"/>
                  </a:xfrm>
                  <a:custGeom>
                    <a:avLst/>
                    <a:gdLst>
                      <a:gd name="T0" fmla="*/ 26 w 18"/>
                      <a:gd name="T1" fmla="*/ 35 h 36"/>
                      <a:gd name="T2" fmla="*/ 2 w 18"/>
                      <a:gd name="T3" fmla="*/ 0 h 36"/>
                      <a:gd name="T4" fmla="*/ 0 w 18"/>
                      <a:gd name="T5" fmla="*/ 3 h 36"/>
                      <a:gd name="T6" fmla="*/ 25 w 18"/>
                      <a:gd name="T7" fmla="*/ 36 h 36"/>
                      <a:gd name="T8" fmla="*/ 26 w 18"/>
                      <a:gd name="T9" fmla="*/ 35 h 3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8" h="36">
                        <a:moveTo>
                          <a:pt x="17" y="34"/>
                        </a:moveTo>
                        <a:lnTo>
                          <a:pt x="1" y="0"/>
                        </a:lnTo>
                        <a:lnTo>
                          <a:pt x="0" y="3"/>
                        </a:lnTo>
                        <a:lnTo>
                          <a:pt x="16" y="35"/>
                        </a:lnTo>
                        <a:lnTo>
                          <a:pt x="17" y="34"/>
                        </a:lnTo>
                      </a:path>
                    </a:pathLst>
                  </a:custGeom>
                  <a:solidFill>
                    <a:srgbClr val="000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PE" sz="2000"/>
                  </a:p>
                </p:txBody>
              </p:sp>
              <p:sp>
                <p:nvSpPr>
                  <p:cNvPr id="302" name="Freeform 79"/>
                  <p:cNvSpPr>
                    <a:spLocks/>
                  </p:cNvSpPr>
                  <p:nvPr/>
                </p:nvSpPr>
                <p:spPr bwMode="auto">
                  <a:xfrm flipH="1">
                    <a:off x="3386" y="3190"/>
                    <a:ext cx="91" cy="98"/>
                  </a:xfrm>
                  <a:custGeom>
                    <a:avLst/>
                    <a:gdLst>
                      <a:gd name="T0" fmla="*/ 36 w 58"/>
                      <a:gd name="T1" fmla="*/ 10 h 96"/>
                      <a:gd name="T2" fmla="*/ 36 w 58"/>
                      <a:gd name="T3" fmla="*/ 16 h 96"/>
                      <a:gd name="T4" fmla="*/ 36 w 58"/>
                      <a:gd name="T5" fmla="*/ 16 h 96"/>
                      <a:gd name="T6" fmla="*/ 33 w 58"/>
                      <a:gd name="T7" fmla="*/ 23 h 96"/>
                      <a:gd name="T8" fmla="*/ 33 w 58"/>
                      <a:gd name="T9" fmla="*/ 23 h 96"/>
                      <a:gd name="T10" fmla="*/ 28 w 58"/>
                      <a:gd name="T11" fmla="*/ 25 h 96"/>
                      <a:gd name="T12" fmla="*/ 28 w 58"/>
                      <a:gd name="T13" fmla="*/ 28 h 96"/>
                      <a:gd name="T14" fmla="*/ 30 w 58"/>
                      <a:gd name="T15" fmla="*/ 30 h 96"/>
                      <a:gd name="T16" fmla="*/ 30 w 58"/>
                      <a:gd name="T17" fmla="*/ 33 h 96"/>
                      <a:gd name="T18" fmla="*/ 41 w 58"/>
                      <a:gd name="T19" fmla="*/ 43 h 96"/>
                      <a:gd name="T20" fmla="*/ 61 w 58"/>
                      <a:gd name="T21" fmla="*/ 48 h 96"/>
                      <a:gd name="T22" fmla="*/ 67 w 58"/>
                      <a:gd name="T23" fmla="*/ 47 h 96"/>
                      <a:gd name="T24" fmla="*/ 69 w 58"/>
                      <a:gd name="T25" fmla="*/ 50 h 96"/>
                      <a:gd name="T26" fmla="*/ 66 w 58"/>
                      <a:gd name="T27" fmla="*/ 55 h 96"/>
                      <a:gd name="T28" fmla="*/ 61 w 58"/>
                      <a:gd name="T29" fmla="*/ 54 h 96"/>
                      <a:gd name="T30" fmla="*/ 58 w 58"/>
                      <a:gd name="T31" fmla="*/ 53 h 96"/>
                      <a:gd name="T32" fmla="*/ 55 w 58"/>
                      <a:gd name="T33" fmla="*/ 55 h 96"/>
                      <a:gd name="T34" fmla="*/ 50 w 58"/>
                      <a:gd name="T35" fmla="*/ 55 h 96"/>
                      <a:gd name="T36" fmla="*/ 33 w 58"/>
                      <a:gd name="T37" fmla="*/ 52 h 96"/>
                      <a:gd name="T38" fmla="*/ 31 w 58"/>
                      <a:gd name="T39" fmla="*/ 63 h 96"/>
                      <a:gd name="T40" fmla="*/ 56 w 58"/>
                      <a:gd name="T41" fmla="*/ 70 h 96"/>
                      <a:gd name="T42" fmla="*/ 77 w 58"/>
                      <a:gd name="T43" fmla="*/ 87 h 96"/>
                      <a:gd name="T44" fmla="*/ 88 w 58"/>
                      <a:gd name="T45" fmla="*/ 84 h 96"/>
                      <a:gd name="T46" fmla="*/ 89 w 58"/>
                      <a:gd name="T47" fmla="*/ 85 h 96"/>
                      <a:gd name="T48" fmla="*/ 78 w 58"/>
                      <a:gd name="T49" fmla="*/ 97 h 96"/>
                      <a:gd name="T50" fmla="*/ 74 w 58"/>
                      <a:gd name="T51" fmla="*/ 93 h 96"/>
                      <a:gd name="T52" fmla="*/ 52 w 58"/>
                      <a:gd name="T53" fmla="*/ 84 h 96"/>
                      <a:gd name="T54" fmla="*/ 53 w 58"/>
                      <a:gd name="T55" fmla="*/ 87 h 96"/>
                      <a:gd name="T56" fmla="*/ 53 w 58"/>
                      <a:gd name="T57" fmla="*/ 90 h 96"/>
                      <a:gd name="T58" fmla="*/ 53 w 58"/>
                      <a:gd name="T59" fmla="*/ 93 h 96"/>
                      <a:gd name="T60" fmla="*/ 0 w 58"/>
                      <a:gd name="T61" fmla="*/ 94 h 96"/>
                      <a:gd name="T62" fmla="*/ 3 w 58"/>
                      <a:gd name="T63" fmla="*/ 44 h 96"/>
                      <a:gd name="T64" fmla="*/ 11 w 58"/>
                      <a:gd name="T65" fmla="*/ 44 h 96"/>
                      <a:gd name="T66" fmla="*/ 14 w 58"/>
                      <a:gd name="T67" fmla="*/ 33 h 96"/>
                      <a:gd name="T68" fmla="*/ 16 w 58"/>
                      <a:gd name="T69" fmla="*/ 28 h 96"/>
                      <a:gd name="T70" fmla="*/ 19 w 58"/>
                      <a:gd name="T71" fmla="*/ 22 h 96"/>
                      <a:gd name="T72" fmla="*/ 20 w 58"/>
                      <a:gd name="T73" fmla="*/ 22 h 96"/>
                      <a:gd name="T74" fmla="*/ 20 w 58"/>
                      <a:gd name="T75" fmla="*/ 20 h 96"/>
                      <a:gd name="T76" fmla="*/ 19 w 58"/>
                      <a:gd name="T77" fmla="*/ 16 h 96"/>
                      <a:gd name="T78" fmla="*/ 19 w 58"/>
                      <a:gd name="T79" fmla="*/ 12 h 96"/>
                      <a:gd name="T80" fmla="*/ 20 w 58"/>
                      <a:gd name="T81" fmla="*/ 6 h 96"/>
                      <a:gd name="T82" fmla="*/ 22 w 58"/>
                      <a:gd name="T83" fmla="*/ 2 h 96"/>
                      <a:gd name="T84" fmla="*/ 25 w 58"/>
                      <a:gd name="T85" fmla="*/ 1 h 96"/>
                      <a:gd name="T86" fmla="*/ 27 w 58"/>
                      <a:gd name="T87" fmla="*/ 0 h 96"/>
                      <a:gd name="T88" fmla="*/ 31 w 58"/>
                      <a:gd name="T89" fmla="*/ 0 h 96"/>
                      <a:gd name="T90" fmla="*/ 35 w 58"/>
                      <a:gd name="T91" fmla="*/ 1 h 96"/>
                      <a:gd name="T92" fmla="*/ 35 w 58"/>
                      <a:gd name="T93" fmla="*/ 3 h 96"/>
                      <a:gd name="T94" fmla="*/ 36 w 58"/>
                      <a:gd name="T95" fmla="*/ 8 h 96"/>
                      <a:gd name="T96" fmla="*/ 41 w 58"/>
                      <a:gd name="T97" fmla="*/ 10 h 96"/>
                      <a:gd name="T98" fmla="*/ 36 w 58"/>
                      <a:gd name="T99" fmla="*/ 10 h 9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0" t="0" r="r" b="b"/>
                    <a:pathLst>
                      <a:path w="58" h="96">
                        <a:moveTo>
                          <a:pt x="23" y="10"/>
                        </a:moveTo>
                        <a:lnTo>
                          <a:pt x="23" y="16"/>
                        </a:lnTo>
                        <a:lnTo>
                          <a:pt x="21" y="23"/>
                        </a:lnTo>
                        <a:lnTo>
                          <a:pt x="18" y="24"/>
                        </a:lnTo>
                        <a:lnTo>
                          <a:pt x="18" y="27"/>
                        </a:lnTo>
                        <a:lnTo>
                          <a:pt x="19" y="29"/>
                        </a:lnTo>
                        <a:lnTo>
                          <a:pt x="19" y="32"/>
                        </a:lnTo>
                        <a:lnTo>
                          <a:pt x="26" y="42"/>
                        </a:lnTo>
                        <a:lnTo>
                          <a:pt x="39" y="47"/>
                        </a:lnTo>
                        <a:lnTo>
                          <a:pt x="43" y="46"/>
                        </a:lnTo>
                        <a:lnTo>
                          <a:pt x="44" y="49"/>
                        </a:lnTo>
                        <a:lnTo>
                          <a:pt x="42" y="54"/>
                        </a:lnTo>
                        <a:lnTo>
                          <a:pt x="39" y="53"/>
                        </a:lnTo>
                        <a:lnTo>
                          <a:pt x="37" y="52"/>
                        </a:lnTo>
                        <a:lnTo>
                          <a:pt x="35" y="54"/>
                        </a:lnTo>
                        <a:lnTo>
                          <a:pt x="32" y="54"/>
                        </a:lnTo>
                        <a:lnTo>
                          <a:pt x="21" y="51"/>
                        </a:lnTo>
                        <a:lnTo>
                          <a:pt x="20" y="62"/>
                        </a:lnTo>
                        <a:lnTo>
                          <a:pt x="36" y="69"/>
                        </a:lnTo>
                        <a:lnTo>
                          <a:pt x="49" y="85"/>
                        </a:lnTo>
                        <a:lnTo>
                          <a:pt x="56" y="82"/>
                        </a:lnTo>
                        <a:lnTo>
                          <a:pt x="57" y="83"/>
                        </a:lnTo>
                        <a:lnTo>
                          <a:pt x="50" y="95"/>
                        </a:lnTo>
                        <a:lnTo>
                          <a:pt x="47" y="91"/>
                        </a:lnTo>
                        <a:lnTo>
                          <a:pt x="33" y="82"/>
                        </a:lnTo>
                        <a:lnTo>
                          <a:pt x="34" y="85"/>
                        </a:lnTo>
                        <a:lnTo>
                          <a:pt x="34" y="88"/>
                        </a:lnTo>
                        <a:lnTo>
                          <a:pt x="34" y="91"/>
                        </a:lnTo>
                        <a:lnTo>
                          <a:pt x="0" y="92"/>
                        </a:lnTo>
                        <a:lnTo>
                          <a:pt x="2" y="43"/>
                        </a:lnTo>
                        <a:lnTo>
                          <a:pt x="7" y="43"/>
                        </a:lnTo>
                        <a:lnTo>
                          <a:pt x="9" y="32"/>
                        </a:lnTo>
                        <a:lnTo>
                          <a:pt x="10" y="27"/>
                        </a:lnTo>
                        <a:lnTo>
                          <a:pt x="12" y="22"/>
                        </a:lnTo>
                        <a:lnTo>
                          <a:pt x="13" y="22"/>
                        </a:lnTo>
                        <a:lnTo>
                          <a:pt x="13" y="20"/>
                        </a:lnTo>
                        <a:lnTo>
                          <a:pt x="12" y="16"/>
                        </a:lnTo>
                        <a:lnTo>
                          <a:pt x="12" y="12"/>
                        </a:lnTo>
                        <a:lnTo>
                          <a:pt x="13" y="6"/>
                        </a:lnTo>
                        <a:lnTo>
                          <a:pt x="14" y="2"/>
                        </a:lnTo>
                        <a:lnTo>
                          <a:pt x="16" y="1"/>
                        </a:lnTo>
                        <a:lnTo>
                          <a:pt x="17" y="0"/>
                        </a:lnTo>
                        <a:lnTo>
                          <a:pt x="20" y="0"/>
                        </a:lnTo>
                        <a:lnTo>
                          <a:pt x="22" y="1"/>
                        </a:lnTo>
                        <a:lnTo>
                          <a:pt x="22" y="3"/>
                        </a:lnTo>
                        <a:lnTo>
                          <a:pt x="23" y="8"/>
                        </a:lnTo>
                        <a:lnTo>
                          <a:pt x="26" y="10"/>
                        </a:lnTo>
                        <a:lnTo>
                          <a:pt x="23" y="10"/>
                        </a:lnTo>
                      </a:path>
                    </a:pathLst>
                  </a:custGeom>
                  <a:solidFill>
                    <a:schemeClr val="tx2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PE" sz="2000"/>
                  </a:p>
                </p:txBody>
              </p:sp>
              <p:sp>
                <p:nvSpPr>
                  <p:cNvPr id="303" name="Freeform 80"/>
                  <p:cNvSpPr>
                    <a:spLocks/>
                  </p:cNvSpPr>
                  <p:nvPr/>
                </p:nvSpPr>
                <p:spPr bwMode="auto">
                  <a:xfrm flipH="1">
                    <a:off x="3299" y="3305"/>
                    <a:ext cx="126" cy="77"/>
                  </a:xfrm>
                  <a:custGeom>
                    <a:avLst/>
                    <a:gdLst>
                      <a:gd name="T0" fmla="*/ 0 w 80"/>
                      <a:gd name="T1" fmla="*/ 76 h 76"/>
                      <a:gd name="T2" fmla="*/ 38 w 80"/>
                      <a:gd name="T3" fmla="*/ 2 h 76"/>
                      <a:gd name="T4" fmla="*/ 124 w 80"/>
                      <a:gd name="T5" fmla="*/ 0 h 76"/>
                      <a:gd name="T6" fmla="*/ 124 w 80"/>
                      <a:gd name="T7" fmla="*/ 4 h 76"/>
                      <a:gd name="T8" fmla="*/ 41 w 80"/>
                      <a:gd name="T9" fmla="*/ 6 h 76"/>
                      <a:gd name="T10" fmla="*/ 5 w 80"/>
                      <a:gd name="T11" fmla="*/ 76 h 76"/>
                      <a:gd name="T12" fmla="*/ 0 w 80"/>
                      <a:gd name="T13" fmla="*/ 76 h 7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80" h="76">
                        <a:moveTo>
                          <a:pt x="0" y="75"/>
                        </a:moveTo>
                        <a:lnTo>
                          <a:pt x="24" y="2"/>
                        </a:lnTo>
                        <a:lnTo>
                          <a:pt x="79" y="0"/>
                        </a:lnTo>
                        <a:lnTo>
                          <a:pt x="79" y="4"/>
                        </a:lnTo>
                        <a:lnTo>
                          <a:pt x="26" y="6"/>
                        </a:lnTo>
                        <a:lnTo>
                          <a:pt x="3" y="75"/>
                        </a:lnTo>
                        <a:lnTo>
                          <a:pt x="0" y="75"/>
                        </a:lnTo>
                      </a:path>
                    </a:pathLst>
                  </a:custGeom>
                  <a:solidFill>
                    <a:srgbClr val="000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PE" sz="2000"/>
                  </a:p>
                </p:txBody>
              </p:sp>
              <p:sp>
                <p:nvSpPr>
                  <p:cNvPr id="304" name="Freeform 81"/>
                  <p:cNvSpPr>
                    <a:spLocks/>
                  </p:cNvSpPr>
                  <p:nvPr/>
                </p:nvSpPr>
                <p:spPr bwMode="auto">
                  <a:xfrm flipH="1">
                    <a:off x="3537" y="3352"/>
                    <a:ext cx="40" cy="63"/>
                  </a:xfrm>
                  <a:custGeom>
                    <a:avLst/>
                    <a:gdLst>
                      <a:gd name="T0" fmla="*/ 37 w 25"/>
                      <a:gd name="T1" fmla="*/ 16 h 62"/>
                      <a:gd name="T2" fmla="*/ 34 w 25"/>
                      <a:gd name="T3" fmla="*/ 17 h 62"/>
                      <a:gd name="T4" fmla="*/ 32 w 25"/>
                      <a:gd name="T5" fmla="*/ 17 h 62"/>
                      <a:gd name="T6" fmla="*/ 29 w 25"/>
                      <a:gd name="T7" fmla="*/ 18 h 62"/>
                      <a:gd name="T8" fmla="*/ 27 w 25"/>
                      <a:gd name="T9" fmla="*/ 20 h 62"/>
                      <a:gd name="T10" fmla="*/ 24 w 25"/>
                      <a:gd name="T11" fmla="*/ 22 h 62"/>
                      <a:gd name="T12" fmla="*/ 21 w 25"/>
                      <a:gd name="T13" fmla="*/ 24 h 62"/>
                      <a:gd name="T14" fmla="*/ 19 w 25"/>
                      <a:gd name="T15" fmla="*/ 26 h 62"/>
                      <a:gd name="T16" fmla="*/ 19 w 25"/>
                      <a:gd name="T17" fmla="*/ 29 h 62"/>
                      <a:gd name="T18" fmla="*/ 19 w 25"/>
                      <a:gd name="T19" fmla="*/ 32 h 62"/>
                      <a:gd name="T20" fmla="*/ 19 w 25"/>
                      <a:gd name="T21" fmla="*/ 35 h 62"/>
                      <a:gd name="T22" fmla="*/ 19 w 25"/>
                      <a:gd name="T23" fmla="*/ 38 h 62"/>
                      <a:gd name="T24" fmla="*/ 21 w 25"/>
                      <a:gd name="T25" fmla="*/ 40 h 62"/>
                      <a:gd name="T26" fmla="*/ 22 w 25"/>
                      <a:gd name="T27" fmla="*/ 42 h 62"/>
                      <a:gd name="T28" fmla="*/ 26 w 25"/>
                      <a:gd name="T29" fmla="*/ 43 h 62"/>
                      <a:gd name="T30" fmla="*/ 27 w 25"/>
                      <a:gd name="T31" fmla="*/ 44 h 62"/>
                      <a:gd name="T32" fmla="*/ 30 w 25"/>
                      <a:gd name="T33" fmla="*/ 45 h 62"/>
                      <a:gd name="T34" fmla="*/ 34 w 25"/>
                      <a:gd name="T35" fmla="*/ 46 h 62"/>
                      <a:gd name="T36" fmla="*/ 35 w 25"/>
                      <a:gd name="T37" fmla="*/ 46 h 62"/>
                      <a:gd name="T38" fmla="*/ 34 w 25"/>
                      <a:gd name="T39" fmla="*/ 62 h 62"/>
                      <a:gd name="T40" fmla="*/ 30 w 25"/>
                      <a:gd name="T41" fmla="*/ 62 h 62"/>
                      <a:gd name="T42" fmla="*/ 27 w 25"/>
                      <a:gd name="T43" fmla="*/ 62 h 62"/>
                      <a:gd name="T44" fmla="*/ 22 w 25"/>
                      <a:gd name="T45" fmla="*/ 61 h 62"/>
                      <a:gd name="T46" fmla="*/ 19 w 25"/>
                      <a:gd name="T47" fmla="*/ 59 h 62"/>
                      <a:gd name="T48" fmla="*/ 14 w 25"/>
                      <a:gd name="T49" fmla="*/ 58 h 62"/>
                      <a:gd name="T50" fmla="*/ 11 w 25"/>
                      <a:gd name="T51" fmla="*/ 56 h 62"/>
                      <a:gd name="T52" fmla="*/ 8 w 25"/>
                      <a:gd name="T53" fmla="*/ 53 h 62"/>
                      <a:gd name="T54" fmla="*/ 6 w 25"/>
                      <a:gd name="T55" fmla="*/ 50 h 62"/>
                      <a:gd name="T56" fmla="*/ 3 w 25"/>
                      <a:gd name="T57" fmla="*/ 47 h 62"/>
                      <a:gd name="T58" fmla="*/ 2 w 25"/>
                      <a:gd name="T59" fmla="*/ 44 h 62"/>
                      <a:gd name="T60" fmla="*/ 0 w 25"/>
                      <a:gd name="T61" fmla="*/ 40 h 62"/>
                      <a:gd name="T62" fmla="*/ 0 w 25"/>
                      <a:gd name="T63" fmla="*/ 37 h 62"/>
                      <a:gd name="T64" fmla="*/ 0 w 25"/>
                      <a:gd name="T65" fmla="*/ 33 h 62"/>
                      <a:gd name="T66" fmla="*/ 0 w 25"/>
                      <a:gd name="T67" fmla="*/ 28 h 62"/>
                      <a:gd name="T68" fmla="*/ 2 w 25"/>
                      <a:gd name="T69" fmla="*/ 25 h 62"/>
                      <a:gd name="T70" fmla="*/ 3 w 25"/>
                      <a:gd name="T71" fmla="*/ 21 h 62"/>
                      <a:gd name="T72" fmla="*/ 5 w 25"/>
                      <a:gd name="T73" fmla="*/ 18 h 62"/>
                      <a:gd name="T74" fmla="*/ 8 w 25"/>
                      <a:gd name="T75" fmla="*/ 14 h 62"/>
                      <a:gd name="T76" fmla="*/ 10 w 25"/>
                      <a:gd name="T77" fmla="*/ 11 h 62"/>
                      <a:gd name="T78" fmla="*/ 13 w 25"/>
                      <a:gd name="T79" fmla="*/ 9 h 62"/>
                      <a:gd name="T80" fmla="*/ 18 w 25"/>
                      <a:gd name="T81" fmla="*/ 6 h 62"/>
                      <a:gd name="T82" fmla="*/ 21 w 25"/>
                      <a:gd name="T83" fmla="*/ 4 h 62"/>
                      <a:gd name="T84" fmla="*/ 26 w 25"/>
                      <a:gd name="T85" fmla="*/ 3 h 62"/>
                      <a:gd name="T86" fmla="*/ 29 w 25"/>
                      <a:gd name="T87" fmla="*/ 2 h 62"/>
                      <a:gd name="T88" fmla="*/ 34 w 25"/>
                      <a:gd name="T89" fmla="*/ 0 h 62"/>
                      <a:gd name="T90" fmla="*/ 38 w 25"/>
                      <a:gd name="T91" fmla="*/ 0 h 62"/>
                      <a:gd name="T92" fmla="*/ 37 w 25"/>
                      <a:gd name="T93" fmla="*/ 16 h 62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</a:gdLst>
                    <a:ahLst/>
                    <a:cxnLst>
                      <a:cxn ang="T94">
                        <a:pos x="T0" y="T1"/>
                      </a:cxn>
                      <a:cxn ang="T95">
                        <a:pos x="T2" y="T3"/>
                      </a:cxn>
                      <a:cxn ang="T96">
                        <a:pos x="T4" y="T5"/>
                      </a:cxn>
                      <a:cxn ang="T97">
                        <a:pos x="T6" y="T7"/>
                      </a:cxn>
                      <a:cxn ang="T98">
                        <a:pos x="T8" y="T9"/>
                      </a:cxn>
                      <a:cxn ang="T99">
                        <a:pos x="T10" y="T11"/>
                      </a:cxn>
                      <a:cxn ang="T100">
                        <a:pos x="T12" y="T13"/>
                      </a:cxn>
                      <a:cxn ang="T101">
                        <a:pos x="T14" y="T15"/>
                      </a:cxn>
                      <a:cxn ang="T102">
                        <a:pos x="T16" y="T17"/>
                      </a:cxn>
                      <a:cxn ang="T103">
                        <a:pos x="T18" y="T19"/>
                      </a:cxn>
                      <a:cxn ang="T104">
                        <a:pos x="T20" y="T21"/>
                      </a:cxn>
                      <a:cxn ang="T105">
                        <a:pos x="T22" y="T23"/>
                      </a:cxn>
                      <a:cxn ang="T106">
                        <a:pos x="T24" y="T25"/>
                      </a:cxn>
                      <a:cxn ang="T107">
                        <a:pos x="T26" y="T27"/>
                      </a:cxn>
                      <a:cxn ang="T108">
                        <a:pos x="T28" y="T29"/>
                      </a:cxn>
                      <a:cxn ang="T109">
                        <a:pos x="T30" y="T31"/>
                      </a:cxn>
                      <a:cxn ang="T110">
                        <a:pos x="T32" y="T33"/>
                      </a:cxn>
                      <a:cxn ang="T111">
                        <a:pos x="T34" y="T35"/>
                      </a:cxn>
                      <a:cxn ang="T112">
                        <a:pos x="T36" y="T37"/>
                      </a:cxn>
                      <a:cxn ang="T113">
                        <a:pos x="T38" y="T39"/>
                      </a:cxn>
                      <a:cxn ang="T114">
                        <a:pos x="T40" y="T41"/>
                      </a:cxn>
                      <a:cxn ang="T115">
                        <a:pos x="T42" y="T43"/>
                      </a:cxn>
                      <a:cxn ang="T116">
                        <a:pos x="T44" y="T45"/>
                      </a:cxn>
                      <a:cxn ang="T117">
                        <a:pos x="T46" y="T47"/>
                      </a:cxn>
                      <a:cxn ang="T118">
                        <a:pos x="T48" y="T49"/>
                      </a:cxn>
                      <a:cxn ang="T119">
                        <a:pos x="T50" y="T51"/>
                      </a:cxn>
                      <a:cxn ang="T120">
                        <a:pos x="T52" y="T53"/>
                      </a:cxn>
                      <a:cxn ang="T121">
                        <a:pos x="T54" y="T55"/>
                      </a:cxn>
                      <a:cxn ang="T122">
                        <a:pos x="T56" y="T57"/>
                      </a:cxn>
                      <a:cxn ang="T123">
                        <a:pos x="T58" y="T59"/>
                      </a:cxn>
                      <a:cxn ang="T124">
                        <a:pos x="T60" y="T61"/>
                      </a:cxn>
                      <a:cxn ang="T125">
                        <a:pos x="T62" y="T63"/>
                      </a:cxn>
                      <a:cxn ang="T126">
                        <a:pos x="T64" y="T65"/>
                      </a:cxn>
                      <a:cxn ang="T127">
                        <a:pos x="T66" y="T67"/>
                      </a:cxn>
                      <a:cxn ang="T128">
                        <a:pos x="T68" y="T69"/>
                      </a:cxn>
                      <a:cxn ang="T129">
                        <a:pos x="T70" y="T71"/>
                      </a:cxn>
                      <a:cxn ang="T130">
                        <a:pos x="T72" y="T73"/>
                      </a:cxn>
                      <a:cxn ang="T131">
                        <a:pos x="T74" y="T75"/>
                      </a:cxn>
                      <a:cxn ang="T132">
                        <a:pos x="T76" y="T77"/>
                      </a:cxn>
                      <a:cxn ang="T133">
                        <a:pos x="T78" y="T79"/>
                      </a:cxn>
                      <a:cxn ang="T134">
                        <a:pos x="T80" y="T81"/>
                      </a:cxn>
                      <a:cxn ang="T135">
                        <a:pos x="T82" y="T83"/>
                      </a:cxn>
                      <a:cxn ang="T136">
                        <a:pos x="T84" y="T85"/>
                      </a:cxn>
                      <a:cxn ang="T137">
                        <a:pos x="T86" y="T87"/>
                      </a:cxn>
                      <a:cxn ang="T138">
                        <a:pos x="T88" y="T89"/>
                      </a:cxn>
                      <a:cxn ang="T139">
                        <a:pos x="T90" y="T91"/>
                      </a:cxn>
                      <a:cxn ang="T140">
                        <a:pos x="T92" y="T93"/>
                      </a:cxn>
                    </a:cxnLst>
                    <a:rect l="0" t="0" r="r" b="b"/>
                    <a:pathLst>
                      <a:path w="25" h="62">
                        <a:moveTo>
                          <a:pt x="23" y="16"/>
                        </a:moveTo>
                        <a:lnTo>
                          <a:pt x="21" y="17"/>
                        </a:lnTo>
                        <a:lnTo>
                          <a:pt x="20" y="17"/>
                        </a:lnTo>
                        <a:lnTo>
                          <a:pt x="18" y="18"/>
                        </a:lnTo>
                        <a:lnTo>
                          <a:pt x="17" y="20"/>
                        </a:lnTo>
                        <a:lnTo>
                          <a:pt x="15" y="22"/>
                        </a:lnTo>
                        <a:lnTo>
                          <a:pt x="13" y="24"/>
                        </a:lnTo>
                        <a:lnTo>
                          <a:pt x="12" y="26"/>
                        </a:lnTo>
                        <a:lnTo>
                          <a:pt x="12" y="29"/>
                        </a:lnTo>
                        <a:lnTo>
                          <a:pt x="12" y="31"/>
                        </a:lnTo>
                        <a:lnTo>
                          <a:pt x="12" y="34"/>
                        </a:lnTo>
                        <a:lnTo>
                          <a:pt x="12" y="37"/>
                        </a:lnTo>
                        <a:lnTo>
                          <a:pt x="13" y="39"/>
                        </a:lnTo>
                        <a:lnTo>
                          <a:pt x="14" y="41"/>
                        </a:lnTo>
                        <a:lnTo>
                          <a:pt x="16" y="42"/>
                        </a:lnTo>
                        <a:lnTo>
                          <a:pt x="17" y="43"/>
                        </a:lnTo>
                        <a:lnTo>
                          <a:pt x="19" y="44"/>
                        </a:lnTo>
                        <a:lnTo>
                          <a:pt x="21" y="45"/>
                        </a:lnTo>
                        <a:lnTo>
                          <a:pt x="22" y="45"/>
                        </a:lnTo>
                        <a:lnTo>
                          <a:pt x="21" y="61"/>
                        </a:lnTo>
                        <a:lnTo>
                          <a:pt x="19" y="61"/>
                        </a:lnTo>
                        <a:lnTo>
                          <a:pt x="17" y="61"/>
                        </a:lnTo>
                        <a:lnTo>
                          <a:pt x="14" y="60"/>
                        </a:lnTo>
                        <a:lnTo>
                          <a:pt x="12" y="58"/>
                        </a:lnTo>
                        <a:lnTo>
                          <a:pt x="9" y="57"/>
                        </a:lnTo>
                        <a:lnTo>
                          <a:pt x="7" y="55"/>
                        </a:lnTo>
                        <a:lnTo>
                          <a:pt x="5" y="52"/>
                        </a:lnTo>
                        <a:lnTo>
                          <a:pt x="4" y="49"/>
                        </a:lnTo>
                        <a:lnTo>
                          <a:pt x="2" y="46"/>
                        </a:lnTo>
                        <a:lnTo>
                          <a:pt x="1" y="43"/>
                        </a:lnTo>
                        <a:lnTo>
                          <a:pt x="0" y="39"/>
                        </a:lnTo>
                        <a:lnTo>
                          <a:pt x="0" y="36"/>
                        </a:lnTo>
                        <a:lnTo>
                          <a:pt x="0" y="32"/>
                        </a:lnTo>
                        <a:lnTo>
                          <a:pt x="0" y="28"/>
                        </a:lnTo>
                        <a:lnTo>
                          <a:pt x="1" y="25"/>
                        </a:lnTo>
                        <a:lnTo>
                          <a:pt x="2" y="21"/>
                        </a:lnTo>
                        <a:lnTo>
                          <a:pt x="3" y="18"/>
                        </a:lnTo>
                        <a:lnTo>
                          <a:pt x="5" y="14"/>
                        </a:lnTo>
                        <a:lnTo>
                          <a:pt x="6" y="11"/>
                        </a:lnTo>
                        <a:lnTo>
                          <a:pt x="8" y="9"/>
                        </a:lnTo>
                        <a:lnTo>
                          <a:pt x="11" y="6"/>
                        </a:lnTo>
                        <a:lnTo>
                          <a:pt x="13" y="4"/>
                        </a:lnTo>
                        <a:lnTo>
                          <a:pt x="16" y="3"/>
                        </a:lnTo>
                        <a:lnTo>
                          <a:pt x="18" y="2"/>
                        </a:lnTo>
                        <a:lnTo>
                          <a:pt x="21" y="0"/>
                        </a:lnTo>
                        <a:lnTo>
                          <a:pt x="24" y="0"/>
                        </a:lnTo>
                        <a:lnTo>
                          <a:pt x="23" y="16"/>
                        </a:lnTo>
                      </a:path>
                    </a:pathLst>
                  </a:custGeom>
                  <a:solidFill>
                    <a:srgbClr val="000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PE" sz="2000"/>
                  </a:p>
                </p:txBody>
              </p:sp>
              <p:sp>
                <p:nvSpPr>
                  <p:cNvPr id="305" name="Freeform 82"/>
                  <p:cNvSpPr>
                    <a:spLocks/>
                  </p:cNvSpPr>
                  <p:nvPr/>
                </p:nvSpPr>
                <p:spPr bwMode="auto">
                  <a:xfrm flipH="1">
                    <a:off x="3506" y="3352"/>
                    <a:ext cx="36" cy="60"/>
                  </a:xfrm>
                  <a:custGeom>
                    <a:avLst/>
                    <a:gdLst>
                      <a:gd name="T0" fmla="*/ 3 w 23"/>
                      <a:gd name="T1" fmla="*/ 15 h 59"/>
                      <a:gd name="T2" fmla="*/ 5 w 23"/>
                      <a:gd name="T3" fmla="*/ 16 h 59"/>
                      <a:gd name="T4" fmla="*/ 8 w 23"/>
                      <a:gd name="T5" fmla="*/ 16 h 59"/>
                      <a:gd name="T6" fmla="*/ 11 w 23"/>
                      <a:gd name="T7" fmla="*/ 17 h 59"/>
                      <a:gd name="T8" fmla="*/ 13 w 23"/>
                      <a:gd name="T9" fmla="*/ 19 h 59"/>
                      <a:gd name="T10" fmla="*/ 14 w 23"/>
                      <a:gd name="T11" fmla="*/ 20 h 59"/>
                      <a:gd name="T12" fmla="*/ 16 w 23"/>
                      <a:gd name="T13" fmla="*/ 22 h 59"/>
                      <a:gd name="T14" fmla="*/ 17 w 23"/>
                      <a:gd name="T15" fmla="*/ 24 h 59"/>
                      <a:gd name="T16" fmla="*/ 17 w 23"/>
                      <a:gd name="T17" fmla="*/ 27 h 59"/>
                      <a:gd name="T18" fmla="*/ 17 w 23"/>
                      <a:gd name="T19" fmla="*/ 29 h 59"/>
                      <a:gd name="T20" fmla="*/ 17 w 23"/>
                      <a:gd name="T21" fmla="*/ 33 h 59"/>
                      <a:gd name="T22" fmla="*/ 16 w 23"/>
                      <a:gd name="T23" fmla="*/ 35 h 59"/>
                      <a:gd name="T24" fmla="*/ 14 w 23"/>
                      <a:gd name="T25" fmla="*/ 37 h 59"/>
                      <a:gd name="T26" fmla="*/ 13 w 23"/>
                      <a:gd name="T27" fmla="*/ 39 h 59"/>
                      <a:gd name="T28" fmla="*/ 11 w 23"/>
                      <a:gd name="T29" fmla="*/ 41 h 59"/>
                      <a:gd name="T30" fmla="*/ 9 w 23"/>
                      <a:gd name="T31" fmla="*/ 42 h 59"/>
                      <a:gd name="T32" fmla="*/ 6 w 23"/>
                      <a:gd name="T33" fmla="*/ 43 h 59"/>
                      <a:gd name="T34" fmla="*/ 3 w 23"/>
                      <a:gd name="T35" fmla="*/ 44 h 59"/>
                      <a:gd name="T36" fmla="*/ 2 w 23"/>
                      <a:gd name="T37" fmla="*/ 44 h 59"/>
                      <a:gd name="T38" fmla="*/ 0 w 23"/>
                      <a:gd name="T39" fmla="*/ 59 h 59"/>
                      <a:gd name="T40" fmla="*/ 3 w 23"/>
                      <a:gd name="T41" fmla="*/ 59 h 59"/>
                      <a:gd name="T42" fmla="*/ 6 w 23"/>
                      <a:gd name="T43" fmla="*/ 58 h 59"/>
                      <a:gd name="T44" fmla="*/ 11 w 23"/>
                      <a:gd name="T45" fmla="*/ 57 h 59"/>
                      <a:gd name="T46" fmla="*/ 14 w 23"/>
                      <a:gd name="T47" fmla="*/ 56 h 59"/>
                      <a:gd name="T48" fmla="*/ 17 w 23"/>
                      <a:gd name="T49" fmla="*/ 54 h 59"/>
                      <a:gd name="T50" fmla="*/ 20 w 23"/>
                      <a:gd name="T51" fmla="*/ 52 h 59"/>
                      <a:gd name="T52" fmla="*/ 23 w 23"/>
                      <a:gd name="T53" fmla="*/ 50 h 59"/>
                      <a:gd name="T54" fmla="*/ 27 w 23"/>
                      <a:gd name="T55" fmla="*/ 47 h 59"/>
                      <a:gd name="T56" fmla="*/ 28 w 23"/>
                      <a:gd name="T57" fmla="*/ 44 h 59"/>
                      <a:gd name="T58" fmla="*/ 31 w 23"/>
                      <a:gd name="T59" fmla="*/ 41 h 59"/>
                      <a:gd name="T60" fmla="*/ 33 w 23"/>
                      <a:gd name="T61" fmla="*/ 37 h 59"/>
                      <a:gd name="T62" fmla="*/ 34 w 23"/>
                      <a:gd name="T63" fmla="*/ 33 h 59"/>
                      <a:gd name="T64" fmla="*/ 34 w 23"/>
                      <a:gd name="T65" fmla="*/ 29 h 59"/>
                      <a:gd name="T66" fmla="*/ 34 w 23"/>
                      <a:gd name="T67" fmla="*/ 25 h 59"/>
                      <a:gd name="T68" fmla="*/ 34 w 23"/>
                      <a:gd name="T69" fmla="*/ 22 h 59"/>
                      <a:gd name="T70" fmla="*/ 33 w 23"/>
                      <a:gd name="T71" fmla="*/ 18 h 59"/>
                      <a:gd name="T72" fmla="*/ 33 w 23"/>
                      <a:gd name="T73" fmla="*/ 15 h 59"/>
                      <a:gd name="T74" fmla="*/ 30 w 23"/>
                      <a:gd name="T75" fmla="*/ 12 h 59"/>
                      <a:gd name="T76" fmla="*/ 28 w 23"/>
                      <a:gd name="T77" fmla="*/ 10 h 59"/>
                      <a:gd name="T78" fmla="*/ 25 w 23"/>
                      <a:gd name="T79" fmla="*/ 7 h 59"/>
                      <a:gd name="T80" fmla="*/ 22 w 23"/>
                      <a:gd name="T81" fmla="*/ 5 h 59"/>
                      <a:gd name="T82" fmla="*/ 19 w 23"/>
                      <a:gd name="T83" fmla="*/ 3 h 59"/>
                      <a:gd name="T84" fmla="*/ 16 w 23"/>
                      <a:gd name="T85" fmla="*/ 2 h 59"/>
                      <a:gd name="T86" fmla="*/ 11 w 23"/>
                      <a:gd name="T87" fmla="*/ 1 h 59"/>
                      <a:gd name="T88" fmla="*/ 8 w 23"/>
                      <a:gd name="T89" fmla="*/ 0 h 59"/>
                      <a:gd name="T90" fmla="*/ 5 w 23"/>
                      <a:gd name="T91" fmla="*/ 0 h 59"/>
                      <a:gd name="T92" fmla="*/ 3 w 23"/>
                      <a:gd name="T93" fmla="*/ 15 h 59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</a:gdLst>
                    <a:ahLst/>
                    <a:cxnLst>
                      <a:cxn ang="T94">
                        <a:pos x="T0" y="T1"/>
                      </a:cxn>
                      <a:cxn ang="T95">
                        <a:pos x="T2" y="T3"/>
                      </a:cxn>
                      <a:cxn ang="T96">
                        <a:pos x="T4" y="T5"/>
                      </a:cxn>
                      <a:cxn ang="T97">
                        <a:pos x="T6" y="T7"/>
                      </a:cxn>
                      <a:cxn ang="T98">
                        <a:pos x="T8" y="T9"/>
                      </a:cxn>
                      <a:cxn ang="T99">
                        <a:pos x="T10" y="T11"/>
                      </a:cxn>
                      <a:cxn ang="T100">
                        <a:pos x="T12" y="T13"/>
                      </a:cxn>
                      <a:cxn ang="T101">
                        <a:pos x="T14" y="T15"/>
                      </a:cxn>
                      <a:cxn ang="T102">
                        <a:pos x="T16" y="T17"/>
                      </a:cxn>
                      <a:cxn ang="T103">
                        <a:pos x="T18" y="T19"/>
                      </a:cxn>
                      <a:cxn ang="T104">
                        <a:pos x="T20" y="T21"/>
                      </a:cxn>
                      <a:cxn ang="T105">
                        <a:pos x="T22" y="T23"/>
                      </a:cxn>
                      <a:cxn ang="T106">
                        <a:pos x="T24" y="T25"/>
                      </a:cxn>
                      <a:cxn ang="T107">
                        <a:pos x="T26" y="T27"/>
                      </a:cxn>
                      <a:cxn ang="T108">
                        <a:pos x="T28" y="T29"/>
                      </a:cxn>
                      <a:cxn ang="T109">
                        <a:pos x="T30" y="T31"/>
                      </a:cxn>
                      <a:cxn ang="T110">
                        <a:pos x="T32" y="T33"/>
                      </a:cxn>
                      <a:cxn ang="T111">
                        <a:pos x="T34" y="T35"/>
                      </a:cxn>
                      <a:cxn ang="T112">
                        <a:pos x="T36" y="T37"/>
                      </a:cxn>
                      <a:cxn ang="T113">
                        <a:pos x="T38" y="T39"/>
                      </a:cxn>
                      <a:cxn ang="T114">
                        <a:pos x="T40" y="T41"/>
                      </a:cxn>
                      <a:cxn ang="T115">
                        <a:pos x="T42" y="T43"/>
                      </a:cxn>
                      <a:cxn ang="T116">
                        <a:pos x="T44" y="T45"/>
                      </a:cxn>
                      <a:cxn ang="T117">
                        <a:pos x="T46" y="T47"/>
                      </a:cxn>
                      <a:cxn ang="T118">
                        <a:pos x="T48" y="T49"/>
                      </a:cxn>
                      <a:cxn ang="T119">
                        <a:pos x="T50" y="T51"/>
                      </a:cxn>
                      <a:cxn ang="T120">
                        <a:pos x="T52" y="T53"/>
                      </a:cxn>
                      <a:cxn ang="T121">
                        <a:pos x="T54" y="T55"/>
                      </a:cxn>
                      <a:cxn ang="T122">
                        <a:pos x="T56" y="T57"/>
                      </a:cxn>
                      <a:cxn ang="T123">
                        <a:pos x="T58" y="T59"/>
                      </a:cxn>
                      <a:cxn ang="T124">
                        <a:pos x="T60" y="T61"/>
                      </a:cxn>
                      <a:cxn ang="T125">
                        <a:pos x="T62" y="T63"/>
                      </a:cxn>
                      <a:cxn ang="T126">
                        <a:pos x="T64" y="T65"/>
                      </a:cxn>
                      <a:cxn ang="T127">
                        <a:pos x="T66" y="T67"/>
                      </a:cxn>
                      <a:cxn ang="T128">
                        <a:pos x="T68" y="T69"/>
                      </a:cxn>
                      <a:cxn ang="T129">
                        <a:pos x="T70" y="T71"/>
                      </a:cxn>
                      <a:cxn ang="T130">
                        <a:pos x="T72" y="T73"/>
                      </a:cxn>
                      <a:cxn ang="T131">
                        <a:pos x="T74" y="T75"/>
                      </a:cxn>
                      <a:cxn ang="T132">
                        <a:pos x="T76" y="T77"/>
                      </a:cxn>
                      <a:cxn ang="T133">
                        <a:pos x="T78" y="T79"/>
                      </a:cxn>
                      <a:cxn ang="T134">
                        <a:pos x="T80" y="T81"/>
                      </a:cxn>
                      <a:cxn ang="T135">
                        <a:pos x="T82" y="T83"/>
                      </a:cxn>
                      <a:cxn ang="T136">
                        <a:pos x="T84" y="T85"/>
                      </a:cxn>
                      <a:cxn ang="T137">
                        <a:pos x="T86" y="T87"/>
                      </a:cxn>
                      <a:cxn ang="T138">
                        <a:pos x="T88" y="T89"/>
                      </a:cxn>
                      <a:cxn ang="T139">
                        <a:pos x="T90" y="T91"/>
                      </a:cxn>
                      <a:cxn ang="T140">
                        <a:pos x="T92" y="T93"/>
                      </a:cxn>
                    </a:cxnLst>
                    <a:rect l="0" t="0" r="r" b="b"/>
                    <a:pathLst>
                      <a:path w="23" h="59">
                        <a:moveTo>
                          <a:pt x="2" y="15"/>
                        </a:moveTo>
                        <a:lnTo>
                          <a:pt x="3" y="16"/>
                        </a:lnTo>
                        <a:lnTo>
                          <a:pt x="5" y="16"/>
                        </a:lnTo>
                        <a:lnTo>
                          <a:pt x="7" y="17"/>
                        </a:lnTo>
                        <a:lnTo>
                          <a:pt x="8" y="19"/>
                        </a:lnTo>
                        <a:lnTo>
                          <a:pt x="9" y="20"/>
                        </a:lnTo>
                        <a:lnTo>
                          <a:pt x="10" y="22"/>
                        </a:lnTo>
                        <a:lnTo>
                          <a:pt x="11" y="24"/>
                        </a:lnTo>
                        <a:lnTo>
                          <a:pt x="11" y="27"/>
                        </a:lnTo>
                        <a:lnTo>
                          <a:pt x="11" y="29"/>
                        </a:lnTo>
                        <a:lnTo>
                          <a:pt x="11" y="32"/>
                        </a:lnTo>
                        <a:lnTo>
                          <a:pt x="10" y="34"/>
                        </a:lnTo>
                        <a:lnTo>
                          <a:pt x="9" y="36"/>
                        </a:lnTo>
                        <a:lnTo>
                          <a:pt x="8" y="38"/>
                        </a:lnTo>
                        <a:lnTo>
                          <a:pt x="7" y="40"/>
                        </a:lnTo>
                        <a:lnTo>
                          <a:pt x="6" y="41"/>
                        </a:lnTo>
                        <a:lnTo>
                          <a:pt x="4" y="42"/>
                        </a:lnTo>
                        <a:lnTo>
                          <a:pt x="2" y="43"/>
                        </a:lnTo>
                        <a:lnTo>
                          <a:pt x="1" y="43"/>
                        </a:lnTo>
                        <a:lnTo>
                          <a:pt x="0" y="58"/>
                        </a:lnTo>
                        <a:lnTo>
                          <a:pt x="2" y="58"/>
                        </a:lnTo>
                        <a:lnTo>
                          <a:pt x="4" y="57"/>
                        </a:lnTo>
                        <a:lnTo>
                          <a:pt x="7" y="56"/>
                        </a:lnTo>
                        <a:lnTo>
                          <a:pt x="9" y="55"/>
                        </a:lnTo>
                        <a:lnTo>
                          <a:pt x="11" y="53"/>
                        </a:lnTo>
                        <a:lnTo>
                          <a:pt x="13" y="51"/>
                        </a:lnTo>
                        <a:lnTo>
                          <a:pt x="15" y="49"/>
                        </a:lnTo>
                        <a:lnTo>
                          <a:pt x="17" y="46"/>
                        </a:lnTo>
                        <a:lnTo>
                          <a:pt x="18" y="43"/>
                        </a:lnTo>
                        <a:lnTo>
                          <a:pt x="20" y="40"/>
                        </a:lnTo>
                        <a:lnTo>
                          <a:pt x="21" y="36"/>
                        </a:lnTo>
                        <a:lnTo>
                          <a:pt x="22" y="32"/>
                        </a:lnTo>
                        <a:lnTo>
                          <a:pt x="22" y="29"/>
                        </a:lnTo>
                        <a:lnTo>
                          <a:pt x="22" y="25"/>
                        </a:lnTo>
                        <a:lnTo>
                          <a:pt x="22" y="22"/>
                        </a:lnTo>
                        <a:lnTo>
                          <a:pt x="21" y="18"/>
                        </a:lnTo>
                        <a:lnTo>
                          <a:pt x="21" y="15"/>
                        </a:lnTo>
                        <a:lnTo>
                          <a:pt x="19" y="12"/>
                        </a:lnTo>
                        <a:lnTo>
                          <a:pt x="18" y="10"/>
                        </a:lnTo>
                        <a:lnTo>
                          <a:pt x="16" y="7"/>
                        </a:lnTo>
                        <a:lnTo>
                          <a:pt x="14" y="5"/>
                        </a:lnTo>
                        <a:lnTo>
                          <a:pt x="12" y="3"/>
                        </a:lnTo>
                        <a:lnTo>
                          <a:pt x="10" y="2"/>
                        </a:lnTo>
                        <a:lnTo>
                          <a:pt x="7" y="1"/>
                        </a:lnTo>
                        <a:lnTo>
                          <a:pt x="5" y="0"/>
                        </a:lnTo>
                        <a:lnTo>
                          <a:pt x="3" y="0"/>
                        </a:lnTo>
                        <a:lnTo>
                          <a:pt x="2" y="15"/>
                        </a:lnTo>
                      </a:path>
                    </a:pathLst>
                  </a:custGeom>
                  <a:solidFill>
                    <a:srgbClr val="000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PE" sz="2000"/>
                  </a:p>
                </p:txBody>
              </p:sp>
              <p:sp>
                <p:nvSpPr>
                  <p:cNvPr id="306" name="Freeform 83"/>
                  <p:cNvSpPr>
                    <a:spLocks/>
                  </p:cNvSpPr>
                  <p:nvPr/>
                </p:nvSpPr>
                <p:spPr bwMode="auto">
                  <a:xfrm flipH="1">
                    <a:off x="3351" y="3322"/>
                    <a:ext cx="49" cy="90"/>
                  </a:xfrm>
                  <a:custGeom>
                    <a:avLst/>
                    <a:gdLst>
                      <a:gd name="T0" fmla="*/ 46 w 31"/>
                      <a:gd name="T1" fmla="*/ 19 h 88"/>
                      <a:gd name="T2" fmla="*/ 43 w 31"/>
                      <a:gd name="T3" fmla="*/ 19 h 88"/>
                      <a:gd name="T4" fmla="*/ 40 w 31"/>
                      <a:gd name="T5" fmla="*/ 20 h 88"/>
                      <a:gd name="T6" fmla="*/ 35 w 31"/>
                      <a:gd name="T7" fmla="*/ 21 h 88"/>
                      <a:gd name="T8" fmla="*/ 32 w 31"/>
                      <a:gd name="T9" fmla="*/ 24 h 88"/>
                      <a:gd name="T10" fmla="*/ 30 w 31"/>
                      <a:gd name="T11" fmla="*/ 26 h 88"/>
                      <a:gd name="T12" fmla="*/ 27 w 31"/>
                      <a:gd name="T13" fmla="*/ 28 h 88"/>
                      <a:gd name="T14" fmla="*/ 25 w 31"/>
                      <a:gd name="T15" fmla="*/ 31 h 88"/>
                      <a:gd name="T16" fmla="*/ 22 w 31"/>
                      <a:gd name="T17" fmla="*/ 34 h 88"/>
                      <a:gd name="T18" fmla="*/ 21 w 31"/>
                      <a:gd name="T19" fmla="*/ 37 h 88"/>
                      <a:gd name="T20" fmla="*/ 21 w 31"/>
                      <a:gd name="T21" fmla="*/ 41 h 88"/>
                      <a:gd name="T22" fmla="*/ 19 w 31"/>
                      <a:gd name="T23" fmla="*/ 44 h 88"/>
                      <a:gd name="T24" fmla="*/ 19 w 31"/>
                      <a:gd name="T25" fmla="*/ 48 h 88"/>
                      <a:gd name="T26" fmla="*/ 21 w 31"/>
                      <a:gd name="T27" fmla="*/ 51 h 88"/>
                      <a:gd name="T28" fmla="*/ 19 w 31"/>
                      <a:gd name="T29" fmla="*/ 54 h 88"/>
                      <a:gd name="T30" fmla="*/ 22 w 31"/>
                      <a:gd name="T31" fmla="*/ 57 h 88"/>
                      <a:gd name="T32" fmla="*/ 24 w 31"/>
                      <a:gd name="T33" fmla="*/ 60 h 88"/>
                      <a:gd name="T34" fmla="*/ 25 w 31"/>
                      <a:gd name="T35" fmla="*/ 62 h 88"/>
                      <a:gd name="T36" fmla="*/ 28 w 31"/>
                      <a:gd name="T37" fmla="*/ 65 h 88"/>
                      <a:gd name="T38" fmla="*/ 30 w 31"/>
                      <a:gd name="T39" fmla="*/ 68 h 88"/>
                      <a:gd name="T40" fmla="*/ 35 w 31"/>
                      <a:gd name="T41" fmla="*/ 69 h 88"/>
                      <a:gd name="T42" fmla="*/ 36 w 31"/>
                      <a:gd name="T43" fmla="*/ 70 h 88"/>
                      <a:gd name="T44" fmla="*/ 41 w 31"/>
                      <a:gd name="T45" fmla="*/ 70 h 88"/>
                      <a:gd name="T46" fmla="*/ 43 w 31"/>
                      <a:gd name="T47" fmla="*/ 70 h 88"/>
                      <a:gd name="T48" fmla="*/ 41 w 31"/>
                      <a:gd name="T49" fmla="*/ 89 h 88"/>
                      <a:gd name="T50" fmla="*/ 41 w 31"/>
                      <a:gd name="T51" fmla="*/ 89 h 88"/>
                      <a:gd name="T52" fmla="*/ 36 w 31"/>
                      <a:gd name="T53" fmla="*/ 89 h 88"/>
                      <a:gd name="T54" fmla="*/ 32 w 31"/>
                      <a:gd name="T55" fmla="*/ 88 h 88"/>
                      <a:gd name="T56" fmla="*/ 28 w 31"/>
                      <a:gd name="T57" fmla="*/ 87 h 88"/>
                      <a:gd name="T58" fmla="*/ 24 w 31"/>
                      <a:gd name="T59" fmla="*/ 86 h 88"/>
                      <a:gd name="T60" fmla="*/ 19 w 31"/>
                      <a:gd name="T61" fmla="*/ 83 h 88"/>
                      <a:gd name="T62" fmla="*/ 16 w 31"/>
                      <a:gd name="T63" fmla="*/ 81 h 88"/>
                      <a:gd name="T64" fmla="*/ 13 w 31"/>
                      <a:gd name="T65" fmla="*/ 79 h 88"/>
                      <a:gd name="T66" fmla="*/ 9 w 31"/>
                      <a:gd name="T67" fmla="*/ 75 h 88"/>
                      <a:gd name="T68" fmla="*/ 6 w 31"/>
                      <a:gd name="T69" fmla="*/ 72 h 88"/>
                      <a:gd name="T70" fmla="*/ 5 w 31"/>
                      <a:gd name="T71" fmla="*/ 68 h 88"/>
                      <a:gd name="T72" fmla="*/ 3 w 31"/>
                      <a:gd name="T73" fmla="*/ 63 h 88"/>
                      <a:gd name="T74" fmla="*/ 2 w 31"/>
                      <a:gd name="T75" fmla="*/ 59 h 88"/>
                      <a:gd name="T76" fmla="*/ 0 w 31"/>
                      <a:gd name="T77" fmla="*/ 55 h 88"/>
                      <a:gd name="T78" fmla="*/ 0 w 31"/>
                      <a:gd name="T79" fmla="*/ 49 h 88"/>
                      <a:gd name="T80" fmla="*/ 0 w 31"/>
                      <a:gd name="T81" fmla="*/ 45 h 88"/>
                      <a:gd name="T82" fmla="*/ 2 w 31"/>
                      <a:gd name="T83" fmla="*/ 41 h 88"/>
                      <a:gd name="T84" fmla="*/ 2 w 31"/>
                      <a:gd name="T85" fmla="*/ 36 h 88"/>
                      <a:gd name="T86" fmla="*/ 3 w 31"/>
                      <a:gd name="T87" fmla="*/ 32 h 88"/>
                      <a:gd name="T88" fmla="*/ 5 w 31"/>
                      <a:gd name="T89" fmla="*/ 27 h 88"/>
                      <a:gd name="T90" fmla="*/ 8 w 31"/>
                      <a:gd name="T91" fmla="*/ 23 h 88"/>
                      <a:gd name="T92" fmla="*/ 11 w 31"/>
                      <a:gd name="T93" fmla="*/ 19 h 88"/>
                      <a:gd name="T94" fmla="*/ 14 w 31"/>
                      <a:gd name="T95" fmla="*/ 15 h 88"/>
                      <a:gd name="T96" fmla="*/ 17 w 31"/>
                      <a:gd name="T97" fmla="*/ 12 h 88"/>
                      <a:gd name="T98" fmla="*/ 21 w 31"/>
                      <a:gd name="T99" fmla="*/ 9 h 88"/>
                      <a:gd name="T100" fmla="*/ 25 w 31"/>
                      <a:gd name="T101" fmla="*/ 6 h 88"/>
                      <a:gd name="T102" fmla="*/ 30 w 31"/>
                      <a:gd name="T103" fmla="*/ 4 h 88"/>
                      <a:gd name="T104" fmla="*/ 33 w 31"/>
                      <a:gd name="T105" fmla="*/ 3 h 88"/>
                      <a:gd name="T106" fmla="*/ 38 w 31"/>
                      <a:gd name="T107" fmla="*/ 1 h 88"/>
                      <a:gd name="T108" fmla="*/ 43 w 31"/>
                      <a:gd name="T109" fmla="*/ 0 h 88"/>
                      <a:gd name="T110" fmla="*/ 47 w 31"/>
                      <a:gd name="T111" fmla="*/ 0 h 88"/>
                      <a:gd name="T112" fmla="*/ 46 w 31"/>
                      <a:gd name="T113" fmla="*/ 19 h 88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0" t="0" r="r" b="b"/>
                    <a:pathLst>
                      <a:path w="31" h="88">
                        <a:moveTo>
                          <a:pt x="29" y="19"/>
                        </a:moveTo>
                        <a:lnTo>
                          <a:pt x="27" y="19"/>
                        </a:lnTo>
                        <a:lnTo>
                          <a:pt x="25" y="20"/>
                        </a:lnTo>
                        <a:lnTo>
                          <a:pt x="22" y="21"/>
                        </a:lnTo>
                        <a:lnTo>
                          <a:pt x="20" y="23"/>
                        </a:lnTo>
                        <a:lnTo>
                          <a:pt x="19" y="25"/>
                        </a:lnTo>
                        <a:lnTo>
                          <a:pt x="17" y="27"/>
                        </a:lnTo>
                        <a:lnTo>
                          <a:pt x="16" y="30"/>
                        </a:lnTo>
                        <a:lnTo>
                          <a:pt x="14" y="33"/>
                        </a:lnTo>
                        <a:lnTo>
                          <a:pt x="13" y="36"/>
                        </a:lnTo>
                        <a:lnTo>
                          <a:pt x="13" y="40"/>
                        </a:lnTo>
                        <a:lnTo>
                          <a:pt x="12" y="43"/>
                        </a:lnTo>
                        <a:lnTo>
                          <a:pt x="12" y="47"/>
                        </a:lnTo>
                        <a:lnTo>
                          <a:pt x="13" y="50"/>
                        </a:lnTo>
                        <a:lnTo>
                          <a:pt x="12" y="53"/>
                        </a:lnTo>
                        <a:lnTo>
                          <a:pt x="14" y="56"/>
                        </a:lnTo>
                        <a:lnTo>
                          <a:pt x="15" y="59"/>
                        </a:lnTo>
                        <a:lnTo>
                          <a:pt x="16" y="61"/>
                        </a:lnTo>
                        <a:lnTo>
                          <a:pt x="18" y="64"/>
                        </a:lnTo>
                        <a:lnTo>
                          <a:pt x="19" y="66"/>
                        </a:lnTo>
                        <a:lnTo>
                          <a:pt x="22" y="67"/>
                        </a:lnTo>
                        <a:lnTo>
                          <a:pt x="23" y="68"/>
                        </a:lnTo>
                        <a:lnTo>
                          <a:pt x="26" y="68"/>
                        </a:lnTo>
                        <a:lnTo>
                          <a:pt x="27" y="68"/>
                        </a:lnTo>
                        <a:lnTo>
                          <a:pt x="26" y="87"/>
                        </a:lnTo>
                        <a:lnTo>
                          <a:pt x="23" y="87"/>
                        </a:lnTo>
                        <a:lnTo>
                          <a:pt x="20" y="86"/>
                        </a:lnTo>
                        <a:lnTo>
                          <a:pt x="18" y="85"/>
                        </a:lnTo>
                        <a:lnTo>
                          <a:pt x="15" y="84"/>
                        </a:lnTo>
                        <a:lnTo>
                          <a:pt x="12" y="81"/>
                        </a:lnTo>
                        <a:lnTo>
                          <a:pt x="10" y="79"/>
                        </a:lnTo>
                        <a:lnTo>
                          <a:pt x="8" y="77"/>
                        </a:lnTo>
                        <a:lnTo>
                          <a:pt x="6" y="73"/>
                        </a:lnTo>
                        <a:lnTo>
                          <a:pt x="4" y="70"/>
                        </a:lnTo>
                        <a:lnTo>
                          <a:pt x="3" y="66"/>
                        </a:lnTo>
                        <a:lnTo>
                          <a:pt x="2" y="62"/>
                        </a:lnTo>
                        <a:lnTo>
                          <a:pt x="1" y="58"/>
                        </a:lnTo>
                        <a:lnTo>
                          <a:pt x="0" y="54"/>
                        </a:lnTo>
                        <a:lnTo>
                          <a:pt x="0" y="48"/>
                        </a:lnTo>
                        <a:lnTo>
                          <a:pt x="0" y="44"/>
                        </a:lnTo>
                        <a:lnTo>
                          <a:pt x="1" y="40"/>
                        </a:lnTo>
                        <a:lnTo>
                          <a:pt x="1" y="35"/>
                        </a:lnTo>
                        <a:lnTo>
                          <a:pt x="2" y="31"/>
                        </a:lnTo>
                        <a:lnTo>
                          <a:pt x="3" y="26"/>
                        </a:lnTo>
                        <a:lnTo>
                          <a:pt x="5" y="22"/>
                        </a:lnTo>
                        <a:lnTo>
                          <a:pt x="7" y="19"/>
                        </a:lnTo>
                        <a:lnTo>
                          <a:pt x="9" y="15"/>
                        </a:lnTo>
                        <a:lnTo>
                          <a:pt x="11" y="12"/>
                        </a:lnTo>
                        <a:lnTo>
                          <a:pt x="13" y="9"/>
                        </a:lnTo>
                        <a:lnTo>
                          <a:pt x="16" y="6"/>
                        </a:lnTo>
                        <a:lnTo>
                          <a:pt x="19" y="4"/>
                        </a:lnTo>
                        <a:lnTo>
                          <a:pt x="21" y="3"/>
                        </a:lnTo>
                        <a:lnTo>
                          <a:pt x="24" y="1"/>
                        </a:lnTo>
                        <a:lnTo>
                          <a:pt x="27" y="0"/>
                        </a:lnTo>
                        <a:lnTo>
                          <a:pt x="30" y="0"/>
                        </a:lnTo>
                        <a:lnTo>
                          <a:pt x="29" y="19"/>
                        </a:lnTo>
                      </a:path>
                    </a:pathLst>
                  </a:custGeom>
                  <a:solidFill>
                    <a:srgbClr val="000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PE" sz="2000"/>
                  </a:p>
                </p:txBody>
              </p:sp>
              <p:sp>
                <p:nvSpPr>
                  <p:cNvPr id="307" name="Freeform 84"/>
                  <p:cNvSpPr>
                    <a:spLocks/>
                  </p:cNvSpPr>
                  <p:nvPr/>
                </p:nvSpPr>
                <p:spPr bwMode="auto">
                  <a:xfrm flipH="1">
                    <a:off x="3308" y="3322"/>
                    <a:ext cx="54" cy="90"/>
                  </a:xfrm>
                  <a:custGeom>
                    <a:avLst/>
                    <a:gdLst>
                      <a:gd name="T0" fmla="*/ 5 w 34"/>
                      <a:gd name="T1" fmla="*/ 19 h 88"/>
                      <a:gd name="T2" fmla="*/ 10 w 34"/>
                      <a:gd name="T3" fmla="*/ 19 h 88"/>
                      <a:gd name="T4" fmla="*/ 13 w 34"/>
                      <a:gd name="T5" fmla="*/ 20 h 88"/>
                      <a:gd name="T6" fmla="*/ 16 w 34"/>
                      <a:gd name="T7" fmla="*/ 21 h 88"/>
                      <a:gd name="T8" fmla="*/ 19 w 34"/>
                      <a:gd name="T9" fmla="*/ 23 h 88"/>
                      <a:gd name="T10" fmla="*/ 22 w 34"/>
                      <a:gd name="T11" fmla="*/ 25 h 88"/>
                      <a:gd name="T12" fmla="*/ 25 w 34"/>
                      <a:gd name="T13" fmla="*/ 27 h 88"/>
                      <a:gd name="T14" fmla="*/ 27 w 34"/>
                      <a:gd name="T15" fmla="*/ 30 h 88"/>
                      <a:gd name="T16" fmla="*/ 29 w 34"/>
                      <a:gd name="T17" fmla="*/ 33 h 88"/>
                      <a:gd name="T18" fmla="*/ 30 w 34"/>
                      <a:gd name="T19" fmla="*/ 36 h 88"/>
                      <a:gd name="T20" fmla="*/ 30 w 34"/>
                      <a:gd name="T21" fmla="*/ 39 h 88"/>
                      <a:gd name="T22" fmla="*/ 32 w 34"/>
                      <a:gd name="T23" fmla="*/ 42 h 88"/>
                      <a:gd name="T24" fmla="*/ 30 w 34"/>
                      <a:gd name="T25" fmla="*/ 46 h 88"/>
                      <a:gd name="T26" fmla="*/ 30 w 34"/>
                      <a:gd name="T27" fmla="*/ 49 h 88"/>
                      <a:gd name="T28" fmla="*/ 29 w 34"/>
                      <a:gd name="T29" fmla="*/ 53 h 88"/>
                      <a:gd name="T30" fmla="*/ 27 w 34"/>
                      <a:gd name="T31" fmla="*/ 56 h 88"/>
                      <a:gd name="T32" fmla="*/ 24 w 34"/>
                      <a:gd name="T33" fmla="*/ 59 h 88"/>
                      <a:gd name="T34" fmla="*/ 21 w 34"/>
                      <a:gd name="T35" fmla="*/ 61 h 88"/>
                      <a:gd name="T36" fmla="*/ 19 w 34"/>
                      <a:gd name="T37" fmla="*/ 64 h 88"/>
                      <a:gd name="T38" fmla="*/ 16 w 34"/>
                      <a:gd name="T39" fmla="*/ 66 h 88"/>
                      <a:gd name="T40" fmla="*/ 11 w 34"/>
                      <a:gd name="T41" fmla="*/ 68 h 88"/>
                      <a:gd name="T42" fmla="*/ 8 w 34"/>
                      <a:gd name="T43" fmla="*/ 69 h 88"/>
                      <a:gd name="T44" fmla="*/ 5 w 34"/>
                      <a:gd name="T45" fmla="*/ 70 h 88"/>
                      <a:gd name="T46" fmla="*/ 2 w 34"/>
                      <a:gd name="T47" fmla="*/ 70 h 88"/>
                      <a:gd name="T48" fmla="*/ 0 w 34"/>
                      <a:gd name="T49" fmla="*/ 88 h 88"/>
                      <a:gd name="T50" fmla="*/ 2 w 34"/>
                      <a:gd name="T51" fmla="*/ 89 h 88"/>
                      <a:gd name="T52" fmla="*/ 6 w 34"/>
                      <a:gd name="T53" fmla="*/ 88 h 88"/>
                      <a:gd name="T54" fmla="*/ 11 w 34"/>
                      <a:gd name="T55" fmla="*/ 87 h 88"/>
                      <a:gd name="T56" fmla="*/ 16 w 34"/>
                      <a:gd name="T57" fmla="*/ 86 h 88"/>
                      <a:gd name="T58" fmla="*/ 21 w 34"/>
                      <a:gd name="T59" fmla="*/ 84 h 88"/>
                      <a:gd name="T60" fmla="*/ 25 w 34"/>
                      <a:gd name="T61" fmla="*/ 82 h 88"/>
                      <a:gd name="T62" fmla="*/ 30 w 34"/>
                      <a:gd name="T63" fmla="*/ 80 h 88"/>
                      <a:gd name="T64" fmla="*/ 35 w 34"/>
                      <a:gd name="T65" fmla="*/ 77 h 88"/>
                      <a:gd name="T66" fmla="*/ 38 w 34"/>
                      <a:gd name="T67" fmla="*/ 73 h 88"/>
                      <a:gd name="T68" fmla="*/ 43 w 34"/>
                      <a:gd name="T69" fmla="*/ 70 h 88"/>
                      <a:gd name="T70" fmla="*/ 44 w 34"/>
                      <a:gd name="T71" fmla="*/ 65 h 88"/>
                      <a:gd name="T72" fmla="*/ 46 w 34"/>
                      <a:gd name="T73" fmla="*/ 61 h 88"/>
                      <a:gd name="T74" fmla="*/ 49 w 34"/>
                      <a:gd name="T75" fmla="*/ 56 h 88"/>
                      <a:gd name="T76" fmla="*/ 51 w 34"/>
                      <a:gd name="T77" fmla="*/ 52 h 88"/>
                      <a:gd name="T78" fmla="*/ 52 w 34"/>
                      <a:gd name="T79" fmla="*/ 47 h 88"/>
                      <a:gd name="T80" fmla="*/ 52 w 34"/>
                      <a:gd name="T81" fmla="*/ 43 h 88"/>
                      <a:gd name="T82" fmla="*/ 52 w 34"/>
                      <a:gd name="T83" fmla="*/ 38 h 88"/>
                      <a:gd name="T84" fmla="*/ 52 w 34"/>
                      <a:gd name="T85" fmla="*/ 34 h 88"/>
                      <a:gd name="T86" fmla="*/ 51 w 34"/>
                      <a:gd name="T87" fmla="*/ 29 h 88"/>
                      <a:gd name="T88" fmla="*/ 49 w 34"/>
                      <a:gd name="T89" fmla="*/ 26 h 88"/>
                      <a:gd name="T90" fmla="*/ 48 w 34"/>
                      <a:gd name="T91" fmla="*/ 20 h 88"/>
                      <a:gd name="T92" fmla="*/ 44 w 34"/>
                      <a:gd name="T93" fmla="*/ 17 h 88"/>
                      <a:gd name="T94" fmla="*/ 41 w 34"/>
                      <a:gd name="T95" fmla="*/ 13 h 88"/>
                      <a:gd name="T96" fmla="*/ 38 w 34"/>
                      <a:gd name="T97" fmla="*/ 10 h 88"/>
                      <a:gd name="T98" fmla="*/ 33 w 34"/>
                      <a:gd name="T99" fmla="*/ 8 h 88"/>
                      <a:gd name="T100" fmla="*/ 30 w 34"/>
                      <a:gd name="T101" fmla="*/ 5 h 88"/>
                      <a:gd name="T102" fmla="*/ 25 w 34"/>
                      <a:gd name="T103" fmla="*/ 3 h 88"/>
                      <a:gd name="T104" fmla="*/ 21 w 34"/>
                      <a:gd name="T105" fmla="*/ 2 h 88"/>
                      <a:gd name="T106" fmla="*/ 16 w 34"/>
                      <a:gd name="T107" fmla="*/ 1 h 88"/>
                      <a:gd name="T108" fmla="*/ 11 w 34"/>
                      <a:gd name="T109" fmla="*/ 1 h 88"/>
                      <a:gd name="T110" fmla="*/ 6 w 34"/>
                      <a:gd name="T111" fmla="*/ 0 h 88"/>
                      <a:gd name="T112" fmla="*/ 5 w 34"/>
                      <a:gd name="T113" fmla="*/ 19 h 88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0" t="0" r="r" b="b"/>
                    <a:pathLst>
                      <a:path w="34" h="88">
                        <a:moveTo>
                          <a:pt x="3" y="19"/>
                        </a:moveTo>
                        <a:lnTo>
                          <a:pt x="6" y="19"/>
                        </a:lnTo>
                        <a:lnTo>
                          <a:pt x="8" y="20"/>
                        </a:lnTo>
                        <a:lnTo>
                          <a:pt x="10" y="21"/>
                        </a:lnTo>
                        <a:lnTo>
                          <a:pt x="12" y="22"/>
                        </a:lnTo>
                        <a:lnTo>
                          <a:pt x="14" y="24"/>
                        </a:lnTo>
                        <a:lnTo>
                          <a:pt x="16" y="26"/>
                        </a:lnTo>
                        <a:lnTo>
                          <a:pt x="17" y="29"/>
                        </a:lnTo>
                        <a:lnTo>
                          <a:pt x="18" y="32"/>
                        </a:lnTo>
                        <a:lnTo>
                          <a:pt x="19" y="35"/>
                        </a:lnTo>
                        <a:lnTo>
                          <a:pt x="19" y="38"/>
                        </a:lnTo>
                        <a:lnTo>
                          <a:pt x="20" y="41"/>
                        </a:lnTo>
                        <a:lnTo>
                          <a:pt x="19" y="45"/>
                        </a:lnTo>
                        <a:lnTo>
                          <a:pt x="19" y="48"/>
                        </a:lnTo>
                        <a:lnTo>
                          <a:pt x="18" y="52"/>
                        </a:lnTo>
                        <a:lnTo>
                          <a:pt x="17" y="55"/>
                        </a:lnTo>
                        <a:lnTo>
                          <a:pt x="15" y="58"/>
                        </a:lnTo>
                        <a:lnTo>
                          <a:pt x="13" y="60"/>
                        </a:lnTo>
                        <a:lnTo>
                          <a:pt x="12" y="63"/>
                        </a:lnTo>
                        <a:lnTo>
                          <a:pt x="10" y="65"/>
                        </a:lnTo>
                        <a:lnTo>
                          <a:pt x="7" y="66"/>
                        </a:lnTo>
                        <a:lnTo>
                          <a:pt x="5" y="67"/>
                        </a:lnTo>
                        <a:lnTo>
                          <a:pt x="3" y="68"/>
                        </a:lnTo>
                        <a:lnTo>
                          <a:pt x="1" y="68"/>
                        </a:lnTo>
                        <a:lnTo>
                          <a:pt x="0" y="86"/>
                        </a:lnTo>
                        <a:lnTo>
                          <a:pt x="1" y="87"/>
                        </a:lnTo>
                        <a:lnTo>
                          <a:pt x="4" y="86"/>
                        </a:lnTo>
                        <a:lnTo>
                          <a:pt x="7" y="85"/>
                        </a:lnTo>
                        <a:lnTo>
                          <a:pt x="10" y="84"/>
                        </a:lnTo>
                        <a:lnTo>
                          <a:pt x="13" y="82"/>
                        </a:lnTo>
                        <a:lnTo>
                          <a:pt x="16" y="80"/>
                        </a:lnTo>
                        <a:lnTo>
                          <a:pt x="19" y="78"/>
                        </a:lnTo>
                        <a:lnTo>
                          <a:pt x="22" y="75"/>
                        </a:lnTo>
                        <a:lnTo>
                          <a:pt x="24" y="71"/>
                        </a:lnTo>
                        <a:lnTo>
                          <a:pt x="27" y="68"/>
                        </a:lnTo>
                        <a:lnTo>
                          <a:pt x="28" y="64"/>
                        </a:lnTo>
                        <a:lnTo>
                          <a:pt x="29" y="60"/>
                        </a:lnTo>
                        <a:lnTo>
                          <a:pt x="31" y="55"/>
                        </a:lnTo>
                        <a:lnTo>
                          <a:pt x="32" y="51"/>
                        </a:lnTo>
                        <a:lnTo>
                          <a:pt x="33" y="46"/>
                        </a:lnTo>
                        <a:lnTo>
                          <a:pt x="33" y="42"/>
                        </a:lnTo>
                        <a:lnTo>
                          <a:pt x="33" y="37"/>
                        </a:lnTo>
                        <a:lnTo>
                          <a:pt x="33" y="33"/>
                        </a:lnTo>
                        <a:lnTo>
                          <a:pt x="32" y="28"/>
                        </a:lnTo>
                        <a:lnTo>
                          <a:pt x="31" y="25"/>
                        </a:lnTo>
                        <a:lnTo>
                          <a:pt x="30" y="20"/>
                        </a:lnTo>
                        <a:lnTo>
                          <a:pt x="28" y="17"/>
                        </a:lnTo>
                        <a:lnTo>
                          <a:pt x="26" y="13"/>
                        </a:lnTo>
                        <a:lnTo>
                          <a:pt x="24" y="10"/>
                        </a:lnTo>
                        <a:lnTo>
                          <a:pt x="21" y="8"/>
                        </a:lnTo>
                        <a:lnTo>
                          <a:pt x="19" y="5"/>
                        </a:lnTo>
                        <a:lnTo>
                          <a:pt x="16" y="3"/>
                        </a:lnTo>
                        <a:lnTo>
                          <a:pt x="13" y="2"/>
                        </a:lnTo>
                        <a:lnTo>
                          <a:pt x="10" y="1"/>
                        </a:lnTo>
                        <a:lnTo>
                          <a:pt x="7" y="1"/>
                        </a:lnTo>
                        <a:lnTo>
                          <a:pt x="4" y="0"/>
                        </a:lnTo>
                        <a:lnTo>
                          <a:pt x="3" y="19"/>
                        </a:lnTo>
                      </a:path>
                    </a:pathLst>
                  </a:custGeom>
                  <a:solidFill>
                    <a:srgbClr val="000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PE" sz="2000"/>
                  </a:p>
                </p:txBody>
              </p:sp>
              <p:sp>
                <p:nvSpPr>
                  <p:cNvPr id="308" name="Line 8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46" y="3334"/>
                    <a:ext cx="0" cy="2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s-PE" sz="2000"/>
                  </a:p>
                </p:txBody>
              </p:sp>
              <p:sp>
                <p:nvSpPr>
                  <p:cNvPr id="309" name="Line 86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400" y="3379"/>
                    <a:ext cx="108" cy="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s-PE" sz="2000"/>
                  </a:p>
                </p:txBody>
              </p:sp>
              <p:sp>
                <p:nvSpPr>
                  <p:cNvPr id="310" name="Line 8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303" y="3376"/>
                    <a:ext cx="1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s-PE" sz="2000"/>
                  </a:p>
                </p:txBody>
              </p:sp>
            </p:grpSp>
          </p:grpSp>
          <p:pic>
            <p:nvPicPr>
              <p:cNvPr id="199" name="Picture 88" descr="aeropuerto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18923" y="4992837"/>
                <a:ext cx="1627188" cy="9572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0" name="Line 89"/>
              <p:cNvSpPr>
                <a:spLocks noChangeShapeType="1"/>
              </p:cNvSpPr>
              <p:nvPr/>
            </p:nvSpPr>
            <p:spPr bwMode="auto">
              <a:xfrm>
                <a:off x="3393954" y="5228483"/>
                <a:ext cx="395318" cy="3400"/>
              </a:xfrm>
              <a:prstGeom prst="line">
                <a:avLst/>
              </a:prstGeom>
              <a:noFill/>
              <a:ln w="38100">
                <a:solidFill>
                  <a:srgbClr val="68B013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E" sz="2000"/>
              </a:p>
            </p:txBody>
          </p:sp>
          <p:grpSp>
            <p:nvGrpSpPr>
              <p:cNvPr id="201" name="Group 90"/>
              <p:cNvGrpSpPr>
                <a:grpSpLocks/>
              </p:cNvGrpSpPr>
              <p:nvPr/>
            </p:nvGrpSpPr>
            <p:grpSpPr bwMode="auto">
              <a:xfrm>
                <a:off x="7033207" y="5096804"/>
                <a:ext cx="952499" cy="295275"/>
                <a:chOff x="3294" y="3190"/>
                <a:chExt cx="729" cy="225"/>
              </a:xfrm>
            </p:grpSpPr>
            <p:grpSp>
              <p:nvGrpSpPr>
                <p:cNvPr id="264" name="Group 91"/>
                <p:cNvGrpSpPr>
                  <a:grpSpLocks/>
                </p:cNvGrpSpPr>
                <p:nvPr/>
              </p:nvGrpSpPr>
              <p:grpSpPr bwMode="auto">
                <a:xfrm>
                  <a:off x="3590" y="3206"/>
                  <a:ext cx="433" cy="205"/>
                  <a:chOff x="1847" y="1782"/>
                  <a:chExt cx="344" cy="163"/>
                </a:xfrm>
              </p:grpSpPr>
              <p:sp>
                <p:nvSpPr>
                  <p:cNvPr id="284" name="Oval 92"/>
                  <p:cNvSpPr>
                    <a:spLocks noChangeArrowheads="1"/>
                  </p:cNvSpPr>
                  <p:nvPr/>
                </p:nvSpPr>
                <p:spPr bwMode="auto">
                  <a:xfrm>
                    <a:off x="1870" y="1908"/>
                    <a:ext cx="36" cy="37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eaLnBrk="1" hangingPunct="1"/>
                    <a:endParaRPr lang="es-PE" altLang="es-PE" sz="2000">
                      <a:latin typeface="+mn-lt"/>
                    </a:endParaRPr>
                  </a:p>
                </p:txBody>
              </p:sp>
              <p:sp>
                <p:nvSpPr>
                  <p:cNvPr id="285" name="Oval 93"/>
                  <p:cNvSpPr>
                    <a:spLocks noChangeArrowheads="1"/>
                  </p:cNvSpPr>
                  <p:nvPr/>
                </p:nvSpPr>
                <p:spPr bwMode="auto">
                  <a:xfrm>
                    <a:off x="1933" y="1908"/>
                    <a:ext cx="36" cy="37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eaLnBrk="1" hangingPunct="1"/>
                    <a:endParaRPr lang="es-PE" altLang="es-PE" sz="2000">
                      <a:latin typeface="+mn-lt"/>
                    </a:endParaRPr>
                  </a:p>
                </p:txBody>
              </p:sp>
              <p:sp>
                <p:nvSpPr>
                  <p:cNvPr id="286" name="Oval 94"/>
                  <p:cNvSpPr>
                    <a:spLocks noChangeArrowheads="1"/>
                  </p:cNvSpPr>
                  <p:nvPr/>
                </p:nvSpPr>
                <p:spPr bwMode="auto">
                  <a:xfrm>
                    <a:off x="1996" y="1908"/>
                    <a:ext cx="36" cy="37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eaLnBrk="1" hangingPunct="1"/>
                    <a:endParaRPr lang="es-PE" altLang="es-PE" sz="2000">
                      <a:latin typeface="+mn-lt"/>
                    </a:endParaRPr>
                  </a:p>
                </p:txBody>
              </p:sp>
              <p:sp>
                <p:nvSpPr>
                  <p:cNvPr id="287" name="Oval 95"/>
                  <p:cNvSpPr>
                    <a:spLocks noChangeArrowheads="1"/>
                  </p:cNvSpPr>
                  <p:nvPr/>
                </p:nvSpPr>
                <p:spPr bwMode="auto">
                  <a:xfrm>
                    <a:off x="2063" y="1908"/>
                    <a:ext cx="37" cy="37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eaLnBrk="1" hangingPunct="1"/>
                    <a:endParaRPr lang="es-PE" altLang="es-PE" sz="2000">
                      <a:latin typeface="+mn-lt"/>
                    </a:endParaRPr>
                  </a:p>
                </p:txBody>
              </p:sp>
              <p:sp>
                <p:nvSpPr>
                  <p:cNvPr id="288" name="Oval 96"/>
                  <p:cNvSpPr>
                    <a:spLocks noChangeArrowheads="1"/>
                  </p:cNvSpPr>
                  <p:nvPr/>
                </p:nvSpPr>
                <p:spPr bwMode="auto">
                  <a:xfrm>
                    <a:off x="2131" y="1908"/>
                    <a:ext cx="36" cy="37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eaLnBrk="1" hangingPunct="1"/>
                    <a:endParaRPr lang="es-PE" altLang="es-PE" sz="2000">
                      <a:latin typeface="+mn-lt"/>
                    </a:endParaRPr>
                  </a:p>
                </p:txBody>
              </p:sp>
              <p:sp>
                <p:nvSpPr>
                  <p:cNvPr id="289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1847" y="1895"/>
                    <a:ext cx="344" cy="26"/>
                  </a:xfrm>
                  <a:prstGeom prst="rect">
                    <a:avLst/>
                  </a:pr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eaLnBrk="1" hangingPunct="1"/>
                    <a:endParaRPr lang="es-PE" altLang="es-PE" sz="2000">
                      <a:latin typeface="+mn-lt"/>
                    </a:endParaRPr>
                  </a:p>
                </p:txBody>
              </p:sp>
              <p:sp>
                <p:nvSpPr>
                  <p:cNvPr id="290" name="Rectangle 98"/>
                  <p:cNvSpPr>
                    <a:spLocks noChangeArrowheads="1"/>
                  </p:cNvSpPr>
                  <p:nvPr/>
                </p:nvSpPr>
                <p:spPr bwMode="auto">
                  <a:xfrm>
                    <a:off x="1875" y="1782"/>
                    <a:ext cx="287" cy="114"/>
                  </a:xfrm>
                  <a:prstGeom prst="rect">
                    <a:avLst/>
                  </a:prstGeom>
                  <a:solidFill>
                    <a:srgbClr val="C0C0C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eaLnBrk="1" hangingPunct="1"/>
                    <a:endParaRPr lang="es-PE" altLang="es-PE" sz="2000">
                      <a:latin typeface="+mn-lt"/>
                    </a:endParaRPr>
                  </a:p>
                </p:txBody>
              </p:sp>
            </p:grpSp>
            <p:grpSp>
              <p:nvGrpSpPr>
                <p:cNvPr id="265" name="Group 99"/>
                <p:cNvGrpSpPr>
                  <a:grpSpLocks/>
                </p:cNvGrpSpPr>
                <p:nvPr/>
              </p:nvGrpSpPr>
              <p:grpSpPr bwMode="auto">
                <a:xfrm>
                  <a:off x="3294" y="3190"/>
                  <a:ext cx="283" cy="225"/>
                  <a:chOff x="3294" y="3190"/>
                  <a:chExt cx="283" cy="225"/>
                </a:xfrm>
              </p:grpSpPr>
              <p:sp>
                <p:nvSpPr>
                  <p:cNvPr id="266" name="Freeform 100"/>
                  <p:cNvSpPr>
                    <a:spLocks/>
                  </p:cNvSpPr>
                  <p:nvPr/>
                </p:nvSpPr>
                <p:spPr bwMode="auto">
                  <a:xfrm flipH="1">
                    <a:off x="3294" y="3279"/>
                    <a:ext cx="283" cy="106"/>
                  </a:xfrm>
                  <a:custGeom>
                    <a:avLst/>
                    <a:gdLst>
                      <a:gd name="T0" fmla="*/ 3 w 179"/>
                      <a:gd name="T1" fmla="*/ 7 h 104"/>
                      <a:gd name="T2" fmla="*/ 0 w 179"/>
                      <a:gd name="T3" fmla="*/ 57 h 104"/>
                      <a:gd name="T4" fmla="*/ 27 w 179"/>
                      <a:gd name="T5" fmla="*/ 57 h 104"/>
                      <a:gd name="T6" fmla="*/ 25 w 179"/>
                      <a:gd name="T7" fmla="*/ 88 h 104"/>
                      <a:gd name="T8" fmla="*/ 52 w 179"/>
                      <a:gd name="T9" fmla="*/ 87 h 104"/>
                      <a:gd name="T10" fmla="*/ 63 w 179"/>
                      <a:gd name="T11" fmla="*/ 105 h 104"/>
                      <a:gd name="T12" fmla="*/ 179 w 179"/>
                      <a:gd name="T13" fmla="*/ 102 h 104"/>
                      <a:gd name="T14" fmla="*/ 193 w 179"/>
                      <a:gd name="T15" fmla="*/ 66 h 104"/>
                      <a:gd name="T16" fmla="*/ 226 w 179"/>
                      <a:gd name="T17" fmla="*/ 54 h 104"/>
                      <a:gd name="T18" fmla="*/ 253 w 179"/>
                      <a:gd name="T19" fmla="*/ 70 h 104"/>
                      <a:gd name="T20" fmla="*/ 251 w 179"/>
                      <a:gd name="T21" fmla="*/ 100 h 104"/>
                      <a:gd name="T22" fmla="*/ 275 w 179"/>
                      <a:gd name="T23" fmla="*/ 100 h 104"/>
                      <a:gd name="T24" fmla="*/ 281 w 179"/>
                      <a:gd name="T25" fmla="*/ 0 h 104"/>
                      <a:gd name="T26" fmla="*/ 196 w 179"/>
                      <a:gd name="T27" fmla="*/ 2 h 104"/>
                      <a:gd name="T28" fmla="*/ 161 w 179"/>
                      <a:gd name="T29" fmla="*/ 32 h 104"/>
                      <a:gd name="T30" fmla="*/ 153 w 179"/>
                      <a:gd name="T31" fmla="*/ 32 h 104"/>
                      <a:gd name="T32" fmla="*/ 157 w 179"/>
                      <a:gd name="T33" fmla="*/ 3 h 104"/>
                      <a:gd name="T34" fmla="*/ 3 w 179"/>
                      <a:gd name="T35" fmla="*/ 7 h 104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0" t="0" r="r" b="b"/>
                    <a:pathLst>
                      <a:path w="179" h="104">
                        <a:moveTo>
                          <a:pt x="2" y="7"/>
                        </a:moveTo>
                        <a:lnTo>
                          <a:pt x="0" y="56"/>
                        </a:lnTo>
                        <a:lnTo>
                          <a:pt x="17" y="56"/>
                        </a:lnTo>
                        <a:lnTo>
                          <a:pt x="16" y="86"/>
                        </a:lnTo>
                        <a:lnTo>
                          <a:pt x="33" y="85"/>
                        </a:lnTo>
                        <a:lnTo>
                          <a:pt x="40" y="103"/>
                        </a:lnTo>
                        <a:lnTo>
                          <a:pt x="113" y="100"/>
                        </a:lnTo>
                        <a:lnTo>
                          <a:pt x="122" y="65"/>
                        </a:lnTo>
                        <a:lnTo>
                          <a:pt x="143" y="53"/>
                        </a:lnTo>
                        <a:lnTo>
                          <a:pt x="160" y="69"/>
                        </a:lnTo>
                        <a:lnTo>
                          <a:pt x="159" y="98"/>
                        </a:lnTo>
                        <a:lnTo>
                          <a:pt x="174" y="98"/>
                        </a:lnTo>
                        <a:lnTo>
                          <a:pt x="178" y="0"/>
                        </a:lnTo>
                        <a:lnTo>
                          <a:pt x="124" y="2"/>
                        </a:lnTo>
                        <a:lnTo>
                          <a:pt x="102" y="31"/>
                        </a:lnTo>
                        <a:lnTo>
                          <a:pt x="97" y="31"/>
                        </a:lnTo>
                        <a:lnTo>
                          <a:pt x="99" y="3"/>
                        </a:lnTo>
                        <a:lnTo>
                          <a:pt x="2" y="7"/>
                        </a:lnTo>
                      </a:path>
                    </a:pathLst>
                  </a:custGeom>
                  <a:solidFill>
                    <a:srgbClr val="FFEA00"/>
                  </a:solidFill>
                  <a:ln w="12700" cap="rnd" cmpd="sng">
                    <a:solidFill>
                      <a:srgbClr val="FFEA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PE" sz="2000"/>
                  </a:p>
                </p:txBody>
              </p:sp>
              <p:sp>
                <p:nvSpPr>
                  <p:cNvPr id="267" name="Freeform 101"/>
                  <p:cNvSpPr>
                    <a:spLocks/>
                  </p:cNvSpPr>
                  <p:nvPr/>
                </p:nvSpPr>
                <p:spPr bwMode="auto">
                  <a:xfrm flipH="1">
                    <a:off x="3322" y="3334"/>
                    <a:ext cx="65" cy="61"/>
                  </a:xfrm>
                  <a:custGeom>
                    <a:avLst/>
                    <a:gdLst>
                      <a:gd name="T0" fmla="*/ 63 w 41"/>
                      <a:gd name="T1" fmla="*/ 29 h 59"/>
                      <a:gd name="T2" fmla="*/ 63 w 41"/>
                      <a:gd name="T3" fmla="*/ 26 h 59"/>
                      <a:gd name="T4" fmla="*/ 62 w 41"/>
                      <a:gd name="T5" fmla="*/ 23 h 59"/>
                      <a:gd name="T6" fmla="*/ 63 w 41"/>
                      <a:gd name="T7" fmla="*/ 20 h 59"/>
                      <a:gd name="T8" fmla="*/ 62 w 41"/>
                      <a:gd name="T9" fmla="*/ 18 h 59"/>
                      <a:gd name="T10" fmla="*/ 60 w 41"/>
                      <a:gd name="T11" fmla="*/ 14 h 59"/>
                      <a:gd name="T12" fmla="*/ 59 w 41"/>
                      <a:gd name="T13" fmla="*/ 11 h 59"/>
                      <a:gd name="T14" fmla="*/ 55 w 41"/>
                      <a:gd name="T15" fmla="*/ 9 h 59"/>
                      <a:gd name="T16" fmla="*/ 54 w 41"/>
                      <a:gd name="T17" fmla="*/ 7 h 59"/>
                      <a:gd name="T18" fmla="*/ 52 w 41"/>
                      <a:gd name="T19" fmla="*/ 5 h 59"/>
                      <a:gd name="T20" fmla="*/ 49 w 41"/>
                      <a:gd name="T21" fmla="*/ 4 h 59"/>
                      <a:gd name="T22" fmla="*/ 46 w 41"/>
                      <a:gd name="T23" fmla="*/ 3 h 59"/>
                      <a:gd name="T24" fmla="*/ 43 w 41"/>
                      <a:gd name="T25" fmla="*/ 2 h 59"/>
                      <a:gd name="T26" fmla="*/ 41 w 41"/>
                      <a:gd name="T27" fmla="*/ 1 h 59"/>
                      <a:gd name="T28" fmla="*/ 38 w 41"/>
                      <a:gd name="T29" fmla="*/ 0 h 59"/>
                      <a:gd name="T30" fmla="*/ 35 w 41"/>
                      <a:gd name="T31" fmla="*/ 0 h 59"/>
                      <a:gd name="T32" fmla="*/ 30 w 41"/>
                      <a:gd name="T33" fmla="*/ 0 h 59"/>
                      <a:gd name="T34" fmla="*/ 29 w 41"/>
                      <a:gd name="T35" fmla="*/ 1 h 59"/>
                      <a:gd name="T36" fmla="*/ 25 w 41"/>
                      <a:gd name="T37" fmla="*/ 2 h 59"/>
                      <a:gd name="T38" fmla="*/ 21 w 41"/>
                      <a:gd name="T39" fmla="*/ 3 h 59"/>
                      <a:gd name="T40" fmla="*/ 19 w 41"/>
                      <a:gd name="T41" fmla="*/ 4 h 59"/>
                      <a:gd name="T42" fmla="*/ 16 w 41"/>
                      <a:gd name="T43" fmla="*/ 5 h 59"/>
                      <a:gd name="T44" fmla="*/ 13 w 41"/>
                      <a:gd name="T45" fmla="*/ 7 h 59"/>
                      <a:gd name="T46" fmla="*/ 11 w 41"/>
                      <a:gd name="T47" fmla="*/ 10 h 59"/>
                      <a:gd name="T48" fmla="*/ 8 w 41"/>
                      <a:gd name="T49" fmla="*/ 12 h 59"/>
                      <a:gd name="T50" fmla="*/ 6 w 41"/>
                      <a:gd name="T51" fmla="*/ 14 h 59"/>
                      <a:gd name="T52" fmla="*/ 5 w 41"/>
                      <a:gd name="T53" fmla="*/ 18 h 59"/>
                      <a:gd name="T54" fmla="*/ 3 w 41"/>
                      <a:gd name="T55" fmla="*/ 21 h 59"/>
                      <a:gd name="T56" fmla="*/ 2 w 41"/>
                      <a:gd name="T57" fmla="*/ 23 h 59"/>
                      <a:gd name="T58" fmla="*/ 2 w 41"/>
                      <a:gd name="T59" fmla="*/ 26 h 59"/>
                      <a:gd name="T60" fmla="*/ 0 w 41"/>
                      <a:gd name="T61" fmla="*/ 30 h 59"/>
                      <a:gd name="T62" fmla="*/ 0 w 41"/>
                      <a:gd name="T63" fmla="*/ 33 h 59"/>
                      <a:gd name="T64" fmla="*/ 0 w 41"/>
                      <a:gd name="T65" fmla="*/ 36 h 59"/>
                      <a:gd name="T66" fmla="*/ 2 w 41"/>
                      <a:gd name="T67" fmla="*/ 39 h 59"/>
                      <a:gd name="T68" fmla="*/ 2 w 41"/>
                      <a:gd name="T69" fmla="*/ 41 h 59"/>
                      <a:gd name="T70" fmla="*/ 3 w 41"/>
                      <a:gd name="T71" fmla="*/ 44 h 59"/>
                      <a:gd name="T72" fmla="*/ 5 w 41"/>
                      <a:gd name="T73" fmla="*/ 48 h 59"/>
                      <a:gd name="T74" fmla="*/ 6 w 41"/>
                      <a:gd name="T75" fmla="*/ 50 h 59"/>
                      <a:gd name="T76" fmla="*/ 8 w 41"/>
                      <a:gd name="T77" fmla="*/ 52 h 59"/>
                      <a:gd name="T78" fmla="*/ 10 w 41"/>
                      <a:gd name="T79" fmla="*/ 54 h 59"/>
                      <a:gd name="T80" fmla="*/ 13 w 41"/>
                      <a:gd name="T81" fmla="*/ 56 h 59"/>
                      <a:gd name="T82" fmla="*/ 16 w 41"/>
                      <a:gd name="T83" fmla="*/ 57 h 59"/>
                      <a:gd name="T84" fmla="*/ 19 w 41"/>
                      <a:gd name="T85" fmla="*/ 58 h 59"/>
                      <a:gd name="T86" fmla="*/ 22 w 41"/>
                      <a:gd name="T87" fmla="*/ 59 h 59"/>
                      <a:gd name="T88" fmla="*/ 25 w 41"/>
                      <a:gd name="T89" fmla="*/ 60 h 59"/>
                      <a:gd name="T90" fmla="*/ 29 w 41"/>
                      <a:gd name="T91" fmla="*/ 60 h 59"/>
                      <a:gd name="T92" fmla="*/ 30 w 41"/>
                      <a:gd name="T93" fmla="*/ 60 h 59"/>
                      <a:gd name="T94" fmla="*/ 35 w 41"/>
                      <a:gd name="T95" fmla="*/ 60 h 59"/>
                      <a:gd name="T96" fmla="*/ 36 w 41"/>
                      <a:gd name="T97" fmla="*/ 59 h 59"/>
                      <a:gd name="T98" fmla="*/ 41 w 41"/>
                      <a:gd name="T99" fmla="*/ 58 h 59"/>
                      <a:gd name="T100" fmla="*/ 44 w 41"/>
                      <a:gd name="T101" fmla="*/ 57 h 59"/>
                      <a:gd name="T102" fmla="*/ 48 w 41"/>
                      <a:gd name="T103" fmla="*/ 55 h 59"/>
                      <a:gd name="T104" fmla="*/ 49 w 41"/>
                      <a:gd name="T105" fmla="*/ 53 h 59"/>
                      <a:gd name="T106" fmla="*/ 52 w 41"/>
                      <a:gd name="T107" fmla="*/ 52 h 59"/>
                      <a:gd name="T108" fmla="*/ 55 w 41"/>
                      <a:gd name="T109" fmla="*/ 50 h 59"/>
                      <a:gd name="T110" fmla="*/ 57 w 41"/>
                      <a:gd name="T111" fmla="*/ 47 h 59"/>
                      <a:gd name="T112" fmla="*/ 59 w 41"/>
                      <a:gd name="T113" fmla="*/ 43 h 59"/>
                      <a:gd name="T114" fmla="*/ 60 w 41"/>
                      <a:gd name="T115" fmla="*/ 41 h 59"/>
                      <a:gd name="T116" fmla="*/ 62 w 41"/>
                      <a:gd name="T117" fmla="*/ 38 h 59"/>
                      <a:gd name="T118" fmla="*/ 63 w 41"/>
                      <a:gd name="T119" fmla="*/ 35 h 59"/>
                      <a:gd name="T120" fmla="*/ 63 w 41"/>
                      <a:gd name="T121" fmla="*/ 32 h 59"/>
                      <a:gd name="T122" fmla="*/ 63 w 41"/>
                      <a:gd name="T123" fmla="*/ 29 h 59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</a:gdLst>
                    <a:ahLst/>
                    <a:cxnLst>
                      <a:cxn ang="T124">
                        <a:pos x="T0" y="T1"/>
                      </a:cxn>
                      <a:cxn ang="T125">
                        <a:pos x="T2" y="T3"/>
                      </a:cxn>
                      <a:cxn ang="T126">
                        <a:pos x="T4" y="T5"/>
                      </a:cxn>
                      <a:cxn ang="T127">
                        <a:pos x="T6" y="T7"/>
                      </a:cxn>
                      <a:cxn ang="T128">
                        <a:pos x="T8" y="T9"/>
                      </a:cxn>
                      <a:cxn ang="T129">
                        <a:pos x="T10" y="T11"/>
                      </a:cxn>
                      <a:cxn ang="T130">
                        <a:pos x="T12" y="T13"/>
                      </a:cxn>
                      <a:cxn ang="T131">
                        <a:pos x="T14" y="T15"/>
                      </a:cxn>
                      <a:cxn ang="T132">
                        <a:pos x="T16" y="T17"/>
                      </a:cxn>
                      <a:cxn ang="T133">
                        <a:pos x="T18" y="T19"/>
                      </a:cxn>
                      <a:cxn ang="T134">
                        <a:pos x="T20" y="T21"/>
                      </a:cxn>
                      <a:cxn ang="T135">
                        <a:pos x="T22" y="T23"/>
                      </a:cxn>
                      <a:cxn ang="T136">
                        <a:pos x="T24" y="T25"/>
                      </a:cxn>
                      <a:cxn ang="T137">
                        <a:pos x="T26" y="T27"/>
                      </a:cxn>
                      <a:cxn ang="T138">
                        <a:pos x="T28" y="T29"/>
                      </a:cxn>
                      <a:cxn ang="T139">
                        <a:pos x="T30" y="T31"/>
                      </a:cxn>
                      <a:cxn ang="T140">
                        <a:pos x="T32" y="T33"/>
                      </a:cxn>
                      <a:cxn ang="T141">
                        <a:pos x="T34" y="T35"/>
                      </a:cxn>
                      <a:cxn ang="T142">
                        <a:pos x="T36" y="T37"/>
                      </a:cxn>
                      <a:cxn ang="T143">
                        <a:pos x="T38" y="T39"/>
                      </a:cxn>
                      <a:cxn ang="T144">
                        <a:pos x="T40" y="T41"/>
                      </a:cxn>
                      <a:cxn ang="T145">
                        <a:pos x="T42" y="T43"/>
                      </a:cxn>
                      <a:cxn ang="T146">
                        <a:pos x="T44" y="T45"/>
                      </a:cxn>
                      <a:cxn ang="T147">
                        <a:pos x="T46" y="T47"/>
                      </a:cxn>
                      <a:cxn ang="T148">
                        <a:pos x="T48" y="T49"/>
                      </a:cxn>
                      <a:cxn ang="T149">
                        <a:pos x="T50" y="T51"/>
                      </a:cxn>
                      <a:cxn ang="T150">
                        <a:pos x="T52" y="T53"/>
                      </a:cxn>
                      <a:cxn ang="T151">
                        <a:pos x="T54" y="T55"/>
                      </a:cxn>
                      <a:cxn ang="T152">
                        <a:pos x="T56" y="T57"/>
                      </a:cxn>
                      <a:cxn ang="T153">
                        <a:pos x="T58" y="T59"/>
                      </a:cxn>
                      <a:cxn ang="T154">
                        <a:pos x="T60" y="T61"/>
                      </a:cxn>
                      <a:cxn ang="T155">
                        <a:pos x="T62" y="T63"/>
                      </a:cxn>
                      <a:cxn ang="T156">
                        <a:pos x="T64" y="T65"/>
                      </a:cxn>
                      <a:cxn ang="T157">
                        <a:pos x="T66" y="T67"/>
                      </a:cxn>
                      <a:cxn ang="T158">
                        <a:pos x="T68" y="T69"/>
                      </a:cxn>
                      <a:cxn ang="T159">
                        <a:pos x="T70" y="T71"/>
                      </a:cxn>
                      <a:cxn ang="T160">
                        <a:pos x="T72" y="T73"/>
                      </a:cxn>
                      <a:cxn ang="T161">
                        <a:pos x="T74" y="T75"/>
                      </a:cxn>
                      <a:cxn ang="T162">
                        <a:pos x="T76" y="T77"/>
                      </a:cxn>
                      <a:cxn ang="T163">
                        <a:pos x="T78" y="T79"/>
                      </a:cxn>
                      <a:cxn ang="T164">
                        <a:pos x="T80" y="T81"/>
                      </a:cxn>
                      <a:cxn ang="T165">
                        <a:pos x="T82" y="T83"/>
                      </a:cxn>
                      <a:cxn ang="T166">
                        <a:pos x="T84" y="T85"/>
                      </a:cxn>
                      <a:cxn ang="T167">
                        <a:pos x="T86" y="T87"/>
                      </a:cxn>
                      <a:cxn ang="T168">
                        <a:pos x="T88" y="T89"/>
                      </a:cxn>
                      <a:cxn ang="T169">
                        <a:pos x="T90" y="T91"/>
                      </a:cxn>
                      <a:cxn ang="T170">
                        <a:pos x="T92" y="T93"/>
                      </a:cxn>
                      <a:cxn ang="T171">
                        <a:pos x="T94" y="T95"/>
                      </a:cxn>
                      <a:cxn ang="T172">
                        <a:pos x="T96" y="T97"/>
                      </a:cxn>
                      <a:cxn ang="T173">
                        <a:pos x="T98" y="T99"/>
                      </a:cxn>
                      <a:cxn ang="T174">
                        <a:pos x="T100" y="T101"/>
                      </a:cxn>
                      <a:cxn ang="T175">
                        <a:pos x="T102" y="T103"/>
                      </a:cxn>
                      <a:cxn ang="T176">
                        <a:pos x="T104" y="T105"/>
                      </a:cxn>
                      <a:cxn ang="T177">
                        <a:pos x="T106" y="T107"/>
                      </a:cxn>
                      <a:cxn ang="T178">
                        <a:pos x="T108" y="T109"/>
                      </a:cxn>
                      <a:cxn ang="T179">
                        <a:pos x="T110" y="T111"/>
                      </a:cxn>
                      <a:cxn ang="T180">
                        <a:pos x="T112" y="T113"/>
                      </a:cxn>
                      <a:cxn ang="T181">
                        <a:pos x="T114" y="T115"/>
                      </a:cxn>
                      <a:cxn ang="T182">
                        <a:pos x="T116" y="T117"/>
                      </a:cxn>
                      <a:cxn ang="T183">
                        <a:pos x="T118" y="T119"/>
                      </a:cxn>
                      <a:cxn ang="T184">
                        <a:pos x="T120" y="T121"/>
                      </a:cxn>
                      <a:cxn ang="T185">
                        <a:pos x="T122" y="T123"/>
                      </a:cxn>
                    </a:cxnLst>
                    <a:rect l="0" t="0" r="r" b="b"/>
                    <a:pathLst>
                      <a:path w="41" h="59">
                        <a:moveTo>
                          <a:pt x="40" y="28"/>
                        </a:moveTo>
                        <a:lnTo>
                          <a:pt x="40" y="25"/>
                        </a:lnTo>
                        <a:lnTo>
                          <a:pt x="39" y="22"/>
                        </a:lnTo>
                        <a:lnTo>
                          <a:pt x="40" y="19"/>
                        </a:lnTo>
                        <a:lnTo>
                          <a:pt x="39" y="17"/>
                        </a:lnTo>
                        <a:lnTo>
                          <a:pt x="38" y="14"/>
                        </a:lnTo>
                        <a:lnTo>
                          <a:pt x="37" y="11"/>
                        </a:lnTo>
                        <a:lnTo>
                          <a:pt x="35" y="9"/>
                        </a:lnTo>
                        <a:lnTo>
                          <a:pt x="34" y="7"/>
                        </a:lnTo>
                        <a:lnTo>
                          <a:pt x="33" y="5"/>
                        </a:lnTo>
                        <a:lnTo>
                          <a:pt x="31" y="4"/>
                        </a:lnTo>
                        <a:lnTo>
                          <a:pt x="29" y="3"/>
                        </a:lnTo>
                        <a:lnTo>
                          <a:pt x="27" y="2"/>
                        </a:lnTo>
                        <a:lnTo>
                          <a:pt x="26" y="1"/>
                        </a:lnTo>
                        <a:lnTo>
                          <a:pt x="24" y="0"/>
                        </a:lnTo>
                        <a:lnTo>
                          <a:pt x="22" y="0"/>
                        </a:lnTo>
                        <a:lnTo>
                          <a:pt x="19" y="0"/>
                        </a:lnTo>
                        <a:lnTo>
                          <a:pt x="18" y="1"/>
                        </a:lnTo>
                        <a:lnTo>
                          <a:pt x="16" y="2"/>
                        </a:lnTo>
                        <a:lnTo>
                          <a:pt x="13" y="3"/>
                        </a:lnTo>
                        <a:lnTo>
                          <a:pt x="12" y="4"/>
                        </a:lnTo>
                        <a:lnTo>
                          <a:pt x="10" y="5"/>
                        </a:lnTo>
                        <a:lnTo>
                          <a:pt x="8" y="7"/>
                        </a:lnTo>
                        <a:lnTo>
                          <a:pt x="7" y="10"/>
                        </a:lnTo>
                        <a:lnTo>
                          <a:pt x="5" y="12"/>
                        </a:lnTo>
                        <a:lnTo>
                          <a:pt x="4" y="14"/>
                        </a:lnTo>
                        <a:lnTo>
                          <a:pt x="3" y="17"/>
                        </a:lnTo>
                        <a:lnTo>
                          <a:pt x="2" y="20"/>
                        </a:lnTo>
                        <a:lnTo>
                          <a:pt x="1" y="22"/>
                        </a:lnTo>
                        <a:lnTo>
                          <a:pt x="1" y="25"/>
                        </a:lnTo>
                        <a:lnTo>
                          <a:pt x="0" y="29"/>
                        </a:lnTo>
                        <a:lnTo>
                          <a:pt x="0" y="32"/>
                        </a:lnTo>
                        <a:lnTo>
                          <a:pt x="0" y="35"/>
                        </a:lnTo>
                        <a:lnTo>
                          <a:pt x="1" y="38"/>
                        </a:lnTo>
                        <a:lnTo>
                          <a:pt x="1" y="40"/>
                        </a:lnTo>
                        <a:lnTo>
                          <a:pt x="2" y="43"/>
                        </a:lnTo>
                        <a:lnTo>
                          <a:pt x="3" y="46"/>
                        </a:lnTo>
                        <a:lnTo>
                          <a:pt x="4" y="48"/>
                        </a:lnTo>
                        <a:lnTo>
                          <a:pt x="5" y="50"/>
                        </a:lnTo>
                        <a:lnTo>
                          <a:pt x="6" y="52"/>
                        </a:lnTo>
                        <a:lnTo>
                          <a:pt x="8" y="54"/>
                        </a:lnTo>
                        <a:lnTo>
                          <a:pt x="10" y="55"/>
                        </a:lnTo>
                        <a:lnTo>
                          <a:pt x="12" y="56"/>
                        </a:lnTo>
                        <a:lnTo>
                          <a:pt x="14" y="57"/>
                        </a:lnTo>
                        <a:lnTo>
                          <a:pt x="16" y="58"/>
                        </a:lnTo>
                        <a:lnTo>
                          <a:pt x="18" y="58"/>
                        </a:lnTo>
                        <a:lnTo>
                          <a:pt x="19" y="58"/>
                        </a:lnTo>
                        <a:lnTo>
                          <a:pt x="22" y="58"/>
                        </a:lnTo>
                        <a:lnTo>
                          <a:pt x="23" y="57"/>
                        </a:lnTo>
                        <a:lnTo>
                          <a:pt x="26" y="56"/>
                        </a:lnTo>
                        <a:lnTo>
                          <a:pt x="28" y="55"/>
                        </a:lnTo>
                        <a:lnTo>
                          <a:pt x="30" y="53"/>
                        </a:lnTo>
                        <a:lnTo>
                          <a:pt x="31" y="51"/>
                        </a:lnTo>
                        <a:lnTo>
                          <a:pt x="33" y="50"/>
                        </a:lnTo>
                        <a:lnTo>
                          <a:pt x="35" y="48"/>
                        </a:lnTo>
                        <a:lnTo>
                          <a:pt x="36" y="45"/>
                        </a:lnTo>
                        <a:lnTo>
                          <a:pt x="37" y="42"/>
                        </a:lnTo>
                        <a:lnTo>
                          <a:pt x="38" y="40"/>
                        </a:lnTo>
                        <a:lnTo>
                          <a:pt x="39" y="37"/>
                        </a:lnTo>
                        <a:lnTo>
                          <a:pt x="40" y="34"/>
                        </a:lnTo>
                        <a:lnTo>
                          <a:pt x="40" y="31"/>
                        </a:lnTo>
                        <a:lnTo>
                          <a:pt x="40" y="28"/>
                        </a:lnTo>
                      </a:path>
                    </a:pathLst>
                  </a:custGeom>
                  <a:solidFill>
                    <a:srgbClr val="B5B5B5"/>
                  </a:solidFill>
                  <a:ln w="12700" cap="rnd" cmpd="sng">
                    <a:solidFill>
                      <a:srgbClr val="B5B5B5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PE" sz="2000"/>
                  </a:p>
                </p:txBody>
              </p:sp>
              <p:sp>
                <p:nvSpPr>
                  <p:cNvPr id="268" name="Freeform 102"/>
                  <p:cNvSpPr>
                    <a:spLocks/>
                  </p:cNvSpPr>
                  <p:nvPr/>
                </p:nvSpPr>
                <p:spPr bwMode="auto">
                  <a:xfrm flipH="1">
                    <a:off x="3523" y="3364"/>
                    <a:ext cx="33" cy="39"/>
                  </a:xfrm>
                  <a:custGeom>
                    <a:avLst/>
                    <a:gdLst>
                      <a:gd name="T0" fmla="*/ 31 w 21"/>
                      <a:gd name="T1" fmla="*/ 18 h 38"/>
                      <a:gd name="T2" fmla="*/ 31 w 21"/>
                      <a:gd name="T3" fmla="*/ 16 h 38"/>
                      <a:gd name="T4" fmla="*/ 31 w 21"/>
                      <a:gd name="T5" fmla="*/ 13 h 38"/>
                      <a:gd name="T6" fmla="*/ 31 w 21"/>
                      <a:gd name="T7" fmla="*/ 11 h 38"/>
                      <a:gd name="T8" fmla="*/ 30 w 21"/>
                      <a:gd name="T9" fmla="*/ 9 h 38"/>
                      <a:gd name="T10" fmla="*/ 28 w 21"/>
                      <a:gd name="T11" fmla="*/ 7 h 38"/>
                      <a:gd name="T12" fmla="*/ 27 w 21"/>
                      <a:gd name="T13" fmla="*/ 5 h 38"/>
                      <a:gd name="T14" fmla="*/ 25 w 21"/>
                      <a:gd name="T15" fmla="*/ 3 h 38"/>
                      <a:gd name="T16" fmla="*/ 24 w 21"/>
                      <a:gd name="T17" fmla="*/ 2 h 38"/>
                      <a:gd name="T18" fmla="*/ 22 w 21"/>
                      <a:gd name="T19" fmla="*/ 1 h 38"/>
                      <a:gd name="T20" fmla="*/ 20 w 21"/>
                      <a:gd name="T21" fmla="*/ 0 h 38"/>
                      <a:gd name="T22" fmla="*/ 17 w 21"/>
                      <a:gd name="T23" fmla="*/ 0 h 38"/>
                      <a:gd name="T24" fmla="*/ 16 w 21"/>
                      <a:gd name="T25" fmla="*/ 0 h 38"/>
                      <a:gd name="T26" fmla="*/ 13 w 21"/>
                      <a:gd name="T27" fmla="*/ 1 h 38"/>
                      <a:gd name="T28" fmla="*/ 13 w 21"/>
                      <a:gd name="T29" fmla="*/ 1 h 38"/>
                      <a:gd name="T30" fmla="*/ 9 w 21"/>
                      <a:gd name="T31" fmla="*/ 2 h 38"/>
                      <a:gd name="T32" fmla="*/ 8 w 21"/>
                      <a:gd name="T33" fmla="*/ 3 h 38"/>
                      <a:gd name="T34" fmla="*/ 6 w 21"/>
                      <a:gd name="T35" fmla="*/ 5 h 38"/>
                      <a:gd name="T36" fmla="*/ 5 w 21"/>
                      <a:gd name="T37" fmla="*/ 7 h 38"/>
                      <a:gd name="T38" fmla="*/ 3 w 21"/>
                      <a:gd name="T39" fmla="*/ 9 h 38"/>
                      <a:gd name="T40" fmla="*/ 2 w 21"/>
                      <a:gd name="T41" fmla="*/ 11 h 38"/>
                      <a:gd name="T42" fmla="*/ 2 w 21"/>
                      <a:gd name="T43" fmla="*/ 14 h 38"/>
                      <a:gd name="T44" fmla="*/ 0 w 21"/>
                      <a:gd name="T45" fmla="*/ 16 h 38"/>
                      <a:gd name="T46" fmla="*/ 0 w 21"/>
                      <a:gd name="T47" fmla="*/ 20 h 38"/>
                      <a:gd name="T48" fmla="*/ 0 w 21"/>
                      <a:gd name="T49" fmla="*/ 22 h 38"/>
                      <a:gd name="T50" fmla="*/ 0 w 21"/>
                      <a:gd name="T51" fmla="*/ 24 h 38"/>
                      <a:gd name="T52" fmla="*/ 0 w 21"/>
                      <a:gd name="T53" fmla="*/ 28 h 38"/>
                      <a:gd name="T54" fmla="*/ 2 w 21"/>
                      <a:gd name="T55" fmla="*/ 30 h 38"/>
                      <a:gd name="T56" fmla="*/ 3 w 21"/>
                      <a:gd name="T57" fmla="*/ 31 h 38"/>
                      <a:gd name="T58" fmla="*/ 5 w 21"/>
                      <a:gd name="T59" fmla="*/ 33 h 38"/>
                      <a:gd name="T60" fmla="*/ 5 w 21"/>
                      <a:gd name="T61" fmla="*/ 35 h 38"/>
                      <a:gd name="T62" fmla="*/ 8 w 21"/>
                      <a:gd name="T63" fmla="*/ 36 h 38"/>
                      <a:gd name="T64" fmla="*/ 9 w 21"/>
                      <a:gd name="T65" fmla="*/ 37 h 38"/>
                      <a:gd name="T66" fmla="*/ 11 w 21"/>
                      <a:gd name="T67" fmla="*/ 38 h 38"/>
                      <a:gd name="T68" fmla="*/ 13 w 21"/>
                      <a:gd name="T69" fmla="*/ 38 h 38"/>
                      <a:gd name="T70" fmla="*/ 16 w 21"/>
                      <a:gd name="T71" fmla="*/ 38 h 38"/>
                      <a:gd name="T72" fmla="*/ 17 w 21"/>
                      <a:gd name="T73" fmla="*/ 38 h 38"/>
                      <a:gd name="T74" fmla="*/ 19 w 21"/>
                      <a:gd name="T75" fmla="*/ 37 h 38"/>
                      <a:gd name="T76" fmla="*/ 22 w 21"/>
                      <a:gd name="T77" fmla="*/ 36 h 38"/>
                      <a:gd name="T78" fmla="*/ 24 w 21"/>
                      <a:gd name="T79" fmla="*/ 35 h 38"/>
                      <a:gd name="T80" fmla="*/ 25 w 21"/>
                      <a:gd name="T81" fmla="*/ 33 h 38"/>
                      <a:gd name="T82" fmla="*/ 27 w 21"/>
                      <a:gd name="T83" fmla="*/ 31 h 38"/>
                      <a:gd name="T84" fmla="*/ 28 w 21"/>
                      <a:gd name="T85" fmla="*/ 30 h 38"/>
                      <a:gd name="T86" fmla="*/ 30 w 21"/>
                      <a:gd name="T87" fmla="*/ 27 h 38"/>
                      <a:gd name="T88" fmla="*/ 30 w 21"/>
                      <a:gd name="T89" fmla="*/ 25 h 38"/>
                      <a:gd name="T90" fmla="*/ 31 w 21"/>
                      <a:gd name="T91" fmla="*/ 22 h 38"/>
                      <a:gd name="T92" fmla="*/ 31 w 21"/>
                      <a:gd name="T93" fmla="*/ 20 h 38"/>
                      <a:gd name="T94" fmla="*/ 31 w 21"/>
                      <a:gd name="T95" fmla="*/ 18 h 38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</a:gdLst>
                    <a:ahLst/>
                    <a:cxnLst>
                      <a:cxn ang="T96">
                        <a:pos x="T0" y="T1"/>
                      </a:cxn>
                      <a:cxn ang="T97">
                        <a:pos x="T2" y="T3"/>
                      </a:cxn>
                      <a:cxn ang="T98">
                        <a:pos x="T4" y="T5"/>
                      </a:cxn>
                      <a:cxn ang="T99">
                        <a:pos x="T6" y="T7"/>
                      </a:cxn>
                      <a:cxn ang="T100">
                        <a:pos x="T8" y="T9"/>
                      </a:cxn>
                      <a:cxn ang="T101">
                        <a:pos x="T10" y="T11"/>
                      </a:cxn>
                      <a:cxn ang="T102">
                        <a:pos x="T12" y="T13"/>
                      </a:cxn>
                      <a:cxn ang="T103">
                        <a:pos x="T14" y="T15"/>
                      </a:cxn>
                      <a:cxn ang="T104">
                        <a:pos x="T16" y="T17"/>
                      </a:cxn>
                      <a:cxn ang="T105">
                        <a:pos x="T18" y="T19"/>
                      </a:cxn>
                      <a:cxn ang="T106">
                        <a:pos x="T20" y="T21"/>
                      </a:cxn>
                      <a:cxn ang="T107">
                        <a:pos x="T22" y="T23"/>
                      </a:cxn>
                      <a:cxn ang="T108">
                        <a:pos x="T24" y="T25"/>
                      </a:cxn>
                      <a:cxn ang="T109">
                        <a:pos x="T26" y="T27"/>
                      </a:cxn>
                      <a:cxn ang="T110">
                        <a:pos x="T28" y="T29"/>
                      </a:cxn>
                      <a:cxn ang="T111">
                        <a:pos x="T30" y="T31"/>
                      </a:cxn>
                      <a:cxn ang="T112">
                        <a:pos x="T32" y="T33"/>
                      </a:cxn>
                      <a:cxn ang="T113">
                        <a:pos x="T34" y="T35"/>
                      </a:cxn>
                      <a:cxn ang="T114">
                        <a:pos x="T36" y="T37"/>
                      </a:cxn>
                      <a:cxn ang="T115">
                        <a:pos x="T38" y="T39"/>
                      </a:cxn>
                      <a:cxn ang="T116">
                        <a:pos x="T40" y="T41"/>
                      </a:cxn>
                      <a:cxn ang="T117">
                        <a:pos x="T42" y="T43"/>
                      </a:cxn>
                      <a:cxn ang="T118">
                        <a:pos x="T44" y="T45"/>
                      </a:cxn>
                      <a:cxn ang="T119">
                        <a:pos x="T46" y="T47"/>
                      </a:cxn>
                      <a:cxn ang="T120">
                        <a:pos x="T48" y="T49"/>
                      </a:cxn>
                      <a:cxn ang="T121">
                        <a:pos x="T50" y="T51"/>
                      </a:cxn>
                      <a:cxn ang="T122">
                        <a:pos x="T52" y="T53"/>
                      </a:cxn>
                      <a:cxn ang="T123">
                        <a:pos x="T54" y="T55"/>
                      </a:cxn>
                      <a:cxn ang="T124">
                        <a:pos x="T56" y="T57"/>
                      </a:cxn>
                      <a:cxn ang="T125">
                        <a:pos x="T58" y="T59"/>
                      </a:cxn>
                      <a:cxn ang="T126">
                        <a:pos x="T60" y="T61"/>
                      </a:cxn>
                      <a:cxn ang="T127">
                        <a:pos x="T62" y="T63"/>
                      </a:cxn>
                      <a:cxn ang="T128">
                        <a:pos x="T64" y="T65"/>
                      </a:cxn>
                      <a:cxn ang="T129">
                        <a:pos x="T66" y="T67"/>
                      </a:cxn>
                      <a:cxn ang="T130">
                        <a:pos x="T68" y="T69"/>
                      </a:cxn>
                      <a:cxn ang="T131">
                        <a:pos x="T70" y="T71"/>
                      </a:cxn>
                      <a:cxn ang="T132">
                        <a:pos x="T72" y="T73"/>
                      </a:cxn>
                      <a:cxn ang="T133">
                        <a:pos x="T74" y="T75"/>
                      </a:cxn>
                      <a:cxn ang="T134">
                        <a:pos x="T76" y="T77"/>
                      </a:cxn>
                      <a:cxn ang="T135">
                        <a:pos x="T78" y="T79"/>
                      </a:cxn>
                      <a:cxn ang="T136">
                        <a:pos x="T80" y="T81"/>
                      </a:cxn>
                      <a:cxn ang="T137">
                        <a:pos x="T82" y="T83"/>
                      </a:cxn>
                      <a:cxn ang="T138">
                        <a:pos x="T84" y="T85"/>
                      </a:cxn>
                      <a:cxn ang="T139">
                        <a:pos x="T86" y="T87"/>
                      </a:cxn>
                      <a:cxn ang="T140">
                        <a:pos x="T88" y="T89"/>
                      </a:cxn>
                      <a:cxn ang="T141">
                        <a:pos x="T90" y="T91"/>
                      </a:cxn>
                      <a:cxn ang="T142">
                        <a:pos x="T92" y="T93"/>
                      </a:cxn>
                      <a:cxn ang="T143">
                        <a:pos x="T94" y="T95"/>
                      </a:cxn>
                    </a:cxnLst>
                    <a:rect l="0" t="0" r="r" b="b"/>
                    <a:pathLst>
                      <a:path w="21" h="38">
                        <a:moveTo>
                          <a:pt x="20" y="18"/>
                        </a:moveTo>
                        <a:lnTo>
                          <a:pt x="20" y="16"/>
                        </a:lnTo>
                        <a:lnTo>
                          <a:pt x="20" y="13"/>
                        </a:lnTo>
                        <a:lnTo>
                          <a:pt x="20" y="11"/>
                        </a:lnTo>
                        <a:lnTo>
                          <a:pt x="19" y="9"/>
                        </a:lnTo>
                        <a:lnTo>
                          <a:pt x="18" y="7"/>
                        </a:lnTo>
                        <a:lnTo>
                          <a:pt x="17" y="5"/>
                        </a:lnTo>
                        <a:lnTo>
                          <a:pt x="16" y="3"/>
                        </a:lnTo>
                        <a:lnTo>
                          <a:pt x="15" y="2"/>
                        </a:lnTo>
                        <a:lnTo>
                          <a:pt x="14" y="1"/>
                        </a:lnTo>
                        <a:lnTo>
                          <a:pt x="13" y="0"/>
                        </a:lnTo>
                        <a:lnTo>
                          <a:pt x="11" y="0"/>
                        </a:lnTo>
                        <a:lnTo>
                          <a:pt x="10" y="0"/>
                        </a:lnTo>
                        <a:lnTo>
                          <a:pt x="8" y="1"/>
                        </a:lnTo>
                        <a:lnTo>
                          <a:pt x="6" y="2"/>
                        </a:lnTo>
                        <a:lnTo>
                          <a:pt x="5" y="3"/>
                        </a:lnTo>
                        <a:lnTo>
                          <a:pt x="4" y="5"/>
                        </a:lnTo>
                        <a:lnTo>
                          <a:pt x="3" y="7"/>
                        </a:lnTo>
                        <a:lnTo>
                          <a:pt x="2" y="9"/>
                        </a:lnTo>
                        <a:lnTo>
                          <a:pt x="1" y="11"/>
                        </a:lnTo>
                        <a:lnTo>
                          <a:pt x="1" y="14"/>
                        </a:lnTo>
                        <a:lnTo>
                          <a:pt x="0" y="16"/>
                        </a:lnTo>
                        <a:lnTo>
                          <a:pt x="0" y="19"/>
                        </a:lnTo>
                        <a:lnTo>
                          <a:pt x="0" y="21"/>
                        </a:lnTo>
                        <a:lnTo>
                          <a:pt x="0" y="23"/>
                        </a:lnTo>
                        <a:lnTo>
                          <a:pt x="0" y="27"/>
                        </a:lnTo>
                        <a:lnTo>
                          <a:pt x="1" y="29"/>
                        </a:lnTo>
                        <a:lnTo>
                          <a:pt x="2" y="30"/>
                        </a:lnTo>
                        <a:lnTo>
                          <a:pt x="3" y="32"/>
                        </a:lnTo>
                        <a:lnTo>
                          <a:pt x="3" y="34"/>
                        </a:lnTo>
                        <a:lnTo>
                          <a:pt x="5" y="35"/>
                        </a:lnTo>
                        <a:lnTo>
                          <a:pt x="6" y="36"/>
                        </a:lnTo>
                        <a:lnTo>
                          <a:pt x="7" y="37"/>
                        </a:lnTo>
                        <a:lnTo>
                          <a:pt x="8" y="37"/>
                        </a:lnTo>
                        <a:lnTo>
                          <a:pt x="10" y="37"/>
                        </a:lnTo>
                        <a:lnTo>
                          <a:pt x="11" y="37"/>
                        </a:lnTo>
                        <a:lnTo>
                          <a:pt x="12" y="36"/>
                        </a:lnTo>
                        <a:lnTo>
                          <a:pt x="14" y="35"/>
                        </a:lnTo>
                        <a:lnTo>
                          <a:pt x="15" y="34"/>
                        </a:lnTo>
                        <a:lnTo>
                          <a:pt x="16" y="32"/>
                        </a:lnTo>
                        <a:lnTo>
                          <a:pt x="17" y="30"/>
                        </a:lnTo>
                        <a:lnTo>
                          <a:pt x="18" y="29"/>
                        </a:lnTo>
                        <a:lnTo>
                          <a:pt x="19" y="26"/>
                        </a:lnTo>
                        <a:lnTo>
                          <a:pt x="19" y="24"/>
                        </a:lnTo>
                        <a:lnTo>
                          <a:pt x="20" y="21"/>
                        </a:lnTo>
                        <a:lnTo>
                          <a:pt x="20" y="19"/>
                        </a:lnTo>
                        <a:lnTo>
                          <a:pt x="20" y="18"/>
                        </a:lnTo>
                      </a:path>
                    </a:pathLst>
                  </a:custGeom>
                  <a:solidFill>
                    <a:srgbClr val="B5B5B5"/>
                  </a:solidFill>
                  <a:ln w="12700" cap="rnd" cmpd="sng">
                    <a:solidFill>
                      <a:srgbClr val="B5B5B5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PE" sz="2000"/>
                  </a:p>
                </p:txBody>
              </p:sp>
              <p:sp>
                <p:nvSpPr>
                  <p:cNvPr id="269" name="Freeform 103"/>
                  <p:cNvSpPr>
                    <a:spLocks/>
                  </p:cNvSpPr>
                  <p:nvPr/>
                </p:nvSpPr>
                <p:spPr bwMode="auto">
                  <a:xfrm flipH="1">
                    <a:off x="3416" y="3282"/>
                    <a:ext cx="161" cy="103"/>
                  </a:xfrm>
                  <a:custGeom>
                    <a:avLst/>
                    <a:gdLst>
                      <a:gd name="T0" fmla="*/ 0 w 102"/>
                      <a:gd name="T1" fmla="*/ 55 h 101"/>
                      <a:gd name="T2" fmla="*/ 3 w 102"/>
                      <a:gd name="T3" fmla="*/ 4 h 101"/>
                      <a:gd name="T4" fmla="*/ 159 w 102"/>
                      <a:gd name="T5" fmla="*/ 0 h 101"/>
                      <a:gd name="T6" fmla="*/ 153 w 102"/>
                      <a:gd name="T7" fmla="*/ 100 h 101"/>
                      <a:gd name="T8" fmla="*/ 85 w 102"/>
                      <a:gd name="T9" fmla="*/ 102 h 101"/>
                      <a:gd name="T10" fmla="*/ 85 w 102"/>
                      <a:gd name="T11" fmla="*/ 97 h 101"/>
                      <a:gd name="T12" fmla="*/ 84 w 102"/>
                      <a:gd name="T13" fmla="*/ 92 h 101"/>
                      <a:gd name="T14" fmla="*/ 84 w 102"/>
                      <a:gd name="T15" fmla="*/ 87 h 101"/>
                      <a:gd name="T16" fmla="*/ 82 w 102"/>
                      <a:gd name="T17" fmla="*/ 82 h 101"/>
                      <a:gd name="T18" fmla="*/ 81 w 102"/>
                      <a:gd name="T19" fmla="*/ 78 h 101"/>
                      <a:gd name="T20" fmla="*/ 77 w 102"/>
                      <a:gd name="T21" fmla="*/ 73 h 101"/>
                      <a:gd name="T22" fmla="*/ 74 w 102"/>
                      <a:gd name="T23" fmla="*/ 69 h 101"/>
                      <a:gd name="T24" fmla="*/ 71 w 102"/>
                      <a:gd name="T25" fmla="*/ 66 h 101"/>
                      <a:gd name="T26" fmla="*/ 68 w 102"/>
                      <a:gd name="T27" fmla="*/ 63 h 101"/>
                      <a:gd name="T28" fmla="*/ 63 w 102"/>
                      <a:gd name="T29" fmla="*/ 60 h 101"/>
                      <a:gd name="T30" fmla="*/ 58 w 102"/>
                      <a:gd name="T31" fmla="*/ 58 h 101"/>
                      <a:gd name="T32" fmla="*/ 54 w 102"/>
                      <a:gd name="T33" fmla="*/ 56 h 101"/>
                      <a:gd name="T34" fmla="*/ 49 w 102"/>
                      <a:gd name="T35" fmla="*/ 55 h 101"/>
                      <a:gd name="T36" fmla="*/ 44 w 102"/>
                      <a:gd name="T37" fmla="*/ 54 h 101"/>
                      <a:gd name="T38" fmla="*/ 43 w 102"/>
                      <a:gd name="T39" fmla="*/ 54 h 101"/>
                      <a:gd name="T40" fmla="*/ 0 w 102"/>
                      <a:gd name="T41" fmla="*/ 55 h 101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0" t="0" r="r" b="b"/>
                    <a:pathLst>
                      <a:path w="102" h="101">
                        <a:moveTo>
                          <a:pt x="0" y="54"/>
                        </a:moveTo>
                        <a:lnTo>
                          <a:pt x="2" y="4"/>
                        </a:lnTo>
                        <a:lnTo>
                          <a:pt x="101" y="0"/>
                        </a:lnTo>
                        <a:lnTo>
                          <a:pt x="97" y="98"/>
                        </a:lnTo>
                        <a:lnTo>
                          <a:pt x="54" y="100"/>
                        </a:lnTo>
                        <a:lnTo>
                          <a:pt x="54" y="95"/>
                        </a:lnTo>
                        <a:lnTo>
                          <a:pt x="53" y="90"/>
                        </a:lnTo>
                        <a:lnTo>
                          <a:pt x="53" y="85"/>
                        </a:lnTo>
                        <a:lnTo>
                          <a:pt x="52" y="80"/>
                        </a:lnTo>
                        <a:lnTo>
                          <a:pt x="51" y="76"/>
                        </a:lnTo>
                        <a:lnTo>
                          <a:pt x="49" y="72"/>
                        </a:lnTo>
                        <a:lnTo>
                          <a:pt x="47" y="68"/>
                        </a:lnTo>
                        <a:lnTo>
                          <a:pt x="45" y="65"/>
                        </a:lnTo>
                        <a:lnTo>
                          <a:pt x="43" y="62"/>
                        </a:lnTo>
                        <a:lnTo>
                          <a:pt x="40" y="59"/>
                        </a:lnTo>
                        <a:lnTo>
                          <a:pt x="37" y="57"/>
                        </a:lnTo>
                        <a:lnTo>
                          <a:pt x="34" y="55"/>
                        </a:lnTo>
                        <a:lnTo>
                          <a:pt x="31" y="54"/>
                        </a:lnTo>
                        <a:lnTo>
                          <a:pt x="28" y="53"/>
                        </a:lnTo>
                        <a:lnTo>
                          <a:pt x="27" y="53"/>
                        </a:lnTo>
                        <a:lnTo>
                          <a:pt x="0" y="54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PE" sz="2000"/>
                  </a:p>
                </p:txBody>
              </p:sp>
              <p:sp>
                <p:nvSpPr>
                  <p:cNvPr id="270" name="Freeform 104"/>
                  <p:cNvSpPr>
                    <a:spLocks/>
                  </p:cNvSpPr>
                  <p:nvPr/>
                </p:nvSpPr>
                <p:spPr bwMode="auto">
                  <a:xfrm flipH="1">
                    <a:off x="3410" y="3379"/>
                    <a:ext cx="85" cy="17"/>
                  </a:xfrm>
                  <a:custGeom>
                    <a:avLst/>
                    <a:gdLst>
                      <a:gd name="T0" fmla="*/ 0 w 54"/>
                      <a:gd name="T1" fmla="*/ 2 h 17"/>
                      <a:gd name="T2" fmla="*/ 0 w 54"/>
                      <a:gd name="T3" fmla="*/ 16 h 17"/>
                      <a:gd name="T4" fmla="*/ 83 w 54"/>
                      <a:gd name="T5" fmla="*/ 13 h 17"/>
                      <a:gd name="T6" fmla="*/ 83 w 54"/>
                      <a:gd name="T7" fmla="*/ 0 h 17"/>
                      <a:gd name="T8" fmla="*/ 0 w 54"/>
                      <a:gd name="T9" fmla="*/ 2 h 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54" h="17">
                        <a:moveTo>
                          <a:pt x="0" y="2"/>
                        </a:moveTo>
                        <a:lnTo>
                          <a:pt x="0" y="16"/>
                        </a:lnTo>
                        <a:lnTo>
                          <a:pt x="53" y="13"/>
                        </a:lnTo>
                        <a:lnTo>
                          <a:pt x="53" y="0"/>
                        </a:lnTo>
                        <a:lnTo>
                          <a:pt x="0" y="2"/>
                        </a:lnTo>
                      </a:path>
                    </a:pathLst>
                  </a:custGeom>
                  <a:solidFill>
                    <a:srgbClr val="000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PE" sz="2000"/>
                  </a:p>
                </p:txBody>
              </p:sp>
              <p:sp>
                <p:nvSpPr>
                  <p:cNvPr id="271" name="Freeform 105"/>
                  <p:cNvSpPr>
                    <a:spLocks/>
                  </p:cNvSpPr>
                  <p:nvPr/>
                </p:nvSpPr>
                <p:spPr bwMode="auto">
                  <a:xfrm flipH="1">
                    <a:off x="3351" y="3259"/>
                    <a:ext cx="74" cy="54"/>
                  </a:xfrm>
                  <a:custGeom>
                    <a:avLst/>
                    <a:gdLst>
                      <a:gd name="T0" fmla="*/ 0 w 47"/>
                      <a:gd name="T1" fmla="*/ 53 h 52"/>
                      <a:gd name="T2" fmla="*/ 63 w 47"/>
                      <a:gd name="T3" fmla="*/ 0 h 52"/>
                      <a:gd name="T4" fmla="*/ 72 w 47"/>
                      <a:gd name="T5" fmla="*/ 23 h 52"/>
                      <a:gd name="T6" fmla="*/ 54 w 47"/>
                      <a:gd name="T7" fmla="*/ 24 h 52"/>
                      <a:gd name="T8" fmla="*/ 52 w 47"/>
                      <a:gd name="T9" fmla="*/ 51 h 52"/>
                      <a:gd name="T10" fmla="*/ 0 w 47"/>
                      <a:gd name="T11" fmla="*/ 53 h 52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47" h="52">
                        <a:moveTo>
                          <a:pt x="0" y="51"/>
                        </a:moveTo>
                        <a:lnTo>
                          <a:pt x="40" y="0"/>
                        </a:lnTo>
                        <a:lnTo>
                          <a:pt x="46" y="22"/>
                        </a:lnTo>
                        <a:lnTo>
                          <a:pt x="34" y="23"/>
                        </a:lnTo>
                        <a:lnTo>
                          <a:pt x="33" y="49"/>
                        </a:lnTo>
                        <a:lnTo>
                          <a:pt x="0" y="51"/>
                        </a:lnTo>
                      </a:path>
                    </a:pathLst>
                  </a:custGeom>
                  <a:solidFill>
                    <a:srgbClr val="000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PE" sz="2000"/>
                  </a:p>
                </p:txBody>
              </p:sp>
              <p:sp>
                <p:nvSpPr>
                  <p:cNvPr id="272" name="Freeform 106"/>
                  <p:cNvSpPr>
                    <a:spLocks/>
                  </p:cNvSpPr>
                  <p:nvPr/>
                </p:nvSpPr>
                <p:spPr bwMode="auto">
                  <a:xfrm flipH="1">
                    <a:off x="3308" y="3279"/>
                    <a:ext cx="65" cy="27"/>
                  </a:xfrm>
                  <a:custGeom>
                    <a:avLst/>
                    <a:gdLst>
                      <a:gd name="T0" fmla="*/ 0 w 41"/>
                      <a:gd name="T1" fmla="*/ 26 h 26"/>
                      <a:gd name="T2" fmla="*/ 2 w 41"/>
                      <a:gd name="T3" fmla="*/ 2 h 26"/>
                      <a:gd name="T4" fmla="*/ 63 w 41"/>
                      <a:gd name="T5" fmla="*/ 0 h 26"/>
                      <a:gd name="T6" fmla="*/ 62 w 41"/>
                      <a:gd name="T7" fmla="*/ 25 h 26"/>
                      <a:gd name="T8" fmla="*/ 0 w 41"/>
                      <a:gd name="T9" fmla="*/ 26 h 2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1" h="26">
                        <a:moveTo>
                          <a:pt x="0" y="25"/>
                        </a:moveTo>
                        <a:lnTo>
                          <a:pt x="1" y="2"/>
                        </a:lnTo>
                        <a:lnTo>
                          <a:pt x="40" y="0"/>
                        </a:lnTo>
                        <a:lnTo>
                          <a:pt x="39" y="24"/>
                        </a:lnTo>
                        <a:lnTo>
                          <a:pt x="0" y="25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PE" sz="2000"/>
                  </a:p>
                </p:txBody>
              </p:sp>
              <p:sp>
                <p:nvSpPr>
                  <p:cNvPr id="273" name="Freeform 107"/>
                  <p:cNvSpPr>
                    <a:spLocks/>
                  </p:cNvSpPr>
                  <p:nvPr/>
                </p:nvSpPr>
                <p:spPr bwMode="auto">
                  <a:xfrm flipH="1">
                    <a:off x="3391" y="3232"/>
                    <a:ext cx="26" cy="21"/>
                  </a:xfrm>
                  <a:custGeom>
                    <a:avLst/>
                    <a:gdLst>
                      <a:gd name="T0" fmla="*/ 2 w 17"/>
                      <a:gd name="T1" fmla="*/ 20 h 21"/>
                      <a:gd name="T2" fmla="*/ 2 w 17"/>
                      <a:gd name="T3" fmla="*/ 19 h 21"/>
                      <a:gd name="T4" fmla="*/ 2 w 17"/>
                      <a:gd name="T5" fmla="*/ 20 h 21"/>
                      <a:gd name="T6" fmla="*/ 2 w 17"/>
                      <a:gd name="T7" fmla="*/ 20 h 21"/>
                      <a:gd name="T8" fmla="*/ 0 w 17"/>
                      <a:gd name="T9" fmla="*/ 19 h 21"/>
                      <a:gd name="T10" fmla="*/ 0 w 17"/>
                      <a:gd name="T11" fmla="*/ 18 h 21"/>
                      <a:gd name="T12" fmla="*/ 0 w 17"/>
                      <a:gd name="T13" fmla="*/ 18 h 21"/>
                      <a:gd name="T14" fmla="*/ 21 w 17"/>
                      <a:gd name="T15" fmla="*/ 0 h 21"/>
                      <a:gd name="T16" fmla="*/ 21 w 17"/>
                      <a:gd name="T17" fmla="*/ 0 h 21"/>
                      <a:gd name="T18" fmla="*/ 21 w 17"/>
                      <a:gd name="T19" fmla="*/ 0 h 21"/>
                      <a:gd name="T20" fmla="*/ 24 w 17"/>
                      <a:gd name="T21" fmla="*/ 0 h 21"/>
                      <a:gd name="T22" fmla="*/ 24 w 17"/>
                      <a:gd name="T23" fmla="*/ 1 h 21"/>
                      <a:gd name="T24" fmla="*/ 24 w 17"/>
                      <a:gd name="T25" fmla="*/ 1 h 21"/>
                      <a:gd name="T26" fmla="*/ 24 w 17"/>
                      <a:gd name="T27" fmla="*/ 3 h 21"/>
                      <a:gd name="T28" fmla="*/ 2 w 17"/>
                      <a:gd name="T29" fmla="*/ 20 h 21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0" t="0" r="r" b="b"/>
                    <a:pathLst>
                      <a:path w="17" h="21">
                        <a:moveTo>
                          <a:pt x="1" y="20"/>
                        </a:moveTo>
                        <a:lnTo>
                          <a:pt x="1" y="19"/>
                        </a:lnTo>
                        <a:lnTo>
                          <a:pt x="1" y="20"/>
                        </a:lnTo>
                        <a:lnTo>
                          <a:pt x="0" y="19"/>
                        </a:lnTo>
                        <a:lnTo>
                          <a:pt x="0" y="18"/>
                        </a:lnTo>
                        <a:lnTo>
                          <a:pt x="14" y="0"/>
                        </a:lnTo>
                        <a:lnTo>
                          <a:pt x="16" y="0"/>
                        </a:lnTo>
                        <a:lnTo>
                          <a:pt x="16" y="1"/>
                        </a:lnTo>
                        <a:lnTo>
                          <a:pt x="16" y="3"/>
                        </a:lnTo>
                        <a:lnTo>
                          <a:pt x="1" y="20"/>
                        </a:lnTo>
                      </a:path>
                    </a:pathLst>
                  </a:custGeom>
                  <a:solidFill>
                    <a:srgbClr val="000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PE" sz="2000"/>
                  </a:p>
                </p:txBody>
              </p:sp>
              <p:sp>
                <p:nvSpPr>
                  <p:cNvPr id="274" name="Freeform 108"/>
                  <p:cNvSpPr>
                    <a:spLocks/>
                  </p:cNvSpPr>
                  <p:nvPr/>
                </p:nvSpPr>
                <p:spPr bwMode="auto">
                  <a:xfrm flipH="1">
                    <a:off x="3375" y="3239"/>
                    <a:ext cx="28" cy="37"/>
                  </a:xfrm>
                  <a:custGeom>
                    <a:avLst/>
                    <a:gdLst>
                      <a:gd name="T0" fmla="*/ 26 w 18"/>
                      <a:gd name="T1" fmla="*/ 35 h 36"/>
                      <a:gd name="T2" fmla="*/ 2 w 18"/>
                      <a:gd name="T3" fmla="*/ 0 h 36"/>
                      <a:gd name="T4" fmla="*/ 0 w 18"/>
                      <a:gd name="T5" fmla="*/ 3 h 36"/>
                      <a:gd name="T6" fmla="*/ 25 w 18"/>
                      <a:gd name="T7" fmla="*/ 36 h 36"/>
                      <a:gd name="T8" fmla="*/ 26 w 18"/>
                      <a:gd name="T9" fmla="*/ 35 h 3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8" h="36">
                        <a:moveTo>
                          <a:pt x="17" y="34"/>
                        </a:moveTo>
                        <a:lnTo>
                          <a:pt x="1" y="0"/>
                        </a:lnTo>
                        <a:lnTo>
                          <a:pt x="0" y="3"/>
                        </a:lnTo>
                        <a:lnTo>
                          <a:pt x="16" y="35"/>
                        </a:lnTo>
                        <a:lnTo>
                          <a:pt x="17" y="34"/>
                        </a:lnTo>
                      </a:path>
                    </a:pathLst>
                  </a:custGeom>
                  <a:solidFill>
                    <a:srgbClr val="000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PE" sz="2000"/>
                  </a:p>
                </p:txBody>
              </p:sp>
              <p:sp>
                <p:nvSpPr>
                  <p:cNvPr id="275" name="Freeform 109"/>
                  <p:cNvSpPr>
                    <a:spLocks/>
                  </p:cNvSpPr>
                  <p:nvPr/>
                </p:nvSpPr>
                <p:spPr bwMode="auto">
                  <a:xfrm flipH="1">
                    <a:off x="3386" y="3190"/>
                    <a:ext cx="91" cy="98"/>
                  </a:xfrm>
                  <a:custGeom>
                    <a:avLst/>
                    <a:gdLst>
                      <a:gd name="T0" fmla="*/ 36 w 58"/>
                      <a:gd name="T1" fmla="*/ 10 h 96"/>
                      <a:gd name="T2" fmla="*/ 36 w 58"/>
                      <a:gd name="T3" fmla="*/ 16 h 96"/>
                      <a:gd name="T4" fmla="*/ 36 w 58"/>
                      <a:gd name="T5" fmla="*/ 16 h 96"/>
                      <a:gd name="T6" fmla="*/ 33 w 58"/>
                      <a:gd name="T7" fmla="*/ 23 h 96"/>
                      <a:gd name="T8" fmla="*/ 33 w 58"/>
                      <a:gd name="T9" fmla="*/ 23 h 96"/>
                      <a:gd name="T10" fmla="*/ 28 w 58"/>
                      <a:gd name="T11" fmla="*/ 25 h 96"/>
                      <a:gd name="T12" fmla="*/ 28 w 58"/>
                      <a:gd name="T13" fmla="*/ 28 h 96"/>
                      <a:gd name="T14" fmla="*/ 30 w 58"/>
                      <a:gd name="T15" fmla="*/ 30 h 96"/>
                      <a:gd name="T16" fmla="*/ 30 w 58"/>
                      <a:gd name="T17" fmla="*/ 33 h 96"/>
                      <a:gd name="T18" fmla="*/ 41 w 58"/>
                      <a:gd name="T19" fmla="*/ 43 h 96"/>
                      <a:gd name="T20" fmla="*/ 61 w 58"/>
                      <a:gd name="T21" fmla="*/ 48 h 96"/>
                      <a:gd name="T22" fmla="*/ 67 w 58"/>
                      <a:gd name="T23" fmla="*/ 47 h 96"/>
                      <a:gd name="T24" fmla="*/ 69 w 58"/>
                      <a:gd name="T25" fmla="*/ 50 h 96"/>
                      <a:gd name="T26" fmla="*/ 66 w 58"/>
                      <a:gd name="T27" fmla="*/ 55 h 96"/>
                      <a:gd name="T28" fmla="*/ 61 w 58"/>
                      <a:gd name="T29" fmla="*/ 54 h 96"/>
                      <a:gd name="T30" fmla="*/ 58 w 58"/>
                      <a:gd name="T31" fmla="*/ 53 h 96"/>
                      <a:gd name="T32" fmla="*/ 55 w 58"/>
                      <a:gd name="T33" fmla="*/ 55 h 96"/>
                      <a:gd name="T34" fmla="*/ 50 w 58"/>
                      <a:gd name="T35" fmla="*/ 55 h 96"/>
                      <a:gd name="T36" fmla="*/ 33 w 58"/>
                      <a:gd name="T37" fmla="*/ 52 h 96"/>
                      <a:gd name="T38" fmla="*/ 31 w 58"/>
                      <a:gd name="T39" fmla="*/ 63 h 96"/>
                      <a:gd name="T40" fmla="*/ 56 w 58"/>
                      <a:gd name="T41" fmla="*/ 70 h 96"/>
                      <a:gd name="T42" fmla="*/ 77 w 58"/>
                      <a:gd name="T43" fmla="*/ 87 h 96"/>
                      <a:gd name="T44" fmla="*/ 88 w 58"/>
                      <a:gd name="T45" fmla="*/ 84 h 96"/>
                      <a:gd name="T46" fmla="*/ 89 w 58"/>
                      <a:gd name="T47" fmla="*/ 85 h 96"/>
                      <a:gd name="T48" fmla="*/ 78 w 58"/>
                      <a:gd name="T49" fmla="*/ 97 h 96"/>
                      <a:gd name="T50" fmla="*/ 74 w 58"/>
                      <a:gd name="T51" fmla="*/ 93 h 96"/>
                      <a:gd name="T52" fmla="*/ 52 w 58"/>
                      <a:gd name="T53" fmla="*/ 84 h 96"/>
                      <a:gd name="T54" fmla="*/ 53 w 58"/>
                      <a:gd name="T55" fmla="*/ 87 h 96"/>
                      <a:gd name="T56" fmla="*/ 53 w 58"/>
                      <a:gd name="T57" fmla="*/ 90 h 96"/>
                      <a:gd name="T58" fmla="*/ 53 w 58"/>
                      <a:gd name="T59" fmla="*/ 93 h 96"/>
                      <a:gd name="T60" fmla="*/ 0 w 58"/>
                      <a:gd name="T61" fmla="*/ 94 h 96"/>
                      <a:gd name="T62" fmla="*/ 3 w 58"/>
                      <a:gd name="T63" fmla="*/ 44 h 96"/>
                      <a:gd name="T64" fmla="*/ 11 w 58"/>
                      <a:gd name="T65" fmla="*/ 44 h 96"/>
                      <a:gd name="T66" fmla="*/ 14 w 58"/>
                      <a:gd name="T67" fmla="*/ 33 h 96"/>
                      <a:gd name="T68" fmla="*/ 16 w 58"/>
                      <a:gd name="T69" fmla="*/ 28 h 96"/>
                      <a:gd name="T70" fmla="*/ 19 w 58"/>
                      <a:gd name="T71" fmla="*/ 22 h 96"/>
                      <a:gd name="T72" fmla="*/ 20 w 58"/>
                      <a:gd name="T73" fmla="*/ 22 h 96"/>
                      <a:gd name="T74" fmla="*/ 20 w 58"/>
                      <a:gd name="T75" fmla="*/ 20 h 96"/>
                      <a:gd name="T76" fmla="*/ 19 w 58"/>
                      <a:gd name="T77" fmla="*/ 16 h 96"/>
                      <a:gd name="T78" fmla="*/ 19 w 58"/>
                      <a:gd name="T79" fmla="*/ 12 h 96"/>
                      <a:gd name="T80" fmla="*/ 20 w 58"/>
                      <a:gd name="T81" fmla="*/ 6 h 96"/>
                      <a:gd name="T82" fmla="*/ 22 w 58"/>
                      <a:gd name="T83" fmla="*/ 2 h 96"/>
                      <a:gd name="T84" fmla="*/ 25 w 58"/>
                      <a:gd name="T85" fmla="*/ 1 h 96"/>
                      <a:gd name="T86" fmla="*/ 27 w 58"/>
                      <a:gd name="T87" fmla="*/ 0 h 96"/>
                      <a:gd name="T88" fmla="*/ 31 w 58"/>
                      <a:gd name="T89" fmla="*/ 0 h 96"/>
                      <a:gd name="T90" fmla="*/ 35 w 58"/>
                      <a:gd name="T91" fmla="*/ 1 h 96"/>
                      <a:gd name="T92" fmla="*/ 35 w 58"/>
                      <a:gd name="T93" fmla="*/ 3 h 96"/>
                      <a:gd name="T94" fmla="*/ 36 w 58"/>
                      <a:gd name="T95" fmla="*/ 8 h 96"/>
                      <a:gd name="T96" fmla="*/ 41 w 58"/>
                      <a:gd name="T97" fmla="*/ 10 h 96"/>
                      <a:gd name="T98" fmla="*/ 36 w 58"/>
                      <a:gd name="T99" fmla="*/ 10 h 9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0" t="0" r="r" b="b"/>
                    <a:pathLst>
                      <a:path w="58" h="96">
                        <a:moveTo>
                          <a:pt x="23" y="10"/>
                        </a:moveTo>
                        <a:lnTo>
                          <a:pt x="23" y="16"/>
                        </a:lnTo>
                        <a:lnTo>
                          <a:pt x="21" y="23"/>
                        </a:lnTo>
                        <a:lnTo>
                          <a:pt x="18" y="24"/>
                        </a:lnTo>
                        <a:lnTo>
                          <a:pt x="18" y="27"/>
                        </a:lnTo>
                        <a:lnTo>
                          <a:pt x="19" y="29"/>
                        </a:lnTo>
                        <a:lnTo>
                          <a:pt x="19" y="32"/>
                        </a:lnTo>
                        <a:lnTo>
                          <a:pt x="26" y="42"/>
                        </a:lnTo>
                        <a:lnTo>
                          <a:pt x="39" y="47"/>
                        </a:lnTo>
                        <a:lnTo>
                          <a:pt x="43" y="46"/>
                        </a:lnTo>
                        <a:lnTo>
                          <a:pt x="44" y="49"/>
                        </a:lnTo>
                        <a:lnTo>
                          <a:pt x="42" y="54"/>
                        </a:lnTo>
                        <a:lnTo>
                          <a:pt x="39" y="53"/>
                        </a:lnTo>
                        <a:lnTo>
                          <a:pt x="37" y="52"/>
                        </a:lnTo>
                        <a:lnTo>
                          <a:pt x="35" y="54"/>
                        </a:lnTo>
                        <a:lnTo>
                          <a:pt x="32" y="54"/>
                        </a:lnTo>
                        <a:lnTo>
                          <a:pt x="21" y="51"/>
                        </a:lnTo>
                        <a:lnTo>
                          <a:pt x="20" y="62"/>
                        </a:lnTo>
                        <a:lnTo>
                          <a:pt x="36" y="69"/>
                        </a:lnTo>
                        <a:lnTo>
                          <a:pt x="49" y="85"/>
                        </a:lnTo>
                        <a:lnTo>
                          <a:pt x="56" y="82"/>
                        </a:lnTo>
                        <a:lnTo>
                          <a:pt x="57" y="83"/>
                        </a:lnTo>
                        <a:lnTo>
                          <a:pt x="50" y="95"/>
                        </a:lnTo>
                        <a:lnTo>
                          <a:pt x="47" y="91"/>
                        </a:lnTo>
                        <a:lnTo>
                          <a:pt x="33" y="82"/>
                        </a:lnTo>
                        <a:lnTo>
                          <a:pt x="34" y="85"/>
                        </a:lnTo>
                        <a:lnTo>
                          <a:pt x="34" y="88"/>
                        </a:lnTo>
                        <a:lnTo>
                          <a:pt x="34" y="91"/>
                        </a:lnTo>
                        <a:lnTo>
                          <a:pt x="0" y="92"/>
                        </a:lnTo>
                        <a:lnTo>
                          <a:pt x="2" y="43"/>
                        </a:lnTo>
                        <a:lnTo>
                          <a:pt x="7" y="43"/>
                        </a:lnTo>
                        <a:lnTo>
                          <a:pt x="9" y="32"/>
                        </a:lnTo>
                        <a:lnTo>
                          <a:pt x="10" y="27"/>
                        </a:lnTo>
                        <a:lnTo>
                          <a:pt x="12" y="22"/>
                        </a:lnTo>
                        <a:lnTo>
                          <a:pt x="13" y="22"/>
                        </a:lnTo>
                        <a:lnTo>
                          <a:pt x="13" y="20"/>
                        </a:lnTo>
                        <a:lnTo>
                          <a:pt x="12" y="16"/>
                        </a:lnTo>
                        <a:lnTo>
                          <a:pt x="12" y="12"/>
                        </a:lnTo>
                        <a:lnTo>
                          <a:pt x="13" y="6"/>
                        </a:lnTo>
                        <a:lnTo>
                          <a:pt x="14" y="2"/>
                        </a:lnTo>
                        <a:lnTo>
                          <a:pt x="16" y="1"/>
                        </a:lnTo>
                        <a:lnTo>
                          <a:pt x="17" y="0"/>
                        </a:lnTo>
                        <a:lnTo>
                          <a:pt x="20" y="0"/>
                        </a:lnTo>
                        <a:lnTo>
                          <a:pt x="22" y="1"/>
                        </a:lnTo>
                        <a:lnTo>
                          <a:pt x="22" y="3"/>
                        </a:lnTo>
                        <a:lnTo>
                          <a:pt x="23" y="8"/>
                        </a:lnTo>
                        <a:lnTo>
                          <a:pt x="26" y="10"/>
                        </a:lnTo>
                        <a:lnTo>
                          <a:pt x="23" y="10"/>
                        </a:lnTo>
                      </a:path>
                    </a:pathLst>
                  </a:custGeom>
                  <a:solidFill>
                    <a:schemeClr val="tx2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PE" sz="2000"/>
                  </a:p>
                </p:txBody>
              </p:sp>
              <p:sp>
                <p:nvSpPr>
                  <p:cNvPr id="276" name="Freeform 110"/>
                  <p:cNvSpPr>
                    <a:spLocks/>
                  </p:cNvSpPr>
                  <p:nvPr/>
                </p:nvSpPr>
                <p:spPr bwMode="auto">
                  <a:xfrm flipH="1">
                    <a:off x="3299" y="3305"/>
                    <a:ext cx="126" cy="77"/>
                  </a:xfrm>
                  <a:custGeom>
                    <a:avLst/>
                    <a:gdLst>
                      <a:gd name="T0" fmla="*/ 0 w 80"/>
                      <a:gd name="T1" fmla="*/ 76 h 76"/>
                      <a:gd name="T2" fmla="*/ 38 w 80"/>
                      <a:gd name="T3" fmla="*/ 2 h 76"/>
                      <a:gd name="T4" fmla="*/ 124 w 80"/>
                      <a:gd name="T5" fmla="*/ 0 h 76"/>
                      <a:gd name="T6" fmla="*/ 124 w 80"/>
                      <a:gd name="T7" fmla="*/ 4 h 76"/>
                      <a:gd name="T8" fmla="*/ 41 w 80"/>
                      <a:gd name="T9" fmla="*/ 6 h 76"/>
                      <a:gd name="T10" fmla="*/ 5 w 80"/>
                      <a:gd name="T11" fmla="*/ 76 h 76"/>
                      <a:gd name="T12" fmla="*/ 0 w 80"/>
                      <a:gd name="T13" fmla="*/ 76 h 7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80" h="76">
                        <a:moveTo>
                          <a:pt x="0" y="75"/>
                        </a:moveTo>
                        <a:lnTo>
                          <a:pt x="24" y="2"/>
                        </a:lnTo>
                        <a:lnTo>
                          <a:pt x="79" y="0"/>
                        </a:lnTo>
                        <a:lnTo>
                          <a:pt x="79" y="4"/>
                        </a:lnTo>
                        <a:lnTo>
                          <a:pt x="26" y="6"/>
                        </a:lnTo>
                        <a:lnTo>
                          <a:pt x="3" y="75"/>
                        </a:lnTo>
                        <a:lnTo>
                          <a:pt x="0" y="75"/>
                        </a:lnTo>
                      </a:path>
                    </a:pathLst>
                  </a:custGeom>
                  <a:solidFill>
                    <a:srgbClr val="000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PE" sz="2000"/>
                  </a:p>
                </p:txBody>
              </p:sp>
              <p:sp>
                <p:nvSpPr>
                  <p:cNvPr id="277" name="Freeform 111"/>
                  <p:cNvSpPr>
                    <a:spLocks/>
                  </p:cNvSpPr>
                  <p:nvPr/>
                </p:nvSpPr>
                <p:spPr bwMode="auto">
                  <a:xfrm flipH="1">
                    <a:off x="3537" y="3352"/>
                    <a:ext cx="40" cy="63"/>
                  </a:xfrm>
                  <a:custGeom>
                    <a:avLst/>
                    <a:gdLst>
                      <a:gd name="T0" fmla="*/ 37 w 25"/>
                      <a:gd name="T1" fmla="*/ 16 h 62"/>
                      <a:gd name="T2" fmla="*/ 34 w 25"/>
                      <a:gd name="T3" fmla="*/ 17 h 62"/>
                      <a:gd name="T4" fmla="*/ 32 w 25"/>
                      <a:gd name="T5" fmla="*/ 17 h 62"/>
                      <a:gd name="T6" fmla="*/ 29 w 25"/>
                      <a:gd name="T7" fmla="*/ 18 h 62"/>
                      <a:gd name="T8" fmla="*/ 27 w 25"/>
                      <a:gd name="T9" fmla="*/ 20 h 62"/>
                      <a:gd name="T10" fmla="*/ 24 w 25"/>
                      <a:gd name="T11" fmla="*/ 22 h 62"/>
                      <a:gd name="T12" fmla="*/ 21 w 25"/>
                      <a:gd name="T13" fmla="*/ 24 h 62"/>
                      <a:gd name="T14" fmla="*/ 19 w 25"/>
                      <a:gd name="T15" fmla="*/ 26 h 62"/>
                      <a:gd name="T16" fmla="*/ 19 w 25"/>
                      <a:gd name="T17" fmla="*/ 29 h 62"/>
                      <a:gd name="T18" fmla="*/ 19 w 25"/>
                      <a:gd name="T19" fmla="*/ 32 h 62"/>
                      <a:gd name="T20" fmla="*/ 19 w 25"/>
                      <a:gd name="T21" fmla="*/ 35 h 62"/>
                      <a:gd name="T22" fmla="*/ 19 w 25"/>
                      <a:gd name="T23" fmla="*/ 38 h 62"/>
                      <a:gd name="T24" fmla="*/ 21 w 25"/>
                      <a:gd name="T25" fmla="*/ 40 h 62"/>
                      <a:gd name="T26" fmla="*/ 22 w 25"/>
                      <a:gd name="T27" fmla="*/ 42 h 62"/>
                      <a:gd name="T28" fmla="*/ 26 w 25"/>
                      <a:gd name="T29" fmla="*/ 43 h 62"/>
                      <a:gd name="T30" fmla="*/ 27 w 25"/>
                      <a:gd name="T31" fmla="*/ 44 h 62"/>
                      <a:gd name="T32" fmla="*/ 30 w 25"/>
                      <a:gd name="T33" fmla="*/ 45 h 62"/>
                      <a:gd name="T34" fmla="*/ 34 w 25"/>
                      <a:gd name="T35" fmla="*/ 46 h 62"/>
                      <a:gd name="T36" fmla="*/ 35 w 25"/>
                      <a:gd name="T37" fmla="*/ 46 h 62"/>
                      <a:gd name="T38" fmla="*/ 34 w 25"/>
                      <a:gd name="T39" fmla="*/ 62 h 62"/>
                      <a:gd name="T40" fmla="*/ 30 w 25"/>
                      <a:gd name="T41" fmla="*/ 62 h 62"/>
                      <a:gd name="T42" fmla="*/ 27 w 25"/>
                      <a:gd name="T43" fmla="*/ 62 h 62"/>
                      <a:gd name="T44" fmla="*/ 22 w 25"/>
                      <a:gd name="T45" fmla="*/ 61 h 62"/>
                      <a:gd name="T46" fmla="*/ 19 w 25"/>
                      <a:gd name="T47" fmla="*/ 59 h 62"/>
                      <a:gd name="T48" fmla="*/ 14 w 25"/>
                      <a:gd name="T49" fmla="*/ 58 h 62"/>
                      <a:gd name="T50" fmla="*/ 11 w 25"/>
                      <a:gd name="T51" fmla="*/ 56 h 62"/>
                      <a:gd name="T52" fmla="*/ 8 w 25"/>
                      <a:gd name="T53" fmla="*/ 53 h 62"/>
                      <a:gd name="T54" fmla="*/ 6 w 25"/>
                      <a:gd name="T55" fmla="*/ 50 h 62"/>
                      <a:gd name="T56" fmla="*/ 3 w 25"/>
                      <a:gd name="T57" fmla="*/ 47 h 62"/>
                      <a:gd name="T58" fmla="*/ 2 w 25"/>
                      <a:gd name="T59" fmla="*/ 44 h 62"/>
                      <a:gd name="T60" fmla="*/ 0 w 25"/>
                      <a:gd name="T61" fmla="*/ 40 h 62"/>
                      <a:gd name="T62" fmla="*/ 0 w 25"/>
                      <a:gd name="T63" fmla="*/ 37 h 62"/>
                      <a:gd name="T64" fmla="*/ 0 w 25"/>
                      <a:gd name="T65" fmla="*/ 33 h 62"/>
                      <a:gd name="T66" fmla="*/ 0 w 25"/>
                      <a:gd name="T67" fmla="*/ 28 h 62"/>
                      <a:gd name="T68" fmla="*/ 2 w 25"/>
                      <a:gd name="T69" fmla="*/ 25 h 62"/>
                      <a:gd name="T70" fmla="*/ 3 w 25"/>
                      <a:gd name="T71" fmla="*/ 21 h 62"/>
                      <a:gd name="T72" fmla="*/ 5 w 25"/>
                      <a:gd name="T73" fmla="*/ 18 h 62"/>
                      <a:gd name="T74" fmla="*/ 8 w 25"/>
                      <a:gd name="T75" fmla="*/ 14 h 62"/>
                      <a:gd name="T76" fmla="*/ 10 w 25"/>
                      <a:gd name="T77" fmla="*/ 11 h 62"/>
                      <a:gd name="T78" fmla="*/ 13 w 25"/>
                      <a:gd name="T79" fmla="*/ 9 h 62"/>
                      <a:gd name="T80" fmla="*/ 18 w 25"/>
                      <a:gd name="T81" fmla="*/ 6 h 62"/>
                      <a:gd name="T82" fmla="*/ 21 w 25"/>
                      <a:gd name="T83" fmla="*/ 4 h 62"/>
                      <a:gd name="T84" fmla="*/ 26 w 25"/>
                      <a:gd name="T85" fmla="*/ 3 h 62"/>
                      <a:gd name="T86" fmla="*/ 29 w 25"/>
                      <a:gd name="T87" fmla="*/ 2 h 62"/>
                      <a:gd name="T88" fmla="*/ 34 w 25"/>
                      <a:gd name="T89" fmla="*/ 0 h 62"/>
                      <a:gd name="T90" fmla="*/ 38 w 25"/>
                      <a:gd name="T91" fmla="*/ 0 h 62"/>
                      <a:gd name="T92" fmla="*/ 37 w 25"/>
                      <a:gd name="T93" fmla="*/ 16 h 62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</a:gdLst>
                    <a:ahLst/>
                    <a:cxnLst>
                      <a:cxn ang="T94">
                        <a:pos x="T0" y="T1"/>
                      </a:cxn>
                      <a:cxn ang="T95">
                        <a:pos x="T2" y="T3"/>
                      </a:cxn>
                      <a:cxn ang="T96">
                        <a:pos x="T4" y="T5"/>
                      </a:cxn>
                      <a:cxn ang="T97">
                        <a:pos x="T6" y="T7"/>
                      </a:cxn>
                      <a:cxn ang="T98">
                        <a:pos x="T8" y="T9"/>
                      </a:cxn>
                      <a:cxn ang="T99">
                        <a:pos x="T10" y="T11"/>
                      </a:cxn>
                      <a:cxn ang="T100">
                        <a:pos x="T12" y="T13"/>
                      </a:cxn>
                      <a:cxn ang="T101">
                        <a:pos x="T14" y="T15"/>
                      </a:cxn>
                      <a:cxn ang="T102">
                        <a:pos x="T16" y="T17"/>
                      </a:cxn>
                      <a:cxn ang="T103">
                        <a:pos x="T18" y="T19"/>
                      </a:cxn>
                      <a:cxn ang="T104">
                        <a:pos x="T20" y="T21"/>
                      </a:cxn>
                      <a:cxn ang="T105">
                        <a:pos x="T22" y="T23"/>
                      </a:cxn>
                      <a:cxn ang="T106">
                        <a:pos x="T24" y="T25"/>
                      </a:cxn>
                      <a:cxn ang="T107">
                        <a:pos x="T26" y="T27"/>
                      </a:cxn>
                      <a:cxn ang="T108">
                        <a:pos x="T28" y="T29"/>
                      </a:cxn>
                      <a:cxn ang="T109">
                        <a:pos x="T30" y="T31"/>
                      </a:cxn>
                      <a:cxn ang="T110">
                        <a:pos x="T32" y="T33"/>
                      </a:cxn>
                      <a:cxn ang="T111">
                        <a:pos x="T34" y="T35"/>
                      </a:cxn>
                      <a:cxn ang="T112">
                        <a:pos x="T36" y="T37"/>
                      </a:cxn>
                      <a:cxn ang="T113">
                        <a:pos x="T38" y="T39"/>
                      </a:cxn>
                      <a:cxn ang="T114">
                        <a:pos x="T40" y="T41"/>
                      </a:cxn>
                      <a:cxn ang="T115">
                        <a:pos x="T42" y="T43"/>
                      </a:cxn>
                      <a:cxn ang="T116">
                        <a:pos x="T44" y="T45"/>
                      </a:cxn>
                      <a:cxn ang="T117">
                        <a:pos x="T46" y="T47"/>
                      </a:cxn>
                      <a:cxn ang="T118">
                        <a:pos x="T48" y="T49"/>
                      </a:cxn>
                      <a:cxn ang="T119">
                        <a:pos x="T50" y="T51"/>
                      </a:cxn>
                      <a:cxn ang="T120">
                        <a:pos x="T52" y="T53"/>
                      </a:cxn>
                      <a:cxn ang="T121">
                        <a:pos x="T54" y="T55"/>
                      </a:cxn>
                      <a:cxn ang="T122">
                        <a:pos x="T56" y="T57"/>
                      </a:cxn>
                      <a:cxn ang="T123">
                        <a:pos x="T58" y="T59"/>
                      </a:cxn>
                      <a:cxn ang="T124">
                        <a:pos x="T60" y="T61"/>
                      </a:cxn>
                      <a:cxn ang="T125">
                        <a:pos x="T62" y="T63"/>
                      </a:cxn>
                      <a:cxn ang="T126">
                        <a:pos x="T64" y="T65"/>
                      </a:cxn>
                      <a:cxn ang="T127">
                        <a:pos x="T66" y="T67"/>
                      </a:cxn>
                      <a:cxn ang="T128">
                        <a:pos x="T68" y="T69"/>
                      </a:cxn>
                      <a:cxn ang="T129">
                        <a:pos x="T70" y="T71"/>
                      </a:cxn>
                      <a:cxn ang="T130">
                        <a:pos x="T72" y="T73"/>
                      </a:cxn>
                      <a:cxn ang="T131">
                        <a:pos x="T74" y="T75"/>
                      </a:cxn>
                      <a:cxn ang="T132">
                        <a:pos x="T76" y="T77"/>
                      </a:cxn>
                      <a:cxn ang="T133">
                        <a:pos x="T78" y="T79"/>
                      </a:cxn>
                      <a:cxn ang="T134">
                        <a:pos x="T80" y="T81"/>
                      </a:cxn>
                      <a:cxn ang="T135">
                        <a:pos x="T82" y="T83"/>
                      </a:cxn>
                      <a:cxn ang="T136">
                        <a:pos x="T84" y="T85"/>
                      </a:cxn>
                      <a:cxn ang="T137">
                        <a:pos x="T86" y="T87"/>
                      </a:cxn>
                      <a:cxn ang="T138">
                        <a:pos x="T88" y="T89"/>
                      </a:cxn>
                      <a:cxn ang="T139">
                        <a:pos x="T90" y="T91"/>
                      </a:cxn>
                      <a:cxn ang="T140">
                        <a:pos x="T92" y="T93"/>
                      </a:cxn>
                    </a:cxnLst>
                    <a:rect l="0" t="0" r="r" b="b"/>
                    <a:pathLst>
                      <a:path w="25" h="62">
                        <a:moveTo>
                          <a:pt x="23" y="16"/>
                        </a:moveTo>
                        <a:lnTo>
                          <a:pt x="21" y="17"/>
                        </a:lnTo>
                        <a:lnTo>
                          <a:pt x="20" y="17"/>
                        </a:lnTo>
                        <a:lnTo>
                          <a:pt x="18" y="18"/>
                        </a:lnTo>
                        <a:lnTo>
                          <a:pt x="17" y="20"/>
                        </a:lnTo>
                        <a:lnTo>
                          <a:pt x="15" y="22"/>
                        </a:lnTo>
                        <a:lnTo>
                          <a:pt x="13" y="24"/>
                        </a:lnTo>
                        <a:lnTo>
                          <a:pt x="12" y="26"/>
                        </a:lnTo>
                        <a:lnTo>
                          <a:pt x="12" y="29"/>
                        </a:lnTo>
                        <a:lnTo>
                          <a:pt x="12" y="31"/>
                        </a:lnTo>
                        <a:lnTo>
                          <a:pt x="12" y="34"/>
                        </a:lnTo>
                        <a:lnTo>
                          <a:pt x="12" y="37"/>
                        </a:lnTo>
                        <a:lnTo>
                          <a:pt x="13" y="39"/>
                        </a:lnTo>
                        <a:lnTo>
                          <a:pt x="14" y="41"/>
                        </a:lnTo>
                        <a:lnTo>
                          <a:pt x="16" y="42"/>
                        </a:lnTo>
                        <a:lnTo>
                          <a:pt x="17" y="43"/>
                        </a:lnTo>
                        <a:lnTo>
                          <a:pt x="19" y="44"/>
                        </a:lnTo>
                        <a:lnTo>
                          <a:pt x="21" y="45"/>
                        </a:lnTo>
                        <a:lnTo>
                          <a:pt x="22" y="45"/>
                        </a:lnTo>
                        <a:lnTo>
                          <a:pt x="21" y="61"/>
                        </a:lnTo>
                        <a:lnTo>
                          <a:pt x="19" y="61"/>
                        </a:lnTo>
                        <a:lnTo>
                          <a:pt x="17" y="61"/>
                        </a:lnTo>
                        <a:lnTo>
                          <a:pt x="14" y="60"/>
                        </a:lnTo>
                        <a:lnTo>
                          <a:pt x="12" y="58"/>
                        </a:lnTo>
                        <a:lnTo>
                          <a:pt x="9" y="57"/>
                        </a:lnTo>
                        <a:lnTo>
                          <a:pt x="7" y="55"/>
                        </a:lnTo>
                        <a:lnTo>
                          <a:pt x="5" y="52"/>
                        </a:lnTo>
                        <a:lnTo>
                          <a:pt x="4" y="49"/>
                        </a:lnTo>
                        <a:lnTo>
                          <a:pt x="2" y="46"/>
                        </a:lnTo>
                        <a:lnTo>
                          <a:pt x="1" y="43"/>
                        </a:lnTo>
                        <a:lnTo>
                          <a:pt x="0" y="39"/>
                        </a:lnTo>
                        <a:lnTo>
                          <a:pt x="0" y="36"/>
                        </a:lnTo>
                        <a:lnTo>
                          <a:pt x="0" y="32"/>
                        </a:lnTo>
                        <a:lnTo>
                          <a:pt x="0" y="28"/>
                        </a:lnTo>
                        <a:lnTo>
                          <a:pt x="1" y="25"/>
                        </a:lnTo>
                        <a:lnTo>
                          <a:pt x="2" y="21"/>
                        </a:lnTo>
                        <a:lnTo>
                          <a:pt x="3" y="18"/>
                        </a:lnTo>
                        <a:lnTo>
                          <a:pt x="5" y="14"/>
                        </a:lnTo>
                        <a:lnTo>
                          <a:pt x="6" y="11"/>
                        </a:lnTo>
                        <a:lnTo>
                          <a:pt x="8" y="9"/>
                        </a:lnTo>
                        <a:lnTo>
                          <a:pt x="11" y="6"/>
                        </a:lnTo>
                        <a:lnTo>
                          <a:pt x="13" y="4"/>
                        </a:lnTo>
                        <a:lnTo>
                          <a:pt x="16" y="3"/>
                        </a:lnTo>
                        <a:lnTo>
                          <a:pt x="18" y="2"/>
                        </a:lnTo>
                        <a:lnTo>
                          <a:pt x="21" y="0"/>
                        </a:lnTo>
                        <a:lnTo>
                          <a:pt x="24" y="0"/>
                        </a:lnTo>
                        <a:lnTo>
                          <a:pt x="23" y="16"/>
                        </a:lnTo>
                      </a:path>
                    </a:pathLst>
                  </a:custGeom>
                  <a:solidFill>
                    <a:srgbClr val="000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PE" sz="2000"/>
                  </a:p>
                </p:txBody>
              </p:sp>
              <p:sp>
                <p:nvSpPr>
                  <p:cNvPr id="278" name="Freeform 112"/>
                  <p:cNvSpPr>
                    <a:spLocks/>
                  </p:cNvSpPr>
                  <p:nvPr/>
                </p:nvSpPr>
                <p:spPr bwMode="auto">
                  <a:xfrm flipH="1">
                    <a:off x="3506" y="3352"/>
                    <a:ext cx="36" cy="60"/>
                  </a:xfrm>
                  <a:custGeom>
                    <a:avLst/>
                    <a:gdLst>
                      <a:gd name="T0" fmla="*/ 3 w 23"/>
                      <a:gd name="T1" fmla="*/ 15 h 59"/>
                      <a:gd name="T2" fmla="*/ 5 w 23"/>
                      <a:gd name="T3" fmla="*/ 16 h 59"/>
                      <a:gd name="T4" fmla="*/ 8 w 23"/>
                      <a:gd name="T5" fmla="*/ 16 h 59"/>
                      <a:gd name="T6" fmla="*/ 11 w 23"/>
                      <a:gd name="T7" fmla="*/ 17 h 59"/>
                      <a:gd name="T8" fmla="*/ 13 w 23"/>
                      <a:gd name="T9" fmla="*/ 19 h 59"/>
                      <a:gd name="T10" fmla="*/ 14 w 23"/>
                      <a:gd name="T11" fmla="*/ 20 h 59"/>
                      <a:gd name="T12" fmla="*/ 16 w 23"/>
                      <a:gd name="T13" fmla="*/ 22 h 59"/>
                      <a:gd name="T14" fmla="*/ 17 w 23"/>
                      <a:gd name="T15" fmla="*/ 24 h 59"/>
                      <a:gd name="T16" fmla="*/ 17 w 23"/>
                      <a:gd name="T17" fmla="*/ 27 h 59"/>
                      <a:gd name="T18" fmla="*/ 17 w 23"/>
                      <a:gd name="T19" fmla="*/ 29 h 59"/>
                      <a:gd name="T20" fmla="*/ 17 w 23"/>
                      <a:gd name="T21" fmla="*/ 33 h 59"/>
                      <a:gd name="T22" fmla="*/ 16 w 23"/>
                      <a:gd name="T23" fmla="*/ 35 h 59"/>
                      <a:gd name="T24" fmla="*/ 14 w 23"/>
                      <a:gd name="T25" fmla="*/ 37 h 59"/>
                      <a:gd name="T26" fmla="*/ 13 w 23"/>
                      <a:gd name="T27" fmla="*/ 39 h 59"/>
                      <a:gd name="T28" fmla="*/ 11 w 23"/>
                      <a:gd name="T29" fmla="*/ 41 h 59"/>
                      <a:gd name="T30" fmla="*/ 9 w 23"/>
                      <a:gd name="T31" fmla="*/ 42 h 59"/>
                      <a:gd name="T32" fmla="*/ 6 w 23"/>
                      <a:gd name="T33" fmla="*/ 43 h 59"/>
                      <a:gd name="T34" fmla="*/ 3 w 23"/>
                      <a:gd name="T35" fmla="*/ 44 h 59"/>
                      <a:gd name="T36" fmla="*/ 2 w 23"/>
                      <a:gd name="T37" fmla="*/ 44 h 59"/>
                      <a:gd name="T38" fmla="*/ 0 w 23"/>
                      <a:gd name="T39" fmla="*/ 59 h 59"/>
                      <a:gd name="T40" fmla="*/ 3 w 23"/>
                      <a:gd name="T41" fmla="*/ 59 h 59"/>
                      <a:gd name="T42" fmla="*/ 6 w 23"/>
                      <a:gd name="T43" fmla="*/ 58 h 59"/>
                      <a:gd name="T44" fmla="*/ 11 w 23"/>
                      <a:gd name="T45" fmla="*/ 57 h 59"/>
                      <a:gd name="T46" fmla="*/ 14 w 23"/>
                      <a:gd name="T47" fmla="*/ 56 h 59"/>
                      <a:gd name="T48" fmla="*/ 17 w 23"/>
                      <a:gd name="T49" fmla="*/ 54 h 59"/>
                      <a:gd name="T50" fmla="*/ 20 w 23"/>
                      <a:gd name="T51" fmla="*/ 52 h 59"/>
                      <a:gd name="T52" fmla="*/ 23 w 23"/>
                      <a:gd name="T53" fmla="*/ 50 h 59"/>
                      <a:gd name="T54" fmla="*/ 27 w 23"/>
                      <a:gd name="T55" fmla="*/ 47 h 59"/>
                      <a:gd name="T56" fmla="*/ 28 w 23"/>
                      <a:gd name="T57" fmla="*/ 44 h 59"/>
                      <a:gd name="T58" fmla="*/ 31 w 23"/>
                      <a:gd name="T59" fmla="*/ 41 h 59"/>
                      <a:gd name="T60" fmla="*/ 33 w 23"/>
                      <a:gd name="T61" fmla="*/ 37 h 59"/>
                      <a:gd name="T62" fmla="*/ 34 w 23"/>
                      <a:gd name="T63" fmla="*/ 33 h 59"/>
                      <a:gd name="T64" fmla="*/ 34 w 23"/>
                      <a:gd name="T65" fmla="*/ 29 h 59"/>
                      <a:gd name="T66" fmla="*/ 34 w 23"/>
                      <a:gd name="T67" fmla="*/ 25 h 59"/>
                      <a:gd name="T68" fmla="*/ 34 w 23"/>
                      <a:gd name="T69" fmla="*/ 22 h 59"/>
                      <a:gd name="T70" fmla="*/ 33 w 23"/>
                      <a:gd name="T71" fmla="*/ 18 h 59"/>
                      <a:gd name="T72" fmla="*/ 33 w 23"/>
                      <a:gd name="T73" fmla="*/ 15 h 59"/>
                      <a:gd name="T74" fmla="*/ 30 w 23"/>
                      <a:gd name="T75" fmla="*/ 12 h 59"/>
                      <a:gd name="T76" fmla="*/ 28 w 23"/>
                      <a:gd name="T77" fmla="*/ 10 h 59"/>
                      <a:gd name="T78" fmla="*/ 25 w 23"/>
                      <a:gd name="T79" fmla="*/ 7 h 59"/>
                      <a:gd name="T80" fmla="*/ 22 w 23"/>
                      <a:gd name="T81" fmla="*/ 5 h 59"/>
                      <a:gd name="T82" fmla="*/ 19 w 23"/>
                      <a:gd name="T83" fmla="*/ 3 h 59"/>
                      <a:gd name="T84" fmla="*/ 16 w 23"/>
                      <a:gd name="T85" fmla="*/ 2 h 59"/>
                      <a:gd name="T86" fmla="*/ 11 w 23"/>
                      <a:gd name="T87" fmla="*/ 1 h 59"/>
                      <a:gd name="T88" fmla="*/ 8 w 23"/>
                      <a:gd name="T89" fmla="*/ 0 h 59"/>
                      <a:gd name="T90" fmla="*/ 5 w 23"/>
                      <a:gd name="T91" fmla="*/ 0 h 59"/>
                      <a:gd name="T92" fmla="*/ 3 w 23"/>
                      <a:gd name="T93" fmla="*/ 15 h 59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</a:gdLst>
                    <a:ahLst/>
                    <a:cxnLst>
                      <a:cxn ang="T94">
                        <a:pos x="T0" y="T1"/>
                      </a:cxn>
                      <a:cxn ang="T95">
                        <a:pos x="T2" y="T3"/>
                      </a:cxn>
                      <a:cxn ang="T96">
                        <a:pos x="T4" y="T5"/>
                      </a:cxn>
                      <a:cxn ang="T97">
                        <a:pos x="T6" y="T7"/>
                      </a:cxn>
                      <a:cxn ang="T98">
                        <a:pos x="T8" y="T9"/>
                      </a:cxn>
                      <a:cxn ang="T99">
                        <a:pos x="T10" y="T11"/>
                      </a:cxn>
                      <a:cxn ang="T100">
                        <a:pos x="T12" y="T13"/>
                      </a:cxn>
                      <a:cxn ang="T101">
                        <a:pos x="T14" y="T15"/>
                      </a:cxn>
                      <a:cxn ang="T102">
                        <a:pos x="T16" y="T17"/>
                      </a:cxn>
                      <a:cxn ang="T103">
                        <a:pos x="T18" y="T19"/>
                      </a:cxn>
                      <a:cxn ang="T104">
                        <a:pos x="T20" y="T21"/>
                      </a:cxn>
                      <a:cxn ang="T105">
                        <a:pos x="T22" y="T23"/>
                      </a:cxn>
                      <a:cxn ang="T106">
                        <a:pos x="T24" y="T25"/>
                      </a:cxn>
                      <a:cxn ang="T107">
                        <a:pos x="T26" y="T27"/>
                      </a:cxn>
                      <a:cxn ang="T108">
                        <a:pos x="T28" y="T29"/>
                      </a:cxn>
                      <a:cxn ang="T109">
                        <a:pos x="T30" y="T31"/>
                      </a:cxn>
                      <a:cxn ang="T110">
                        <a:pos x="T32" y="T33"/>
                      </a:cxn>
                      <a:cxn ang="T111">
                        <a:pos x="T34" y="T35"/>
                      </a:cxn>
                      <a:cxn ang="T112">
                        <a:pos x="T36" y="T37"/>
                      </a:cxn>
                      <a:cxn ang="T113">
                        <a:pos x="T38" y="T39"/>
                      </a:cxn>
                      <a:cxn ang="T114">
                        <a:pos x="T40" y="T41"/>
                      </a:cxn>
                      <a:cxn ang="T115">
                        <a:pos x="T42" y="T43"/>
                      </a:cxn>
                      <a:cxn ang="T116">
                        <a:pos x="T44" y="T45"/>
                      </a:cxn>
                      <a:cxn ang="T117">
                        <a:pos x="T46" y="T47"/>
                      </a:cxn>
                      <a:cxn ang="T118">
                        <a:pos x="T48" y="T49"/>
                      </a:cxn>
                      <a:cxn ang="T119">
                        <a:pos x="T50" y="T51"/>
                      </a:cxn>
                      <a:cxn ang="T120">
                        <a:pos x="T52" y="T53"/>
                      </a:cxn>
                      <a:cxn ang="T121">
                        <a:pos x="T54" y="T55"/>
                      </a:cxn>
                      <a:cxn ang="T122">
                        <a:pos x="T56" y="T57"/>
                      </a:cxn>
                      <a:cxn ang="T123">
                        <a:pos x="T58" y="T59"/>
                      </a:cxn>
                      <a:cxn ang="T124">
                        <a:pos x="T60" y="T61"/>
                      </a:cxn>
                      <a:cxn ang="T125">
                        <a:pos x="T62" y="T63"/>
                      </a:cxn>
                      <a:cxn ang="T126">
                        <a:pos x="T64" y="T65"/>
                      </a:cxn>
                      <a:cxn ang="T127">
                        <a:pos x="T66" y="T67"/>
                      </a:cxn>
                      <a:cxn ang="T128">
                        <a:pos x="T68" y="T69"/>
                      </a:cxn>
                      <a:cxn ang="T129">
                        <a:pos x="T70" y="T71"/>
                      </a:cxn>
                      <a:cxn ang="T130">
                        <a:pos x="T72" y="T73"/>
                      </a:cxn>
                      <a:cxn ang="T131">
                        <a:pos x="T74" y="T75"/>
                      </a:cxn>
                      <a:cxn ang="T132">
                        <a:pos x="T76" y="T77"/>
                      </a:cxn>
                      <a:cxn ang="T133">
                        <a:pos x="T78" y="T79"/>
                      </a:cxn>
                      <a:cxn ang="T134">
                        <a:pos x="T80" y="T81"/>
                      </a:cxn>
                      <a:cxn ang="T135">
                        <a:pos x="T82" y="T83"/>
                      </a:cxn>
                      <a:cxn ang="T136">
                        <a:pos x="T84" y="T85"/>
                      </a:cxn>
                      <a:cxn ang="T137">
                        <a:pos x="T86" y="T87"/>
                      </a:cxn>
                      <a:cxn ang="T138">
                        <a:pos x="T88" y="T89"/>
                      </a:cxn>
                      <a:cxn ang="T139">
                        <a:pos x="T90" y="T91"/>
                      </a:cxn>
                      <a:cxn ang="T140">
                        <a:pos x="T92" y="T93"/>
                      </a:cxn>
                    </a:cxnLst>
                    <a:rect l="0" t="0" r="r" b="b"/>
                    <a:pathLst>
                      <a:path w="23" h="59">
                        <a:moveTo>
                          <a:pt x="2" y="15"/>
                        </a:moveTo>
                        <a:lnTo>
                          <a:pt x="3" y="16"/>
                        </a:lnTo>
                        <a:lnTo>
                          <a:pt x="5" y="16"/>
                        </a:lnTo>
                        <a:lnTo>
                          <a:pt x="7" y="17"/>
                        </a:lnTo>
                        <a:lnTo>
                          <a:pt x="8" y="19"/>
                        </a:lnTo>
                        <a:lnTo>
                          <a:pt x="9" y="20"/>
                        </a:lnTo>
                        <a:lnTo>
                          <a:pt x="10" y="22"/>
                        </a:lnTo>
                        <a:lnTo>
                          <a:pt x="11" y="24"/>
                        </a:lnTo>
                        <a:lnTo>
                          <a:pt x="11" y="27"/>
                        </a:lnTo>
                        <a:lnTo>
                          <a:pt x="11" y="29"/>
                        </a:lnTo>
                        <a:lnTo>
                          <a:pt x="11" y="32"/>
                        </a:lnTo>
                        <a:lnTo>
                          <a:pt x="10" y="34"/>
                        </a:lnTo>
                        <a:lnTo>
                          <a:pt x="9" y="36"/>
                        </a:lnTo>
                        <a:lnTo>
                          <a:pt x="8" y="38"/>
                        </a:lnTo>
                        <a:lnTo>
                          <a:pt x="7" y="40"/>
                        </a:lnTo>
                        <a:lnTo>
                          <a:pt x="6" y="41"/>
                        </a:lnTo>
                        <a:lnTo>
                          <a:pt x="4" y="42"/>
                        </a:lnTo>
                        <a:lnTo>
                          <a:pt x="2" y="43"/>
                        </a:lnTo>
                        <a:lnTo>
                          <a:pt x="1" y="43"/>
                        </a:lnTo>
                        <a:lnTo>
                          <a:pt x="0" y="58"/>
                        </a:lnTo>
                        <a:lnTo>
                          <a:pt x="2" y="58"/>
                        </a:lnTo>
                        <a:lnTo>
                          <a:pt x="4" y="57"/>
                        </a:lnTo>
                        <a:lnTo>
                          <a:pt x="7" y="56"/>
                        </a:lnTo>
                        <a:lnTo>
                          <a:pt x="9" y="55"/>
                        </a:lnTo>
                        <a:lnTo>
                          <a:pt x="11" y="53"/>
                        </a:lnTo>
                        <a:lnTo>
                          <a:pt x="13" y="51"/>
                        </a:lnTo>
                        <a:lnTo>
                          <a:pt x="15" y="49"/>
                        </a:lnTo>
                        <a:lnTo>
                          <a:pt x="17" y="46"/>
                        </a:lnTo>
                        <a:lnTo>
                          <a:pt x="18" y="43"/>
                        </a:lnTo>
                        <a:lnTo>
                          <a:pt x="20" y="40"/>
                        </a:lnTo>
                        <a:lnTo>
                          <a:pt x="21" y="36"/>
                        </a:lnTo>
                        <a:lnTo>
                          <a:pt x="22" y="32"/>
                        </a:lnTo>
                        <a:lnTo>
                          <a:pt x="22" y="29"/>
                        </a:lnTo>
                        <a:lnTo>
                          <a:pt x="22" y="25"/>
                        </a:lnTo>
                        <a:lnTo>
                          <a:pt x="22" y="22"/>
                        </a:lnTo>
                        <a:lnTo>
                          <a:pt x="21" y="18"/>
                        </a:lnTo>
                        <a:lnTo>
                          <a:pt x="21" y="15"/>
                        </a:lnTo>
                        <a:lnTo>
                          <a:pt x="19" y="12"/>
                        </a:lnTo>
                        <a:lnTo>
                          <a:pt x="18" y="10"/>
                        </a:lnTo>
                        <a:lnTo>
                          <a:pt x="16" y="7"/>
                        </a:lnTo>
                        <a:lnTo>
                          <a:pt x="14" y="5"/>
                        </a:lnTo>
                        <a:lnTo>
                          <a:pt x="12" y="3"/>
                        </a:lnTo>
                        <a:lnTo>
                          <a:pt x="10" y="2"/>
                        </a:lnTo>
                        <a:lnTo>
                          <a:pt x="7" y="1"/>
                        </a:lnTo>
                        <a:lnTo>
                          <a:pt x="5" y="0"/>
                        </a:lnTo>
                        <a:lnTo>
                          <a:pt x="3" y="0"/>
                        </a:lnTo>
                        <a:lnTo>
                          <a:pt x="2" y="15"/>
                        </a:lnTo>
                      </a:path>
                    </a:pathLst>
                  </a:custGeom>
                  <a:solidFill>
                    <a:srgbClr val="000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PE" sz="2000"/>
                  </a:p>
                </p:txBody>
              </p:sp>
              <p:sp>
                <p:nvSpPr>
                  <p:cNvPr id="279" name="Freeform 113"/>
                  <p:cNvSpPr>
                    <a:spLocks/>
                  </p:cNvSpPr>
                  <p:nvPr/>
                </p:nvSpPr>
                <p:spPr bwMode="auto">
                  <a:xfrm flipH="1">
                    <a:off x="3351" y="3322"/>
                    <a:ext cx="49" cy="90"/>
                  </a:xfrm>
                  <a:custGeom>
                    <a:avLst/>
                    <a:gdLst>
                      <a:gd name="T0" fmla="*/ 46 w 31"/>
                      <a:gd name="T1" fmla="*/ 19 h 88"/>
                      <a:gd name="T2" fmla="*/ 43 w 31"/>
                      <a:gd name="T3" fmla="*/ 19 h 88"/>
                      <a:gd name="T4" fmla="*/ 40 w 31"/>
                      <a:gd name="T5" fmla="*/ 20 h 88"/>
                      <a:gd name="T6" fmla="*/ 35 w 31"/>
                      <a:gd name="T7" fmla="*/ 21 h 88"/>
                      <a:gd name="T8" fmla="*/ 32 w 31"/>
                      <a:gd name="T9" fmla="*/ 24 h 88"/>
                      <a:gd name="T10" fmla="*/ 30 w 31"/>
                      <a:gd name="T11" fmla="*/ 26 h 88"/>
                      <a:gd name="T12" fmla="*/ 27 w 31"/>
                      <a:gd name="T13" fmla="*/ 28 h 88"/>
                      <a:gd name="T14" fmla="*/ 25 w 31"/>
                      <a:gd name="T15" fmla="*/ 31 h 88"/>
                      <a:gd name="T16" fmla="*/ 22 w 31"/>
                      <a:gd name="T17" fmla="*/ 34 h 88"/>
                      <a:gd name="T18" fmla="*/ 21 w 31"/>
                      <a:gd name="T19" fmla="*/ 37 h 88"/>
                      <a:gd name="T20" fmla="*/ 21 w 31"/>
                      <a:gd name="T21" fmla="*/ 41 h 88"/>
                      <a:gd name="T22" fmla="*/ 19 w 31"/>
                      <a:gd name="T23" fmla="*/ 44 h 88"/>
                      <a:gd name="T24" fmla="*/ 19 w 31"/>
                      <a:gd name="T25" fmla="*/ 48 h 88"/>
                      <a:gd name="T26" fmla="*/ 21 w 31"/>
                      <a:gd name="T27" fmla="*/ 51 h 88"/>
                      <a:gd name="T28" fmla="*/ 19 w 31"/>
                      <a:gd name="T29" fmla="*/ 54 h 88"/>
                      <a:gd name="T30" fmla="*/ 22 w 31"/>
                      <a:gd name="T31" fmla="*/ 57 h 88"/>
                      <a:gd name="T32" fmla="*/ 24 w 31"/>
                      <a:gd name="T33" fmla="*/ 60 h 88"/>
                      <a:gd name="T34" fmla="*/ 25 w 31"/>
                      <a:gd name="T35" fmla="*/ 62 h 88"/>
                      <a:gd name="T36" fmla="*/ 28 w 31"/>
                      <a:gd name="T37" fmla="*/ 65 h 88"/>
                      <a:gd name="T38" fmla="*/ 30 w 31"/>
                      <a:gd name="T39" fmla="*/ 68 h 88"/>
                      <a:gd name="T40" fmla="*/ 35 w 31"/>
                      <a:gd name="T41" fmla="*/ 69 h 88"/>
                      <a:gd name="T42" fmla="*/ 36 w 31"/>
                      <a:gd name="T43" fmla="*/ 70 h 88"/>
                      <a:gd name="T44" fmla="*/ 41 w 31"/>
                      <a:gd name="T45" fmla="*/ 70 h 88"/>
                      <a:gd name="T46" fmla="*/ 43 w 31"/>
                      <a:gd name="T47" fmla="*/ 70 h 88"/>
                      <a:gd name="T48" fmla="*/ 41 w 31"/>
                      <a:gd name="T49" fmla="*/ 89 h 88"/>
                      <a:gd name="T50" fmla="*/ 41 w 31"/>
                      <a:gd name="T51" fmla="*/ 89 h 88"/>
                      <a:gd name="T52" fmla="*/ 36 w 31"/>
                      <a:gd name="T53" fmla="*/ 89 h 88"/>
                      <a:gd name="T54" fmla="*/ 32 w 31"/>
                      <a:gd name="T55" fmla="*/ 88 h 88"/>
                      <a:gd name="T56" fmla="*/ 28 w 31"/>
                      <a:gd name="T57" fmla="*/ 87 h 88"/>
                      <a:gd name="T58" fmla="*/ 24 w 31"/>
                      <a:gd name="T59" fmla="*/ 86 h 88"/>
                      <a:gd name="T60" fmla="*/ 19 w 31"/>
                      <a:gd name="T61" fmla="*/ 83 h 88"/>
                      <a:gd name="T62" fmla="*/ 16 w 31"/>
                      <a:gd name="T63" fmla="*/ 81 h 88"/>
                      <a:gd name="T64" fmla="*/ 13 w 31"/>
                      <a:gd name="T65" fmla="*/ 79 h 88"/>
                      <a:gd name="T66" fmla="*/ 9 w 31"/>
                      <a:gd name="T67" fmla="*/ 75 h 88"/>
                      <a:gd name="T68" fmla="*/ 6 w 31"/>
                      <a:gd name="T69" fmla="*/ 72 h 88"/>
                      <a:gd name="T70" fmla="*/ 5 w 31"/>
                      <a:gd name="T71" fmla="*/ 68 h 88"/>
                      <a:gd name="T72" fmla="*/ 3 w 31"/>
                      <a:gd name="T73" fmla="*/ 63 h 88"/>
                      <a:gd name="T74" fmla="*/ 2 w 31"/>
                      <a:gd name="T75" fmla="*/ 59 h 88"/>
                      <a:gd name="T76" fmla="*/ 0 w 31"/>
                      <a:gd name="T77" fmla="*/ 55 h 88"/>
                      <a:gd name="T78" fmla="*/ 0 w 31"/>
                      <a:gd name="T79" fmla="*/ 49 h 88"/>
                      <a:gd name="T80" fmla="*/ 0 w 31"/>
                      <a:gd name="T81" fmla="*/ 45 h 88"/>
                      <a:gd name="T82" fmla="*/ 2 w 31"/>
                      <a:gd name="T83" fmla="*/ 41 h 88"/>
                      <a:gd name="T84" fmla="*/ 2 w 31"/>
                      <a:gd name="T85" fmla="*/ 36 h 88"/>
                      <a:gd name="T86" fmla="*/ 3 w 31"/>
                      <a:gd name="T87" fmla="*/ 32 h 88"/>
                      <a:gd name="T88" fmla="*/ 5 w 31"/>
                      <a:gd name="T89" fmla="*/ 27 h 88"/>
                      <a:gd name="T90" fmla="*/ 8 w 31"/>
                      <a:gd name="T91" fmla="*/ 23 h 88"/>
                      <a:gd name="T92" fmla="*/ 11 w 31"/>
                      <a:gd name="T93" fmla="*/ 19 h 88"/>
                      <a:gd name="T94" fmla="*/ 14 w 31"/>
                      <a:gd name="T95" fmla="*/ 15 h 88"/>
                      <a:gd name="T96" fmla="*/ 17 w 31"/>
                      <a:gd name="T97" fmla="*/ 12 h 88"/>
                      <a:gd name="T98" fmla="*/ 21 w 31"/>
                      <a:gd name="T99" fmla="*/ 9 h 88"/>
                      <a:gd name="T100" fmla="*/ 25 w 31"/>
                      <a:gd name="T101" fmla="*/ 6 h 88"/>
                      <a:gd name="T102" fmla="*/ 30 w 31"/>
                      <a:gd name="T103" fmla="*/ 4 h 88"/>
                      <a:gd name="T104" fmla="*/ 33 w 31"/>
                      <a:gd name="T105" fmla="*/ 3 h 88"/>
                      <a:gd name="T106" fmla="*/ 38 w 31"/>
                      <a:gd name="T107" fmla="*/ 1 h 88"/>
                      <a:gd name="T108" fmla="*/ 43 w 31"/>
                      <a:gd name="T109" fmla="*/ 0 h 88"/>
                      <a:gd name="T110" fmla="*/ 47 w 31"/>
                      <a:gd name="T111" fmla="*/ 0 h 88"/>
                      <a:gd name="T112" fmla="*/ 46 w 31"/>
                      <a:gd name="T113" fmla="*/ 19 h 88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0" t="0" r="r" b="b"/>
                    <a:pathLst>
                      <a:path w="31" h="88">
                        <a:moveTo>
                          <a:pt x="29" y="19"/>
                        </a:moveTo>
                        <a:lnTo>
                          <a:pt x="27" y="19"/>
                        </a:lnTo>
                        <a:lnTo>
                          <a:pt x="25" y="20"/>
                        </a:lnTo>
                        <a:lnTo>
                          <a:pt x="22" y="21"/>
                        </a:lnTo>
                        <a:lnTo>
                          <a:pt x="20" y="23"/>
                        </a:lnTo>
                        <a:lnTo>
                          <a:pt x="19" y="25"/>
                        </a:lnTo>
                        <a:lnTo>
                          <a:pt x="17" y="27"/>
                        </a:lnTo>
                        <a:lnTo>
                          <a:pt x="16" y="30"/>
                        </a:lnTo>
                        <a:lnTo>
                          <a:pt x="14" y="33"/>
                        </a:lnTo>
                        <a:lnTo>
                          <a:pt x="13" y="36"/>
                        </a:lnTo>
                        <a:lnTo>
                          <a:pt x="13" y="40"/>
                        </a:lnTo>
                        <a:lnTo>
                          <a:pt x="12" y="43"/>
                        </a:lnTo>
                        <a:lnTo>
                          <a:pt x="12" y="47"/>
                        </a:lnTo>
                        <a:lnTo>
                          <a:pt x="13" y="50"/>
                        </a:lnTo>
                        <a:lnTo>
                          <a:pt x="12" y="53"/>
                        </a:lnTo>
                        <a:lnTo>
                          <a:pt x="14" y="56"/>
                        </a:lnTo>
                        <a:lnTo>
                          <a:pt x="15" y="59"/>
                        </a:lnTo>
                        <a:lnTo>
                          <a:pt x="16" y="61"/>
                        </a:lnTo>
                        <a:lnTo>
                          <a:pt x="18" y="64"/>
                        </a:lnTo>
                        <a:lnTo>
                          <a:pt x="19" y="66"/>
                        </a:lnTo>
                        <a:lnTo>
                          <a:pt x="22" y="67"/>
                        </a:lnTo>
                        <a:lnTo>
                          <a:pt x="23" y="68"/>
                        </a:lnTo>
                        <a:lnTo>
                          <a:pt x="26" y="68"/>
                        </a:lnTo>
                        <a:lnTo>
                          <a:pt x="27" y="68"/>
                        </a:lnTo>
                        <a:lnTo>
                          <a:pt x="26" y="87"/>
                        </a:lnTo>
                        <a:lnTo>
                          <a:pt x="23" y="87"/>
                        </a:lnTo>
                        <a:lnTo>
                          <a:pt x="20" y="86"/>
                        </a:lnTo>
                        <a:lnTo>
                          <a:pt x="18" y="85"/>
                        </a:lnTo>
                        <a:lnTo>
                          <a:pt x="15" y="84"/>
                        </a:lnTo>
                        <a:lnTo>
                          <a:pt x="12" y="81"/>
                        </a:lnTo>
                        <a:lnTo>
                          <a:pt x="10" y="79"/>
                        </a:lnTo>
                        <a:lnTo>
                          <a:pt x="8" y="77"/>
                        </a:lnTo>
                        <a:lnTo>
                          <a:pt x="6" y="73"/>
                        </a:lnTo>
                        <a:lnTo>
                          <a:pt x="4" y="70"/>
                        </a:lnTo>
                        <a:lnTo>
                          <a:pt x="3" y="66"/>
                        </a:lnTo>
                        <a:lnTo>
                          <a:pt x="2" y="62"/>
                        </a:lnTo>
                        <a:lnTo>
                          <a:pt x="1" y="58"/>
                        </a:lnTo>
                        <a:lnTo>
                          <a:pt x="0" y="54"/>
                        </a:lnTo>
                        <a:lnTo>
                          <a:pt x="0" y="48"/>
                        </a:lnTo>
                        <a:lnTo>
                          <a:pt x="0" y="44"/>
                        </a:lnTo>
                        <a:lnTo>
                          <a:pt x="1" y="40"/>
                        </a:lnTo>
                        <a:lnTo>
                          <a:pt x="1" y="35"/>
                        </a:lnTo>
                        <a:lnTo>
                          <a:pt x="2" y="31"/>
                        </a:lnTo>
                        <a:lnTo>
                          <a:pt x="3" y="26"/>
                        </a:lnTo>
                        <a:lnTo>
                          <a:pt x="5" y="22"/>
                        </a:lnTo>
                        <a:lnTo>
                          <a:pt x="7" y="19"/>
                        </a:lnTo>
                        <a:lnTo>
                          <a:pt x="9" y="15"/>
                        </a:lnTo>
                        <a:lnTo>
                          <a:pt x="11" y="12"/>
                        </a:lnTo>
                        <a:lnTo>
                          <a:pt x="13" y="9"/>
                        </a:lnTo>
                        <a:lnTo>
                          <a:pt x="16" y="6"/>
                        </a:lnTo>
                        <a:lnTo>
                          <a:pt x="19" y="4"/>
                        </a:lnTo>
                        <a:lnTo>
                          <a:pt x="21" y="3"/>
                        </a:lnTo>
                        <a:lnTo>
                          <a:pt x="24" y="1"/>
                        </a:lnTo>
                        <a:lnTo>
                          <a:pt x="27" y="0"/>
                        </a:lnTo>
                        <a:lnTo>
                          <a:pt x="30" y="0"/>
                        </a:lnTo>
                        <a:lnTo>
                          <a:pt x="29" y="19"/>
                        </a:lnTo>
                      </a:path>
                    </a:pathLst>
                  </a:custGeom>
                  <a:solidFill>
                    <a:srgbClr val="000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PE" sz="2000"/>
                  </a:p>
                </p:txBody>
              </p:sp>
              <p:sp>
                <p:nvSpPr>
                  <p:cNvPr id="280" name="Freeform 114"/>
                  <p:cNvSpPr>
                    <a:spLocks/>
                  </p:cNvSpPr>
                  <p:nvPr/>
                </p:nvSpPr>
                <p:spPr bwMode="auto">
                  <a:xfrm flipH="1">
                    <a:off x="3308" y="3322"/>
                    <a:ext cx="54" cy="90"/>
                  </a:xfrm>
                  <a:custGeom>
                    <a:avLst/>
                    <a:gdLst>
                      <a:gd name="T0" fmla="*/ 5 w 34"/>
                      <a:gd name="T1" fmla="*/ 19 h 88"/>
                      <a:gd name="T2" fmla="*/ 10 w 34"/>
                      <a:gd name="T3" fmla="*/ 19 h 88"/>
                      <a:gd name="T4" fmla="*/ 13 w 34"/>
                      <a:gd name="T5" fmla="*/ 20 h 88"/>
                      <a:gd name="T6" fmla="*/ 16 w 34"/>
                      <a:gd name="T7" fmla="*/ 21 h 88"/>
                      <a:gd name="T8" fmla="*/ 19 w 34"/>
                      <a:gd name="T9" fmla="*/ 23 h 88"/>
                      <a:gd name="T10" fmla="*/ 22 w 34"/>
                      <a:gd name="T11" fmla="*/ 25 h 88"/>
                      <a:gd name="T12" fmla="*/ 25 w 34"/>
                      <a:gd name="T13" fmla="*/ 27 h 88"/>
                      <a:gd name="T14" fmla="*/ 27 w 34"/>
                      <a:gd name="T15" fmla="*/ 30 h 88"/>
                      <a:gd name="T16" fmla="*/ 29 w 34"/>
                      <a:gd name="T17" fmla="*/ 33 h 88"/>
                      <a:gd name="T18" fmla="*/ 30 w 34"/>
                      <a:gd name="T19" fmla="*/ 36 h 88"/>
                      <a:gd name="T20" fmla="*/ 30 w 34"/>
                      <a:gd name="T21" fmla="*/ 39 h 88"/>
                      <a:gd name="T22" fmla="*/ 32 w 34"/>
                      <a:gd name="T23" fmla="*/ 42 h 88"/>
                      <a:gd name="T24" fmla="*/ 30 w 34"/>
                      <a:gd name="T25" fmla="*/ 46 h 88"/>
                      <a:gd name="T26" fmla="*/ 30 w 34"/>
                      <a:gd name="T27" fmla="*/ 49 h 88"/>
                      <a:gd name="T28" fmla="*/ 29 w 34"/>
                      <a:gd name="T29" fmla="*/ 53 h 88"/>
                      <a:gd name="T30" fmla="*/ 27 w 34"/>
                      <a:gd name="T31" fmla="*/ 56 h 88"/>
                      <a:gd name="T32" fmla="*/ 24 w 34"/>
                      <a:gd name="T33" fmla="*/ 59 h 88"/>
                      <a:gd name="T34" fmla="*/ 21 w 34"/>
                      <a:gd name="T35" fmla="*/ 61 h 88"/>
                      <a:gd name="T36" fmla="*/ 19 w 34"/>
                      <a:gd name="T37" fmla="*/ 64 h 88"/>
                      <a:gd name="T38" fmla="*/ 16 w 34"/>
                      <a:gd name="T39" fmla="*/ 66 h 88"/>
                      <a:gd name="T40" fmla="*/ 11 w 34"/>
                      <a:gd name="T41" fmla="*/ 68 h 88"/>
                      <a:gd name="T42" fmla="*/ 8 w 34"/>
                      <a:gd name="T43" fmla="*/ 69 h 88"/>
                      <a:gd name="T44" fmla="*/ 5 w 34"/>
                      <a:gd name="T45" fmla="*/ 70 h 88"/>
                      <a:gd name="T46" fmla="*/ 2 w 34"/>
                      <a:gd name="T47" fmla="*/ 70 h 88"/>
                      <a:gd name="T48" fmla="*/ 0 w 34"/>
                      <a:gd name="T49" fmla="*/ 88 h 88"/>
                      <a:gd name="T50" fmla="*/ 2 w 34"/>
                      <a:gd name="T51" fmla="*/ 89 h 88"/>
                      <a:gd name="T52" fmla="*/ 6 w 34"/>
                      <a:gd name="T53" fmla="*/ 88 h 88"/>
                      <a:gd name="T54" fmla="*/ 11 w 34"/>
                      <a:gd name="T55" fmla="*/ 87 h 88"/>
                      <a:gd name="T56" fmla="*/ 16 w 34"/>
                      <a:gd name="T57" fmla="*/ 86 h 88"/>
                      <a:gd name="T58" fmla="*/ 21 w 34"/>
                      <a:gd name="T59" fmla="*/ 84 h 88"/>
                      <a:gd name="T60" fmla="*/ 25 w 34"/>
                      <a:gd name="T61" fmla="*/ 82 h 88"/>
                      <a:gd name="T62" fmla="*/ 30 w 34"/>
                      <a:gd name="T63" fmla="*/ 80 h 88"/>
                      <a:gd name="T64" fmla="*/ 35 w 34"/>
                      <a:gd name="T65" fmla="*/ 77 h 88"/>
                      <a:gd name="T66" fmla="*/ 38 w 34"/>
                      <a:gd name="T67" fmla="*/ 73 h 88"/>
                      <a:gd name="T68" fmla="*/ 43 w 34"/>
                      <a:gd name="T69" fmla="*/ 70 h 88"/>
                      <a:gd name="T70" fmla="*/ 44 w 34"/>
                      <a:gd name="T71" fmla="*/ 65 h 88"/>
                      <a:gd name="T72" fmla="*/ 46 w 34"/>
                      <a:gd name="T73" fmla="*/ 61 h 88"/>
                      <a:gd name="T74" fmla="*/ 49 w 34"/>
                      <a:gd name="T75" fmla="*/ 56 h 88"/>
                      <a:gd name="T76" fmla="*/ 51 w 34"/>
                      <a:gd name="T77" fmla="*/ 52 h 88"/>
                      <a:gd name="T78" fmla="*/ 52 w 34"/>
                      <a:gd name="T79" fmla="*/ 47 h 88"/>
                      <a:gd name="T80" fmla="*/ 52 w 34"/>
                      <a:gd name="T81" fmla="*/ 43 h 88"/>
                      <a:gd name="T82" fmla="*/ 52 w 34"/>
                      <a:gd name="T83" fmla="*/ 38 h 88"/>
                      <a:gd name="T84" fmla="*/ 52 w 34"/>
                      <a:gd name="T85" fmla="*/ 34 h 88"/>
                      <a:gd name="T86" fmla="*/ 51 w 34"/>
                      <a:gd name="T87" fmla="*/ 29 h 88"/>
                      <a:gd name="T88" fmla="*/ 49 w 34"/>
                      <a:gd name="T89" fmla="*/ 26 h 88"/>
                      <a:gd name="T90" fmla="*/ 48 w 34"/>
                      <a:gd name="T91" fmla="*/ 20 h 88"/>
                      <a:gd name="T92" fmla="*/ 44 w 34"/>
                      <a:gd name="T93" fmla="*/ 17 h 88"/>
                      <a:gd name="T94" fmla="*/ 41 w 34"/>
                      <a:gd name="T95" fmla="*/ 13 h 88"/>
                      <a:gd name="T96" fmla="*/ 38 w 34"/>
                      <a:gd name="T97" fmla="*/ 10 h 88"/>
                      <a:gd name="T98" fmla="*/ 33 w 34"/>
                      <a:gd name="T99" fmla="*/ 8 h 88"/>
                      <a:gd name="T100" fmla="*/ 30 w 34"/>
                      <a:gd name="T101" fmla="*/ 5 h 88"/>
                      <a:gd name="T102" fmla="*/ 25 w 34"/>
                      <a:gd name="T103" fmla="*/ 3 h 88"/>
                      <a:gd name="T104" fmla="*/ 21 w 34"/>
                      <a:gd name="T105" fmla="*/ 2 h 88"/>
                      <a:gd name="T106" fmla="*/ 16 w 34"/>
                      <a:gd name="T107" fmla="*/ 1 h 88"/>
                      <a:gd name="T108" fmla="*/ 11 w 34"/>
                      <a:gd name="T109" fmla="*/ 1 h 88"/>
                      <a:gd name="T110" fmla="*/ 6 w 34"/>
                      <a:gd name="T111" fmla="*/ 0 h 88"/>
                      <a:gd name="T112" fmla="*/ 5 w 34"/>
                      <a:gd name="T113" fmla="*/ 19 h 88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0" t="0" r="r" b="b"/>
                    <a:pathLst>
                      <a:path w="34" h="88">
                        <a:moveTo>
                          <a:pt x="3" y="19"/>
                        </a:moveTo>
                        <a:lnTo>
                          <a:pt x="6" y="19"/>
                        </a:lnTo>
                        <a:lnTo>
                          <a:pt x="8" y="20"/>
                        </a:lnTo>
                        <a:lnTo>
                          <a:pt x="10" y="21"/>
                        </a:lnTo>
                        <a:lnTo>
                          <a:pt x="12" y="22"/>
                        </a:lnTo>
                        <a:lnTo>
                          <a:pt x="14" y="24"/>
                        </a:lnTo>
                        <a:lnTo>
                          <a:pt x="16" y="26"/>
                        </a:lnTo>
                        <a:lnTo>
                          <a:pt x="17" y="29"/>
                        </a:lnTo>
                        <a:lnTo>
                          <a:pt x="18" y="32"/>
                        </a:lnTo>
                        <a:lnTo>
                          <a:pt x="19" y="35"/>
                        </a:lnTo>
                        <a:lnTo>
                          <a:pt x="19" y="38"/>
                        </a:lnTo>
                        <a:lnTo>
                          <a:pt x="20" y="41"/>
                        </a:lnTo>
                        <a:lnTo>
                          <a:pt x="19" y="45"/>
                        </a:lnTo>
                        <a:lnTo>
                          <a:pt x="19" y="48"/>
                        </a:lnTo>
                        <a:lnTo>
                          <a:pt x="18" y="52"/>
                        </a:lnTo>
                        <a:lnTo>
                          <a:pt x="17" y="55"/>
                        </a:lnTo>
                        <a:lnTo>
                          <a:pt x="15" y="58"/>
                        </a:lnTo>
                        <a:lnTo>
                          <a:pt x="13" y="60"/>
                        </a:lnTo>
                        <a:lnTo>
                          <a:pt x="12" y="63"/>
                        </a:lnTo>
                        <a:lnTo>
                          <a:pt x="10" y="65"/>
                        </a:lnTo>
                        <a:lnTo>
                          <a:pt x="7" y="66"/>
                        </a:lnTo>
                        <a:lnTo>
                          <a:pt x="5" y="67"/>
                        </a:lnTo>
                        <a:lnTo>
                          <a:pt x="3" y="68"/>
                        </a:lnTo>
                        <a:lnTo>
                          <a:pt x="1" y="68"/>
                        </a:lnTo>
                        <a:lnTo>
                          <a:pt x="0" y="86"/>
                        </a:lnTo>
                        <a:lnTo>
                          <a:pt x="1" y="87"/>
                        </a:lnTo>
                        <a:lnTo>
                          <a:pt x="4" y="86"/>
                        </a:lnTo>
                        <a:lnTo>
                          <a:pt x="7" y="85"/>
                        </a:lnTo>
                        <a:lnTo>
                          <a:pt x="10" y="84"/>
                        </a:lnTo>
                        <a:lnTo>
                          <a:pt x="13" y="82"/>
                        </a:lnTo>
                        <a:lnTo>
                          <a:pt x="16" y="80"/>
                        </a:lnTo>
                        <a:lnTo>
                          <a:pt x="19" y="78"/>
                        </a:lnTo>
                        <a:lnTo>
                          <a:pt x="22" y="75"/>
                        </a:lnTo>
                        <a:lnTo>
                          <a:pt x="24" y="71"/>
                        </a:lnTo>
                        <a:lnTo>
                          <a:pt x="27" y="68"/>
                        </a:lnTo>
                        <a:lnTo>
                          <a:pt x="28" y="64"/>
                        </a:lnTo>
                        <a:lnTo>
                          <a:pt x="29" y="60"/>
                        </a:lnTo>
                        <a:lnTo>
                          <a:pt x="31" y="55"/>
                        </a:lnTo>
                        <a:lnTo>
                          <a:pt x="32" y="51"/>
                        </a:lnTo>
                        <a:lnTo>
                          <a:pt x="33" y="46"/>
                        </a:lnTo>
                        <a:lnTo>
                          <a:pt x="33" y="42"/>
                        </a:lnTo>
                        <a:lnTo>
                          <a:pt x="33" y="37"/>
                        </a:lnTo>
                        <a:lnTo>
                          <a:pt x="33" y="33"/>
                        </a:lnTo>
                        <a:lnTo>
                          <a:pt x="32" y="28"/>
                        </a:lnTo>
                        <a:lnTo>
                          <a:pt x="31" y="25"/>
                        </a:lnTo>
                        <a:lnTo>
                          <a:pt x="30" y="20"/>
                        </a:lnTo>
                        <a:lnTo>
                          <a:pt x="28" y="17"/>
                        </a:lnTo>
                        <a:lnTo>
                          <a:pt x="26" y="13"/>
                        </a:lnTo>
                        <a:lnTo>
                          <a:pt x="24" y="10"/>
                        </a:lnTo>
                        <a:lnTo>
                          <a:pt x="21" y="8"/>
                        </a:lnTo>
                        <a:lnTo>
                          <a:pt x="19" y="5"/>
                        </a:lnTo>
                        <a:lnTo>
                          <a:pt x="16" y="3"/>
                        </a:lnTo>
                        <a:lnTo>
                          <a:pt x="13" y="2"/>
                        </a:lnTo>
                        <a:lnTo>
                          <a:pt x="10" y="1"/>
                        </a:lnTo>
                        <a:lnTo>
                          <a:pt x="7" y="1"/>
                        </a:lnTo>
                        <a:lnTo>
                          <a:pt x="4" y="0"/>
                        </a:lnTo>
                        <a:lnTo>
                          <a:pt x="3" y="19"/>
                        </a:lnTo>
                      </a:path>
                    </a:pathLst>
                  </a:custGeom>
                  <a:solidFill>
                    <a:srgbClr val="000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PE" sz="2000"/>
                  </a:p>
                </p:txBody>
              </p:sp>
              <p:sp>
                <p:nvSpPr>
                  <p:cNvPr id="281" name="Line 11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46" y="3334"/>
                    <a:ext cx="0" cy="2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s-PE" sz="2000"/>
                  </a:p>
                </p:txBody>
              </p:sp>
              <p:sp>
                <p:nvSpPr>
                  <p:cNvPr id="282" name="Line 116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400" y="3379"/>
                    <a:ext cx="108" cy="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s-PE" sz="2000"/>
                  </a:p>
                </p:txBody>
              </p:sp>
              <p:sp>
                <p:nvSpPr>
                  <p:cNvPr id="283" name="Line 11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303" y="3376"/>
                    <a:ext cx="1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s-PE" sz="2000"/>
                  </a:p>
                </p:txBody>
              </p:sp>
            </p:grpSp>
          </p:grpSp>
          <p:grpSp>
            <p:nvGrpSpPr>
              <p:cNvPr id="202" name="Group 118"/>
              <p:cNvGrpSpPr>
                <a:grpSpLocks/>
              </p:cNvGrpSpPr>
              <p:nvPr/>
            </p:nvGrpSpPr>
            <p:grpSpPr bwMode="auto">
              <a:xfrm>
                <a:off x="4266741" y="5096804"/>
                <a:ext cx="2132013" cy="585787"/>
                <a:chOff x="508" y="1861"/>
                <a:chExt cx="3724" cy="889"/>
              </a:xfrm>
            </p:grpSpPr>
            <p:sp>
              <p:nvSpPr>
                <p:cNvPr id="218" name="Line 119"/>
                <p:cNvSpPr>
                  <a:spLocks noChangeShapeType="1"/>
                </p:cNvSpPr>
                <p:nvPr/>
              </p:nvSpPr>
              <p:spPr bwMode="auto">
                <a:xfrm>
                  <a:off x="521" y="2269"/>
                  <a:ext cx="1" cy="5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PE" sz="2000"/>
                </a:p>
              </p:txBody>
            </p:sp>
            <p:sp>
              <p:nvSpPr>
                <p:cNvPr id="219" name="Freeform 120"/>
                <p:cNvSpPr>
                  <a:spLocks/>
                </p:cNvSpPr>
                <p:nvPr/>
              </p:nvSpPr>
              <p:spPr bwMode="auto">
                <a:xfrm>
                  <a:off x="508" y="2319"/>
                  <a:ext cx="304" cy="78"/>
                </a:xfrm>
                <a:custGeom>
                  <a:avLst/>
                  <a:gdLst>
                    <a:gd name="T0" fmla="*/ 0 w 304"/>
                    <a:gd name="T1" fmla="*/ 1 h 78"/>
                    <a:gd name="T2" fmla="*/ 19 w 304"/>
                    <a:gd name="T3" fmla="*/ 0 h 78"/>
                    <a:gd name="T4" fmla="*/ 304 w 304"/>
                    <a:gd name="T5" fmla="*/ 61 h 78"/>
                    <a:gd name="T6" fmla="*/ 304 w 304"/>
                    <a:gd name="T7" fmla="*/ 75 h 78"/>
                    <a:gd name="T8" fmla="*/ 287 w 304"/>
                    <a:gd name="T9" fmla="*/ 78 h 78"/>
                    <a:gd name="T10" fmla="*/ 287 w 304"/>
                    <a:gd name="T11" fmla="*/ 65 h 78"/>
                    <a:gd name="T12" fmla="*/ 0 w 304"/>
                    <a:gd name="T13" fmla="*/ 1 h 7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04" h="78">
                      <a:moveTo>
                        <a:pt x="0" y="1"/>
                      </a:moveTo>
                      <a:lnTo>
                        <a:pt x="19" y="0"/>
                      </a:lnTo>
                      <a:lnTo>
                        <a:pt x="304" y="61"/>
                      </a:lnTo>
                      <a:lnTo>
                        <a:pt x="304" y="75"/>
                      </a:lnTo>
                      <a:lnTo>
                        <a:pt x="287" y="78"/>
                      </a:lnTo>
                      <a:lnTo>
                        <a:pt x="287" y="65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F4F4F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PE" sz="2000"/>
                </a:p>
              </p:txBody>
            </p:sp>
            <p:sp>
              <p:nvSpPr>
                <p:cNvPr id="220" name="Freeform 121"/>
                <p:cNvSpPr>
                  <a:spLocks/>
                </p:cNvSpPr>
                <p:nvPr/>
              </p:nvSpPr>
              <p:spPr bwMode="auto">
                <a:xfrm>
                  <a:off x="518" y="2256"/>
                  <a:ext cx="277" cy="122"/>
                </a:xfrm>
                <a:custGeom>
                  <a:avLst/>
                  <a:gdLst>
                    <a:gd name="T0" fmla="*/ 231 w 277"/>
                    <a:gd name="T1" fmla="*/ 0 h 122"/>
                    <a:gd name="T2" fmla="*/ 0 w 277"/>
                    <a:gd name="T3" fmla="*/ 14 h 122"/>
                    <a:gd name="T4" fmla="*/ 277 w 277"/>
                    <a:gd name="T5" fmla="*/ 54 h 122"/>
                    <a:gd name="T6" fmla="*/ 277 w 277"/>
                    <a:gd name="T7" fmla="*/ 122 h 122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77" h="122">
                      <a:moveTo>
                        <a:pt x="231" y="0"/>
                      </a:moveTo>
                      <a:lnTo>
                        <a:pt x="0" y="14"/>
                      </a:lnTo>
                      <a:lnTo>
                        <a:pt x="277" y="54"/>
                      </a:lnTo>
                      <a:lnTo>
                        <a:pt x="277" y="122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s-PE" sz="2000"/>
                </a:p>
              </p:txBody>
            </p:sp>
            <p:sp>
              <p:nvSpPr>
                <p:cNvPr id="221" name="Line 122"/>
                <p:cNvSpPr>
                  <a:spLocks noChangeShapeType="1"/>
                </p:cNvSpPr>
                <p:nvPr/>
              </p:nvSpPr>
              <p:spPr bwMode="auto">
                <a:xfrm>
                  <a:off x="651" y="2290"/>
                  <a:ext cx="1" cy="59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PE" sz="2000"/>
                </a:p>
              </p:txBody>
            </p:sp>
            <p:sp>
              <p:nvSpPr>
                <p:cNvPr id="222" name="Line 123"/>
                <p:cNvSpPr>
                  <a:spLocks noChangeShapeType="1"/>
                </p:cNvSpPr>
                <p:nvPr/>
              </p:nvSpPr>
              <p:spPr bwMode="auto">
                <a:xfrm>
                  <a:off x="616" y="2265"/>
                  <a:ext cx="1" cy="47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PE" sz="2000"/>
                </a:p>
              </p:txBody>
            </p:sp>
            <p:sp>
              <p:nvSpPr>
                <p:cNvPr id="223" name="Line 124"/>
                <p:cNvSpPr>
                  <a:spLocks noChangeShapeType="1"/>
                </p:cNvSpPr>
                <p:nvPr/>
              </p:nvSpPr>
              <p:spPr bwMode="auto">
                <a:xfrm>
                  <a:off x="573" y="2278"/>
                  <a:ext cx="1" cy="56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PE" sz="2000"/>
                </a:p>
              </p:txBody>
            </p:sp>
            <p:sp>
              <p:nvSpPr>
                <p:cNvPr id="224" name="Line 125"/>
                <p:cNvSpPr>
                  <a:spLocks noChangeShapeType="1"/>
                </p:cNvSpPr>
                <p:nvPr/>
              </p:nvSpPr>
              <p:spPr bwMode="auto">
                <a:xfrm>
                  <a:off x="691" y="2261"/>
                  <a:ext cx="1" cy="45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PE" sz="2000"/>
                </a:p>
              </p:txBody>
            </p:sp>
            <p:sp>
              <p:nvSpPr>
                <p:cNvPr id="225" name="Freeform 126"/>
                <p:cNvSpPr>
                  <a:spLocks/>
                </p:cNvSpPr>
                <p:nvPr/>
              </p:nvSpPr>
              <p:spPr bwMode="auto">
                <a:xfrm>
                  <a:off x="508" y="2304"/>
                  <a:ext cx="1013" cy="149"/>
                </a:xfrm>
                <a:custGeom>
                  <a:avLst/>
                  <a:gdLst>
                    <a:gd name="T0" fmla="*/ 1008 w 1013"/>
                    <a:gd name="T1" fmla="*/ 125 h 149"/>
                    <a:gd name="T2" fmla="*/ 237 w 1013"/>
                    <a:gd name="T3" fmla="*/ 0 h 149"/>
                    <a:gd name="T4" fmla="*/ 0 w 1013"/>
                    <a:gd name="T5" fmla="*/ 16 h 149"/>
                    <a:gd name="T6" fmla="*/ 0 w 1013"/>
                    <a:gd name="T7" fmla="*/ 32 h 149"/>
                    <a:gd name="T8" fmla="*/ 287 w 1013"/>
                    <a:gd name="T9" fmla="*/ 93 h 149"/>
                    <a:gd name="T10" fmla="*/ 681 w 1013"/>
                    <a:gd name="T11" fmla="*/ 93 h 149"/>
                    <a:gd name="T12" fmla="*/ 1013 w 1013"/>
                    <a:gd name="T13" fmla="*/ 149 h 149"/>
                    <a:gd name="T14" fmla="*/ 1008 w 1013"/>
                    <a:gd name="T15" fmla="*/ 125 h 149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013" h="149">
                      <a:moveTo>
                        <a:pt x="1008" y="125"/>
                      </a:moveTo>
                      <a:lnTo>
                        <a:pt x="237" y="0"/>
                      </a:lnTo>
                      <a:lnTo>
                        <a:pt x="0" y="16"/>
                      </a:lnTo>
                      <a:lnTo>
                        <a:pt x="0" y="32"/>
                      </a:lnTo>
                      <a:lnTo>
                        <a:pt x="287" y="93"/>
                      </a:lnTo>
                      <a:lnTo>
                        <a:pt x="681" y="93"/>
                      </a:lnTo>
                      <a:lnTo>
                        <a:pt x="1013" y="149"/>
                      </a:lnTo>
                      <a:lnTo>
                        <a:pt x="1008" y="125"/>
                      </a:lnTo>
                      <a:close/>
                    </a:path>
                  </a:pathLst>
                </a:custGeom>
                <a:solidFill>
                  <a:srgbClr val="E0E0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PE" sz="2000"/>
                </a:p>
              </p:txBody>
            </p:sp>
            <p:sp>
              <p:nvSpPr>
                <p:cNvPr id="226" name="Freeform 127"/>
                <p:cNvSpPr>
                  <a:spLocks/>
                </p:cNvSpPr>
                <p:nvPr/>
              </p:nvSpPr>
              <p:spPr bwMode="auto">
                <a:xfrm>
                  <a:off x="1516" y="2429"/>
                  <a:ext cx="1214" cy="80"/>
                </a:xfrm>
                <a:custGeom>
                  <a:avLst/>
                  <a:gdLst>
                    <a:gd name="T0" fmla="*/ 0 w 1214"/>
                    <a:gd name="T1" fmla="*/ 0 h 80"/>
                    <a:gd name="T2" fmla="*/ 257 w 1214"/>
                    <a:gd name="T3" fmla="*/ 48 h 80"/>
                    <a:gd name="T4" fmla="*/ 859 w 1214"/>
                    <a:gd name="T5" fmla="*/ 6 h 80"/>
                    <a:gd name="T6" fmla="*/ 1214 w 1214"/>
                    <a:gd name="T7" fmla="*/ 58 h 80"/>
                    <a:gd name="T8" fmla="*/ 1214 w 1214"/>
                    <a:gd name="T9" fmla="*/ 80 h 80"/>
                    <a:gd name="T10" fmla="*/ 859 w 1214"/>
                    <a:gd name="T11" fmla="*/ 29 h 80"/>
                    <a:gd name="T12" fmla="*/ 251 w 1214"/>
                    <a:gd name="T13" fmla="*/ 73 h 80"/>
                    <a:gd name="T14" fmla="*/ 5 w 1214"/>
                    <a:gd name="T15" fmla="*/ 24 h 80"/>
                    <a:gd name="T16" fmla="*/ 0 w 1214"/>
                    <a:gd name="T17" fmla="*/ 0 h 8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214" h="80">
                      <a:moveTo>
                        <a:pt x="0" y="0"/>
                      </a:moveTo>
                      <a:lnTo>
                        <a:pt x="257" y="48"/>
                      </a:lnTo>
                      <a:lnTo>
                        <a:pt x="859" y="6"/>
                      </a:lnTo>
                      <a:lnTo>
                        <a:pt x="1214" y="58"/>
                      </a:lnTo>
                      <a:lnTo>
                        <a:pt x="1214" y="80"/>
                      </a:lnTo>
                      <a:lnTo>
                        <a:pt x="859" y="29"/>
                      </a:lnTo>
                      <a:lnTo>
                        <a:pt x="251" y="73"/>
                      </a:lnTo>
                      <a:lnTo>
                        <a:pt x="5" y="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0E0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PE" sz="2000"/>
                </a:p>
              </p:txBody>
            </p:sp>
            <p:sp>
              <p:nvSpPr>
                <p:cNvPr id="227" name="Freeform 128"/>
                <p:cNvSpPr>
                  <a:spLocks/>
                </p:cNvSpPr>
                <p:nvPr/>
              </p:nvSpPr>
              <p:spPr bwMode="auto">
                <a:xfrm>
                  <a:off x="2026" y="2329"/>
                  <a:ext cx="2206" cy="421"/>
                </a:xfrm>
                <a:custGeom>
                  <a:avLst/>
                  <a:gdLst>
                    <a:gd name="T0" fmla="*/ 1704 w 2206"/>
                    <a:gd name="T1" fmla="*/ 36 h 421"/>
                    <a:gd name="T2" fmla="*/ 1417 w 2206"/>
                    <a:gd name="T3" fmla="*/ 69 h 421"/>
                    <a:gd name="T4" fmla="*/ 1316 w 2206"/>
                    <a:gd name="T5" fmla="*/ 44 h 421"/>
                    <a:gd name="T6" fmla="*/ 1221 w 2206"/>
                    <a:gd name="T7" fmla="*/ 55 h 421"/>
                    <a:gd name="T8" fmla="*/ 1316 w 2206"/>
                    <a:gd name="T9" fmla="*/ 77 h 421"/>
                    <a:gd name="T10" fmla="*/ 92 w 2206"/>
                    <a:gd name="T11" fmla="*/ 228 h 421"/>
                    <a:gd name="T12" fmla="*/ 0 w 2206"/>
                    <a:gd name="T13" fmla="*/ 213 h 421"/>
                    <a:gd name="T14" fmla="*/ 1 w 2206"/>
                    <a:gd name="T15" fmla="*/ 247 h 421"/>
                    <a:gd name="T16" fmla="*/ 465 w 2206"/>
                    <a:gd name="T17" fmla="*/ 351 h 421"/>
                    <a:gd name="T18" fmla="*/ 677 w 2206"/>
                    <a:gd name="T19" fmla="*/ 390 h 421"/>
                    <a:gd name="T20" fmla="*/ 816 w 2206"/>
                    <a:gd name="T21" fmla="*/ 412 h 421"/>
                    <a:gd name="T22" fmla="*/ 873 w 2206"/>
                    <a:gd name="T23" fmla="*/ 421 h 421"/>
                    <a:gd name="T24" fmla="*/ 939 w 2206"/>
                    <a:gd name="T25" fmla="*/ 418 h 421"/>
                    <a:gd name="T26" fmla="*/ 1017 w 2206"/>
                    <a:gd name="T27" fmla="*/ 421 h 421"/>
                    <a:gd name="T28" fmla="*/ 1104 w 2206"/>
                    <a:gd name="T29" fmla="*/ 412 h 421"/>
                    <a:gd name="T30" fmla="*/ 1194 w 2206"/>
                    <a:gd name="T31" fmla="*/ 394 h 421"/>
                    <a:gd name="T32" fmla="*/ 1200 w 2206"/>
                    <a:gd name="T33" fmla="*/ 358 h 421"/>
                    <a:gd name="T34" fmla="*/ 1095 w 2206"/>
                    <a:gd name="T35" fmla="*/ 379 h 421"/>
                    <a:gd name="T36" fmla="*/ 1001 w 2206"/>
                    <a:gd name="T37" fmla="*/ 390 h 421"/>
                    <a:gd name="T38" fmla="*/ 822 w 2206"/>
                    <a:gd name="T39" fmla="*/ 376 h 421"/>
                    <a:gd name="T40" fmla="*/ 725 w 2206"/>
                    <a:gd name="T41" fmla="*/ 362 h 421"/>
                    <a:gd name="T42" fmla="*/ 649 w 2206"/>
                    <a:gd name="T43" fmla="*/ 344 h 421"/>
                    <a:gd name="T44" fmla="*/ 276 w 2206"/>
                    <a:gd name="T45" fmla="*/ 267 h 421"/>
                    <a:gd name="T46" fmla="*/ 1996 w 2206"/>
                    <a:gd name="T47" fmla="*/ 17 h 421"/>
                    <a:gd name="T48" fmla="*/ 2114 w 2206"/>
                    <a:gd name="T49" fmla="*/ 27 h 421"/>
                    <a:gd name="T50" fmla="*/ 2160 w 2206"/>
                    <a:gd name="T51" fmla="*/ 21 h 421"/>
                    <a:gd name="T52" fmla="*/ 2206 w 2206"/>
                    <a:gd name="T53" fmla="*/ 13 h 421"/>
                    <a:gd name="T54" fmla="*/ 2206 w 2206"/>
                    <a:gd name="T55" fmla="*/ 0 h 421"/>
                    <a:gd name="T56" fmla="*/ 2178 w 2206"/>
                    <a:gd name="T57" fmla="*/ 9 h 421"/>
                    <a:gd name="T58" fmla="*/ 2114 w 2206"/>
                    <a:gd name="T59" fmla="*/ 15 h 421"/>
                    <a:gd name="T60" fmla="*/ 1992 w 2206"/>
                    <a:gd name="T61" fmla="*/ 4 h 421"/>
                    <a:gd name="T62" fmla="*/ 1704 w 2206"/>
                    <a:gd name="T63" fmla="*/ 36 h 421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0" t="0" r="r" b="b"/>
                  <a:pathLst>
                    <a:path w="2206" h="421">
                      <a:moveTo>
                        <a:pt x="1704" y="36"/>
                      </a:moveTo>
                      <a:lnTo>
                        <a:pt x="1417" y="69"/>
                      </a:lnTo>
                      <a:lnTo>
                        <a:pt x="1316" y="44"/>
                      </a:lnTo>
                      <a:lnTo>
                        <a:pt x="1221" y="55"/>
                      </a:lnTo>
                      <a:lnTo>
                        <a:pt x="1316" y="77"/>
                      </a:lnTo>
                      <a:lnTo>
                        <a:pt x="92" y="228"/>
                      </a:lnTo>
                      <a:lnTo>
                        <a:pt x="0" y="213"/>
                      </a:lnTo>
                      <a:lnTo>
                        <a:pt x="1" y="247"/>
                      </a:lnTo>
                      <a:lnTo>
                        <a:pt x="465" y="351"/>
                      </a:lnTo>
                      <a:lnTo>
                        <a:pt x="677" y="390"/>
                      </a:lnTo>
                      <a:lnTo>
                        <a:pt x="816" y="412"/>
                      </a:lnTo>
                      <a:lnTo>
                        <a:pt x="873" y="421"/>
                      </a:lnTo>
                      <a:lnTo>
                        <a:pt x="939" y="418"/>
                      </a:lnTo>
                      <a:lnTo>
                        <a:pt x="1017" y="421"/>
                      </a:lnTo>
                      <a:lnTo>
                        <a:pt x="1104" y="412"/>
                      </a:lnTo>
                      <a:lnTo>
                        <a:pt x="1194" y="394"/>
                      </a:lnTo>
                      <a:lnTo>
                        <a:pt x="1200" y="358"/>
                      </a:lnTo>
                      <a:lnTo>
                        <a:pt x="1095" y="379"/>
                      </a:lnTo>
                      <a:lnTo>
                        <a:pt x="1001" y="390"/>
                      </a:lnTo>
                      <a:lnTo>
                        <a:pt x="822" y="376"/>
                      </a:lnTo>
                      <a:lnTo>
                        <a:pt x="725" y="362"/>
                      </a:lnTo>
                      <a:lnTo>
                        <a:pt x="649" y="344"/>
                      </a:lnTo>
                      <a:lnTo>
                        <a:pt x="276" y="267"/>
                      </a:lnTo>
                      <a:lnTo>
                        <a:pt x="1996" y="17"/>
                      </a:lnTo>
                      <a:lnTo>
                        <a:pt x="2114" y="27"/>
                      </a:lnTo>
                      <a:lnTo>
                        <a:pt x="2160" y="21"/>
                      </a:lnTo>
                      <a:lnTo>
                        <a:pt x="2206" y="13"/>
                      </a:lnTo>
                      <a:lnTo>
                        <a:pt x="2206" y="0"/>
                      </a:lnTo>
                      <a:lnTo>
                        <a:pt x="2178" y="9"/>
                      </a:lnTo>
                      <a:lnTo>
                        <a:pt x="2114" y="15"/>
                      </a:lnTo>
                      <a:lnTo>
                        <a:pt x="1992" y="4"/>
                      </a:lnTo>
                      <a:lnTo>
                        <a:pt x="1704" y="36"/>
                      </a:lnTo>
                      <a:close/>
                    </a:path>
                  </a:pathLst>
                </a:custGeom>
                <a:solidFill>
                  <a:srgbClr val="E0E0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PE" sz="2000"/>
                </a:p>
              </p:txBody>
            </p:sp>
            <p:sp>
              <p:nvSpPr>
                <p:cNvPr id="228" name="Freeform 129"/>
                <p:cNvSpPr>
                  <a:spLocks/>
                </p:cNvSpPr>
                <p:nvPr/>
              </p:nvSpPr>
              <p:spPr bwMode="auto">
                <a:xfrm>
                  <a:off x="1521" y="2347"/>
                  <a:ext cx="1828" cy="140"/>
                </a:xfrm>
                <a:custGeom>
                  <a:avLst/>
                  <a:gdLst>
                    <a:gd name="T0" fmla="*/ 0 w 1828"/>
                    <a:gd name="T1" fmla="*/ 82 h 140"/>
                    <a:gd name="T2" fmla="*/ 1314 w 1828"/>
                    <a:gd name="T3" fmla="*/ 0 h 140"/>
                    <a:gd name="T4" fmla="*/ 1515 w 1828"/>
                    <a:gd name="T5" fmla="*/ 46 h 140"/>
                    <a:gd name="T6" fmla="*/ 1686 w 1828"/>
                    <a:gd name="T7" fmla="*/ 31 h 140"/>
                    <a:gd name="T8" fmla="*/ 1828 w 1828"/>
                    <a:gd name="T9" fmla="*/ 59 h 140"/>
                    <a:gd name="T10" fmla="*/ 1209 w 1828"/>
                    <a:gd name="T11" fmla="*/ 140 h 140"/>
                    <a:gd name="T12" fmla="*/ 854 w 1828"/>
                    <a:gd name="T13" fmla="*/ 88 h 140"/>
                    <a:gd name="T14" fmla="*/ 252 w 1828"/>
                    <a:gd name="T15" fmla="*/ 130 h 140"/>
                    <a:gd name="T16" fmla="*/ 0 w 1828"/>
                    <a:gd name="T17" fmla="*/ 82 h 14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828" h="140">
                      <a:moveTo>
                        <a:pt x="0" y="82"/>
                      </a:moveTo>
                      <a:lnTo>
                        <a:pt x="1314" y="0"/>
                      </a:lnTo>
                      <a:lnTo>
                        <a:pt x="1515" y="46"/>
                      </a:lnTo>
                      <a:lnTo>
                        <a:pt x="1686" y="31"/>
                      </a:lnTo>
                      <a:lnTo>
                        <a:pt x="1828" y="59"/>
                      </a:lnTo>
                      <a:lnTo>
                        <a:pt x="1209" y="140"/>
                      </a:lnTo>
                      <a:lnTo>
                        <a:pt x="854" y="88"/>
                      </a:lnTo>
                      <a:lnTo>
                        <a:pt x="252" y="130"/>
                      </a:lnTo>
                      <a:lnTo>
                        <a:pt x="0" y="82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PE" sz="2000"/>
                </a:p>
              </p:txBody>
            </p:sp>
            <p:sp>
              <p:nvSpPr>
                <p:cNvPr id="229" name="Freeform 130"/>
                <p:cNvSpPr>
                  <a:spLocks/>
                </p:cNvSpPr>
                <p:nvPr/>
              </p:nvSpPr>
              <p:spPr bwMode="auto">
                <a:xfrm>
                  <a:off x="3301" y="2286"/>
                  <a:ext cx="927" cy="129"/>
                </a:xfrm>
                <a:custGeom>
                  <a:avLst/>
                  <a:gdLst>
                    <a:gd name="T0" fmla="*/ 0 w 927"/>
                    <a:gd name="T1" fmla="*/ 83 h 129"/>
                    <a:gd name="T2" fmla="*/ 136 w 927"/>
                    <a:gd name="T3" fmla="*/ 129 h 129"/>
                    <a:gd name="T4" fmla="*/ 715 w 927"/>
                    <a:gd name="T5" fmla="*/ 51 h 129"/>
                    <a:gd name="T6" fmla="*/ 874 w 927"/>
                    <a:gd name="T7" fmla="*/ 59 h 129"/>
                    <a:gd name="T8" fmla="*/ 927 w 927"/>
                    <a:gd name="T9" fmla="*/ 43 h 129"/>
                    <a:gd name="T10" fmla="*/ 651 w 927"/>
                    <a:gd name="T11" fmla="*/ 0 h 129"/>
                    <a:gd name="T12" fmla="*/ 166 w 927"/>
                    <a:gd name="T13" fmla="*/ 26 h 129"/>
                    <a:gd name="T14" fmla="*/ 0 w 927"/>
                    <a:gd name="T15" fmla="*/ 83 h 129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927" h="129">
                      <a:moveTo>
                        <a:pt x="0" y="83"/>
                      </a:moveTo>
                      <a:lnTo>
                        <a:pt x="136" y="129"/>
                      </a:lnTo>
                      <a:lnTo>
                        <a:pt x="715" y="51"/>
                      </a:lnTo>
                      <a:lnTo>
                        <a:pt x="874" y="59"/>
                      </a:lnTo>
                      <a:lnTo>
                        <a:pt x="927" y="43"/>
                      </a:lnTo>
                      <a:lnTo>
                        <a:pt x="651" y="0"/>
                      </a:lnTo>
                      <a:lnTo>
                        <a:pt x="166" y="26"/>
                      </a:lnTo>
                      <a:lnTo>
                        <a:pt x="0" y="83"/>
                      </a:lnTo>
                      <a:close/>
                    </a:path>
                  </a:pathLst>
                </a:custGeom>
                <a:solidFill>
                  <a:srgbClr val="006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PE" sz="2000"/>
                </a:p>
              </p:txBody>
            </p:sp>
            <p:sp>
              <p:nvSpPr>
                <p:cNvPr id="230" name="Freeform 131"/>
                <p:cNvSpPr>
                  <a:spLocks/>
                </p:cNvSpPr>
                <p:nvPr/>
              </p:nvSpPr>
              <p:spPr bwMode="auto">
                <a:xfrm>
                  <a:off x="3114" y="2341"/>
                  <a:ext cx="129" cy="82"/>
                </a:xfrm>
                <a:custGeom>
                  <a:avLst/>
                  <a:gdLst>
                    <a:gd name="T0" fmla="*/ 74 w 129"/>
                    <a:gd name="T1" fmla="*/ 72 h 82"/>
                    <a:gd name="T2" fmla="*/ 62 w 129"/>
                    <a:gd name="T3" fmla="*/ 76 h 82"/>
                    <a:gd name="T4" fmla="*/ 48 w 129"/>
                    <a:gd name="T5" fmla="*/ 78 h 82"/>
                    <a:gd name="T6" fmla="*/ 36 w 129"/>
                    <a:gd name="T7" fmla="*/ 76 h 82"/>
                    <a:gd name="T8" fmla="*/ 20 w 129"/>
                    <a:gd name="T9" fmla="*/ 80 h 82"/>
                    <a:gd name="T10" fmla="*/ 10 w 129"/>
                    <a:gd name="T11" fmla="*/ 82 h 82"/>
                    <a:gd name="T12" fmla="*/ 0 w 129"/>
                    <a:gd name="T13" fmla="*/ 65 h 82"/>
                    <a:gd name="T14" fmla="*/ 6 w 129"/>
                    <a:gd name="T15" fmla="*/ 52 h 82"/>
                    <a:gd name="T16" fmla="*/ 2 w 129"/>
                    <a:gd name="T17" fmla="*/ 48 h 82"/>
                    <a:gd name="T18" fmla="*/ 18 w 129"/>
                    <a:gd name="T19" fmla="*/ 24 h 82"/>
                    <a:gd name="T20" fmla="*/ 32 w 129"/>
                    <a:gd name="T21" fmla="*/ 18 h 82"/>
                    <a:gd name="T22" fmla="*/ 38 w 129"/>
                    <a:gd name="T23" fmla="*/ 22 h 82"/>
                    <a:gd name="T24" fmla="*/ 48 w 129"/>
                    <a:gd name="T25" fmla="*/ 20 h 82"/>
                    <a:gd name="T26" fmla="*/ 56 w 129"/>
                    <a:gd name="T27" fmla="*/ 18 h 82"/>
                    <a:gd name="T28" fmla="*/ 60 w 129"/>
                    <a:gd name="T29" fmla="*/ 6 h 82"/>
                    <a:gd name="T30" fmla="*/ 75 w 129"/>
                    <a:gd name="T31" fmla="*/ 0 h 82"/>
                    <a:gd name="T32" fmla="*/ 90 w 129"/>
                    <a:gd name="T33" fmla="*/ 0 h 82"/>
                    <a:gd name="T34" fmla="*/ 106 w 129"/>
                    <a:gd name="T35" fmla="*/ 12 h 82"/>
                    <a:gd name="T36" fmla="*/ 118 w 129"/>
                    <a:gd name="T37" fmla="*/ 18 h 82"/>
                    <a:gd name="T38" fmla="*/ 123 w 129"/>
                    <a:gd name="T39" fmla="*/ 27 h 82"/>
                    <a:gd name="T40" fmla="*/ 129 w 129"/>
                    <a:gd name="T41" fmla="*/ 36 h 82"/>
                    <a:gd name="T42" fmla="*/ 128 w 129"/>
                    <a:gd name="T43" fmla="*/ 46 h 82"/>
                    <a:gd name="T44" fmla="*/ 128 w 129"/>
                    <a:gd name="T45" fmla="*/ 57 h 82"/>
                    <a:gd name="T46" fmla="*/ 120 w 129"/>
                    <a:gd name="T47" fmla="*/ 63 h 82"/>
                    <a:gd name="T48" fmla="*/ 112 w 129"/>
                    <a:gd name="T49" fmla="*/ 72 h 82"/>
                    <a:gd name="T50" fmla="*/ 100 w 129"/>
                    <a:gd name="T51" fmla="*/ 76 h 82"/>
                    <a:gd name="T52" fmla="*/ 88 w 129"/>
                    <a:gd name="T53" fmla="*/ 74 h 82"/>
                    <a:gd name="T54" fmla="*/ 74 w 129"/>
                    <a:gd name="T55" fmla="*/ 72 h 82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0" t="0" r="r" b="b"/>
                  <a:pathLst>
                    <a:path w="129" h="82">
                      <a:moveTo>
                        <a:pt x="74" y="72"/>
                      </a:moveTo>
                      <a:lnTo>
                        <a:pt x="62" y="76"/>
                      </a:lnTo>
                      <a:lnTo>
                        <a:pt x="48" y="78"/>
                      </a:lnTo>
                      <a:lnTo>
                        <a:pt x="36" y="76"/>
                      </a:lnTo>
                      <a:lnTo>
                        <a:pt x="20" y="80"/>
                      </a:lnTo>
                      <a:lnTo>
                        <a:pt x="10" y="82"/>
                      </a:lnTo>
                      <a:lnTo>
                        <a:pt x="0" y="65"/>
                      </a:lnTo>
                      <a:lnTo>
                        <a:pt x="6" y="52"/>
                      </a:lnTo>
                      <a:lnTo>
                        <a:pt x="2" y="48"/>
                      </a:lnTo>
                      <a:lnTo>
                        <a:pt x="18" y="24"/>
                      </a:lnTo>
                      <a:lnTo>
                        <a:pt x="32" y="18"/>
                      </a:lnTo>
                      <a:lnTo>
                        <a:pt x="38" y="22"/>
                      </a:lnTo>
                      <a:lnTo>
                        <a:pt x="48" y="20"/>
                      </a:lnTo>
                      <a:lnTo>
                        <a:pt x="56" y="18"/>
                      </a:lnTo>
                      <a:lnTo>
                        <a:pt x="60" y="6"/>
                      </a:lnTo>
                      <a:lnTo>
                        <a:pt x="75" y="0"/>
                      </a:lnTo>
                      <a:lnTo>
                        <a:pt x="90" y="0"/>
                      </a:lnTo>
                      <a:lnTo>
                        <a:pt x="106" y="12"/>
                      </a:lnTo>
                      <a:lnTo>
                        <a:pt x="118" y="18"/>
                      </a:lnTo>
                      <a:lnTo>
                        <a:pt x="123" y="27"/>
                      </a:lnTo>
                      <a:lnTo>
                        <a:pt x="129" y="36"/>
                      </a:lnTo>
                      <a:lnTo>
                        <a:pt x="128" y="46"/>
                      </a:lnTo>
                      <a:lnTo>
                        <a:pt x="128" y="57"/>
                      </a:lnTo>
                      <a:lnTo>
                        <a:pt x="120" y="63"/>
                      </a:lnTo>
                      <a:lnTo>
                        <a:pt x="112" y="72"/>
                      </a:lnTo>
                      <a:lnTo>
                        <a:pt x="100" y="76"/>
                      </a:lnTo>
                      <a:lnTo>
                        <a:pt x="88" y="74"/>
                      </a:lnTo>
                      <a:lnTo>
                        <a:pt x="74" y="72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PE" sz="2000"/>
                </a:p>
              </p:txBody>
            </p:sp>
            <p:sp>
              <p:nvSpPr>
                <p:cNvPr id="231" name="Freeform 132"/>
                <p:cNvSpPr>
                  <a:spLocks/>
                </p:cNvSpPr>
                <p:nvPr/>
              </p:nvSpPr>
              <p:spPr bwMode="auto">
                <a:xfrm>
                  <a:off x="2821" y="2344"/>
                  <a:ext cx="126" cy="68"/>
                </a:xfrm>
                <a:custGeom>
                  <a:avLst/>
                  <a:gdLst>
                    <a:gd name="T0" fmla="*/ 73 w 126"/>
                    <a:gd name="T1" fmla="*/ 59 h 68"/>
                    <a:gd name="T2" fmla="*/ 61 w 126"/>
                    <a:gd name="T3" fmla="*/ 62 h 68"/>
                    <a:gd name="T4" fmla="*/ 47 w 126"/>
                    <a:gd name="T5" fmla="*/ 64 h 68"/>
                    <a:gd name="T6" fmla="*/ 35 w 126"/>
                    <a:gd name="T7" fmla="*/ 62 h 68"/>
                    <a:gd name="T8" fmla="*/ 19 w 126"/>
                    <a:gd name="T9" fmla="*/ 66 h 68"/>
                    <a:gd name="T10" fmla="*/ 9 w 126"/>
                    <a:gd name="T11" fmla="*/ 68 h 68"/>
                    <a:gd name="T12" fmla="*/ 0 w 126"/>
                    <a:gd name="T13" fmla="*/ 52 h 68"/>
                    <a:gd name="T14" fmla="*/ 5 w 126"/>
                    <a:gd name="T15" fmla="*/ 38 h 68"/>
                    <a:gd name="T16" fmla="*/ 1 w 126"/>
                    <a:gd name="T17" fmla="*/ 35 h 68"/>
                    <a:gd name="T18" fmla="*/ 17 w 126"/>
                    <a:gd name="T19" fmla="*/ 10 h 68"/>
                    <a:gd name="T20" fmla="*/ 31 w 126"/>
                    <a:gd name="T21" fmla="*/ 5 h 68"/>
                    <a:gd name="T22" fmla="*/ 37 w 126"/>
                    <a:gd name="T23" fmla="*/ 8 h 68"/>
                    <a:gd name="T24" fmla="*/ 47 w 126"/>
                    <a:gd name="T25" fmla="*/ 7 h 68"/>
                    <a:gd name="T26" fmla="*/ 55 w 126"/>
                    <a:gd name="T27" fmla="*/ 5 h 68"/>
                    <a:gd name="T28" fmla="*/ 63 w 126"/>
                    <a:gd name="T29" fmla="*/ 0 h 68"/>
                    <a:gd name="T30" fmla="*/ 71 w 126"/>
                    <a:gd name="T31" fmla="*/ 1 h 68"/>
                    <a:gd name="T32" fmla="*/ 87 w 126"/>
                    <a:gd name="T33" fmla="*/ 0 h 68"/>
                    <a:gd name="T34" fmla="*/ 101 w 126"/>
                    <a:gd name="T35" fmla="*/ 7 h 68"/>
                    <a:gd name="T36" fmla="*/ 109 w 126"/>
                    <a:gd name="T37" fmla="*/ 10 h 68"/>
                    <a:gd name="T38" fmla="*/ 114 w 126"/>
                    <a:gd name="T39" fmla="*/ 18 h 68"/>
                    <a:gd name="T40" fmla="*/ 121 w 126"/>
                    <a:gd name="T41" fmla="*/ 25 h 68"/>
                    <a:gd name="T42" fmla="*/ 126 w 126"/>
                    <a:gd name="T43" fmla="*/ 33 h 68"/>
                    <a:gd name="T44" fmla="*/ 126 w 126"/>
                    <a:gd name="T45" fmla="*/ 44 h 68"/>
                    <a:gd name="T46" fmla="*/ 119 w 126"/>
                    <a:gd name="T47" fmla="*/ 50 h 68"/>
                    <a:gd name="T48" fmla="*/ 110 w 126"/>
                    <a:gd name="T49" fmla="*/ 59 h 68"/>
                    <a:gd name="T50" fmla="*/ 99 w 126"/>
                    <a:gd name="T51" fmla="*/ 62 h 68"/>
                    <a:gd name="T52" fmla="*/ 87 w 126"/>
                    <a:gd name="T53" fmla="*/ 61 h 68"/>
                    <a:gd name="T54" fmla="*/ 73 w 126"/>
                    <a:gd name="T55" fmla="*/ 59 h 68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0" t="0" r="r" b="b"/>
                  <a:pathLst>
                    <a:path w="126" h="68">
                      <a:moveTo>
                        <a:pt x="73" y="59"/>
                      </a:moveTo>
                      <a:lnTo>
                        <a:pt x="61" y="62"/>
                      </a:lnTo>
                      <a:lnTo>
                        <a:pt x="47" y="64"/>
                      </a:lnTo>
                      <a:lnTo>
                        <a:pt x="35" y="62"/>
                      </a:lnTo>
                      <a:lnTo>
                        <a:pt x="19" y="66"/>
                      </a:lnTo>
                      <a:lnTo>
                        <a:pt x="9" y="68"/>
                      </a:lnTo>
                      <a:lnTo>
                        <a:pt x="0" y="52"/>
                      </a:lnTo>
                      <a:lnTo>
                        <a:pt x="5" y="38"/>
                      </a:lnTo>
                      <a:lnTo>
                        <a:pt x="1" y="35"/>
                      </a:lnTo>
                      <a:lnTo>
                        <a:pt x="17" y="10"/>
                      </a:lnTo>
                      <a:lnTo>
                        <a:pt x="31" y="5"/>
                      </a:lnTo>
                      <a:lnTo>
                        <a:pt x="37" y="8"/>
                      </a:lnTo>
                      <a:lnTo>
                        <a:pt x="47" y="7"/>
                      </a:lnTo>
                      <a:lnTo>
                        <a:pt x="55" y="5"/>
                      </a:lnTo>
                      <a:lnTo>
                        <a:pt x="63" y="0"/>
                      </a:lnTo>
                      <a:lnTo>
                        <a:pt x="71" y="1"/>
                      </a:lnTo>
                      <a:lnTo>
                        <a:pt x="87" y="0"/>
                      </a:lnTo>
                      <a:lnTo>
                        <a:pt x="101" y="7"/>
                      </a:lnTo>
                      <a:lnTo>
                        <a:pt x="109" y="10"/>
                      </a:lnTo>
                      <a:lnTo>
                        <a:pt x="114" y="18"/>
                      </a:lnTo>
                      <a:lnTo>
                        <a:pt x="121" y="25"/>
                      </a:lnTo>
                      <a:lnTo>
                        <a:pt x="126" y="33"/>
                      </a:lnTo>
                      <a:lnTo>
                        <a:pt x="126" y="44"/>
                      </a:lnTo>
                      <a:lnTo>
                        <a:pt x="119" y="50"/>
                      </a:lnTo>
                      <a:lnTo>
                        <a:pt x="110" y="59"/>
                      </a:lnTo>
                      <a:lnTo>
                        <a:pt x="99" y="62"/>
                      </a:lnTo>
                      <a:lnTo>
                        <a:pt x="87" y="61"/>
                      </a:lnTo>
                      <a:lnTo>
                        <a:pt x="73" y="59"/>
                      </a:lnTo>
                      <a:close/>
                    </a:path>
                  </a:pathLst>
                </a:custGeom>
                <a:solidFill>
                  <a:srgbClr val="006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PE" sz="2000"/>
                </a:p>
              </p:txBody>
            </p:sp>
            <p:sp>
              <p:nvSpPr>
                <p:cNvPr id="232" name="Freeform 133"/>
                <p:cNvSpPr>
                  <a:spLocks/>
                </p:cNvSpPr>
                <p:nvPr/>
              </p:nvSpPr>
              <p:spPr bwMode="auto">
                <a:xfrm>
                  <a:off x="2920" y="2341"/>
                  <a:ext cx="137" cy="74"/>
                </a:xfrm>
                <a:custGeom>
                  <a:avLst/>
                  <a:gdLst>
                    <a:gd name="T0" fmla="*/ 79 w 137"/>
                    <a:gd name="T1" fmla="*/ 64 h 74"/>
                    <a:gd name="T2" fmla="*/ 66 w 137"/>
                    <a:gd name="T3" fmla="*/ 68 h 74"/>
                    <a:gd name="T4" fmla="*/ 51 w 137"/>
                    <a:gd name="T5" fmla="*/ 70 h 74"/>
                    <a:gd name="T6" fmla="*/ 38 w 137"/>
                    <a:gd name="T7" fmla="*/ 68 h 74"/>
                    <a:gd name="T8" fmla="*/ 21 w 137"/>
                    <a:gd name="T9" fmla="*/ 72 h 74"/>
                    <a:gd name="T10" fmla="*/ 10 w 137"/>
                    <a:gd name="T11" fmla="*/ 74 h 74"/>
                    <a:gd name="T12" fmla="*/ 0 w 137"/>
                    <a:gd name="T13" fmla="*/ 56 h 74"/>
                    <a:gd name="T14" fmla="*/ 6 w 137"/>
                    <a:gd name="T15" fmla="*/ 42 h 74"/>
                    <a:gd name="T16" fmla="*/ 2 w 137"/>
                    <a:gd name="T17" fmla="*/ 38 h 74"/>
                    <a:gd name="T18" fmla="*/ 19 w 137"/>
                    <a:gd name="T19" fmla="*/ 12 h 74"/>
                    <a:gd name="T20" fmla="*/ 34 w 137"/>
                    <a:gd name="T21" fmla="*/ 6 h 74"/>
                    <a:gd name="T22" fmla="*/ 40 w 137"/>
                    <a:gd name="T23" fmla="*/ 10 h 74"/>
                    <a:gd name="T24" fmla="*/ 51 w 137"/>
                    <a:gd name="T25" fmla="*/ 8 h 74"/>
                    <a:gd name="T26" fmla="*/ 60 w 137"/>
                    <a:gd name="T27" fmla="*/ 6 h 74"/>
                    <a:gd name="T28" fmla="*/ 68 w 137"/>
                    <a:gd name="T29" fmla="*/ 0 h 74"/>
                    <a:gd name="T30" fmla="*/ 77 w 137"/>
                    <a:gd name="T31" fmla="*/ 2 h 74"/>
                    <a:gd name="T32" fmla="*/ 94 w 137"/>
                    <a:gd name="T33" fmla="*/ 0 h 74"/>
                    <a:gd name="T34" fmla="*/ 109 w 137"/>
                    <a:gd name="T35" fmla="*/ 8 h 74"/>
                    <a:gd name="T36" fmla="*/ 118 w 137"/>
                    <a:gd name="T37" fmla="*/ 12 h 74"/>
                    <a:gd name="T38" fmla="*/ 124 w 137"/>
                    <a:gd name="T39" fmla="*/ 20 h 74"/>
                    <a:gd name="T40" fmla="*/ 131 w 137"/>
                    <a:gd name="T41" fmla="*/ 28 h 74"/>
                    <a:gd name="T42" fmla="*/ 137 w 137"/>
                    <a:gd name="T43" fmla="*/ 36 h 74"/>
                    <a:gd name="T44" fmla="*/ 137 w 137"/>
                    <a:gd name="T45" fmla="*/ 48 h 74"/>
                    <a:gd name="T46" fmla="*/ 128 w 137"/>
                    <a:gd name="T47" fmla="*/ 54 h 74"/>
                    <a:gd name="T48" fmla="*/ 120 w 137"/>
                    <a:gd name="T49" fmla="*/ 64 h 74"/>
                    <a:gd name="T50" fmla="*/ 107 w 137"/>
                    <a:gd name="T51" fmla="*/ 68 h 74"/>
                    <a:gd name="T52" fmla="*/ 94 w 137"/>
                    <a:gd name="T53" fmla="*/ 66 h 74"/>
                    <a:gd name="T54" fmla="*/ 79 w 137"/>
                    <a:gd name="T55" fmla="*/ 64 h 74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0" t="0" r="r" b="b"/>
                  <a:pathLst>
                    <a:path w="137" h="74">
                      <a:moveTo>
                        <a:pt x="79" y="64"/>
                      </a:moveTo>
                      <a:lnTo>
                        <a:pt x="66" y="68"/>
                      </a:lnTo>
                      <a:lnTo>
                        <a:pt x="51" y="70"/>
                      </a:lnTo>
                      <a:lnTo>
                        <a:pt x="38" y="68"/>
                      </a:lnTo>
                      <a:lnTo>
                        <a:pt x="21" y="72"/>
                      </a:lnTo>
                      <a:lnTo>
                        <a:pt x="10" y="74"/>
                      </a:lnTo>
                      <a:lnTo>
                        <a:pt x="0" y="56"/>
                      </a:lnTo>
                      <a:lnTo>
                        <a:pt x="6" y="42"/>
                      </a:lnTo>
                      <a:lnTo>
                        <a:pt x="2" y="38"/>
                      </a:lnTo>
                      <a:lnTo>
                        <a:pt x="19" y="12"/>
                      </a:lnTo>
                      <a:lnTo>
                        <a:pt x="34" y="6"/>
                      </a:lnTo>
                      <a:lnTo>
                        <a:pt x="40" y="10"/>
                      </a:lnTo>
                      <a:lnTo>
                        <a:pt x="51" y="8"/>
                      </a:lnTo>
                      <a:lnTo>
                        <a:pt x="60" y="6"/>
                      </a:lnTo>
                      <a:lnTo>
                        <a:pt x="68" y="0"/>
                      </a:lnTo>
                      <a:lnTo>
                        <a:pt x="77" y="2"/>
                      </a:lnTo>
                      <a:lnTo>
                        <a:pt x="94" y="0"/>
                      </a:lnTo>
                      <a:lnTo>
                        <a:pt x="109" y="8"/>
                      </a:lnTo>
                      <a:lnTo>
                        <a:pt x="118" y="12"/>
                      </a:lnTo>
                      <a:lnTo>
                        <a:pt x="124" y="20"/>
                      </a:lnTo>
                      <a:lnTo>
                        <a:pt x="131" y="28"/>
                      </a:lnTo>
                      <a:lnTo>
                        <a:pt x="137" y="36"/>
                      </a:lnTo>
                      <a:lnTo>
                        <a:pt x="137" y="48"/>
                      </a:lnTo>
                      <a:lnTo>
                        <a:pt x="128" y="54"/>
                      </a:lnTo>
                      <a:lnTo>
                        <a:pt x="120" y="64"/>
                      </a:lnTo>
                      <a:lnTo>
                        <a:pt x="107" y="68"/>
                      </a:lnTo>
                      <a:lnTo>
                        <a:pt x="94" y="66"/>
                      </a:lnTo>
                      <a:lnTo>
                        <a:pt x="79" y="64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PE" sz="2000"/>
                </a:p>
              </p:txBody>
            </p:sp>
            <p:sp>
              <p:nvSpPr>
                <p:cNvPr id="233" name="Freeform 134"/>
                <p:cNvSpPr>
                  <a:spLocks/>
                </p:cNvSpPr>
                <p:nvPr/>
              </p:nvSpPr>
              <p:spPr bwMode="auto">
                <a:xfrm>
                  <a:off x="2027" y="2459"/>
                  <a:ext cx="604" cy="99"/>
                </a:xfrm>
                <a:custGeom>
                  <a:avLst/>
                  <a:gdLst>
                    <a:gd name="T0" fmla="*/ 91 w 604"/>
                    <a:gd name="T1" fmla="*/ 99 h 99"/>
                    <a:gd name="T2" fmla="*/ 604 w 604"/>
                    <a:gd name="T3" fmla="*/ 36 h 99"/>
                    <a:gd name="T4" fmla="*/ 511 w 604"/>
                    <a:gd name="T5" fmla="*/ 21 h 99"/>
                    <a:gd name="T6" fmla="*/ 225 w 604"/>
                    <a:gd name="T7" fmla="*/ 53 h 99"/>
                    <a:gd name="T8" fmla="*/ 222 w 604"/>
                    <a:gd name="T9" fmla="*/ 36 h 99"/>
                    <a:gd name="T10" fmla="*/ 201 w 604"/>
                    <a:gd name="T11" fmla="*/ 15 h 99"/>
                    <a:gd name="T12" fmla="*/ 189 w 604"/>
                    <a:gd name="T13" fmla="*/ 7 h 99"/>
                    <a:gd name="T14" fmla="*/ 167 w 604"/>
                    <a:gd name="T15" fmla="*/ 0 h 99"/>
                    <a:gd name="T16" fmla="*/ 140 w 604"/>
                    <a:gd name="T17" fmla="*/ 3 h 99"/>
                    <a:gd name="T18" fmla="*/ 128 w 604"/>
                    <a:gd name="T19" fmla="*/ 9 h 99"/>
                    <a:gd name="T20" fmla="*/ 117 w 604"/>
                    <a:gd name="T21" fmla="*/ 13 h 99"/>
                    <a:gd name="T22" fmla="*/ 113 w 604"/>
                    <a:gd name="T23" fmla="*/ 12 h 99"/>
                    <a:gd name="T24" fmla="*/ 110 w 604"/>
                    <a:gd name="T25" fmla="*/ 12 h 99"/>
                    <a:gd name="T26" fmla="*/ 108 w 604"/>
                    <a:gd name="T27" fmla="*/ 9 h 99"/>
                    <a:gd name="T28" fmla="*/ 101 w 604"/>
                    <a:gd name="T29" fmla="*/ 10 h 99"/>
                    <a:gd name="T30" fmla="*/ 93 w 604"/>
                    <a:gd name="T31" fmla="*/ 9 h 99"/>
                    <a:gd name="T32" fmla="*/ 87 w 604"/>
                    <a:gd name="T33" fmla="*/ 15 h 99"/>
                    <a:gd name="T34" fmla="*/ 83 w 604"/>
                    <a:gd name="T35" fmla="*/ 19 h 99"/>
                    <a:gd name="T36" fmla="*/ 80 w 604"/>
                    <a:gd name="T37" fmla="*/ 24 h 99"/>
                    <a:gd name="T38" fmla="*/ 77 w 604"/>
                    <a:gd name="T39" fmla="*/ 27 h 99"/>
                    <a:gd name="T40" fmla="*/ 74 w 604"/>
                    <a:gd name="T41" fmla="*/ 30 h 99"/>
                    <a:gd name="T42" fmla="*/ 71 w 604"/>
                    <a:gd name="T43" fmla="*/ 31 h 99"/>
                    <a:gd name="T44" fmla="*/ 63 w 604"/>
                    <a:gd name="T45" fmla="*/ 40 h 99"/>
                    <a:gd name="T46" fmla="*/ 60 w 604"/>
                    <a:gd name="T47" fmla="*/ 46 h 99"/>
                    <a:gd name="T48" fmla="*/ 66 w 604"/>
                    <a:gd name="T49" fmla="*/ 55 h 99"/>
                    <a:gd name="T50" fmla="*/ 62 w 604"/>
                    <a:gd name="T51" fmla="*/ 63 h 99"/>
                    <a:gd name="T52" fmla="*/ 60 w 604"/>
                    <a:gd name="T53" fmla="*/ 69 h 99"/>
                    <a:gd name="T54" fmla="*/ 66 w 604"/>
                    <a:gd name="T55" fmla="*/ 81 h 99"/>
                    <a:gd name="T56" fmla="*/ 0 w 604"/>
                    <a:gd name="T57" fmla="*/ 84 h 99"/>
                    <a:gd name="T58" fmla="*/ 91 w 604"/>
                    <a:gd name="T59" fmla="*/ 99 h 99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604" h="99">
                      <a:moveTo>
                        <a:pt x="91" y="99"/>
                      </a:moveTo>
                      <a:lnTo>
                        <a:pt x="604" y="36"/>
                      </a:lnTo>
                      <a:lnTo>
                        <a:pt x="511" y="21"/>
                      </a:lnTo>
                      <a:lnTo>
                        <a:pt x="225" y="53"/>
                      </a:lnTo>
                      <a:lnTo>
                        <a:pt x="222" y="36"/>
                      </a:lnTo>
                      <a:lnTo>
                        <a:pt x="201" y="15"/>
                      </a:lnTo>
                      <a:lnTo>
                        <a:pt x="189" y="7"/>
                      </a:lnTo>
                      <a:lnTo>
                        <a:pt x="167" y="0"/>
                      </a:lnTo>
                      <a:lnTo>
                        <a:pt x="140" y="3"/>
                      </a:lnTo>
                      <a:lnTo>
                        <a:pt x="128" y="9"/>
                      </a:lnTo>
                      <a:lnTo>
                        <a:pt x="117" y="13"/>
                      </a:lnTo>
                      <a:lnTo>
                        <a:pt x="113" y="12"/>
                      </a:lnTo>
                      <a:lnTo>
                        <a:pt x="110" y="12"/>
                      </a:lnTo>
                      <a:lnTo>
                        <a:pt x="108" y="9"/>
                      </a:lnTo>
                      <a:lnTo>
                        <a:pt x="101" y="10"/>
                      </a:lnTo>
                      <a:lnTo>
                        <a:pt x="93" y="9"/>
                      </a:lnTo>
                      <a:lnTo>
                        <a:pt x="87" y="15"/>
                      </a:lnTo>
                      <a:lnTo>
                        <a:pt x="83" y="19"/>
                      </a:lnTo>
                      <a:lnTo>
                        <a:pt x="80" y="24"/>
                      </a:lnTo>
                      <a:lnTo>
                        <a:pt x="77" y="27"/>
                      </a:lnTo>
                      <a:lnTo>
                        <a:pt x="74" y="30"/>
                      </a:lnTo>
                      <a:lnTo>
                        <a:pt x="71" y="31"/>
                      </a:lnTo>
                      <a:lnTo>
                        <a:pt x="63" y="40"/>
                      </a:lnTo>
                      <a:lnTo>
                        <a:pt x="60" y="46"/>
                      </a:lnTo>
                      <a:lnTo>
                        <a:pt x="66" y="55"/>
                      </a:lnTo>
                      <a:lnTo>
                        <a:pt x="62" y="63"/>
                      </a:lnTo>
                      <a:lnTo>
                        <a:pt x="60" y="69"/>
                      </a:lnTo>
                      <a:lnTo>
                        <a:pt x="66" y="81"/>
                      </a:lnTo>
                      <a:lnTo>
                        <a:pt x="0" y="84"/>
                      </a:lnTo>
                      <a:lnTo>
                        <a:pt x="91" y="99"/>
                      </a:lnTo>
                      <a:close/>
                    </a:path>
                  </a:pathLst>
                </a:custGeom>
                <a:solidFill>
                  <a:srgbClr val="006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PE" sz="2000"/>
                </a:p>
              </p:txBody>
            </p:sp>
            <p:sp>
              <p:nvSpPr>
                <p:cNvPr id="234" name="Freeform 135"/>
                <p:cNvSpPr>
                  <a:spLocks/>
                </p:cNvSpPr>
                <p:nvPr/>
              </p:nvSpPr>
              <p:spPr bwMode="auto">
                <a:xfrm>
                  <a:off x="728" y="1861"/>
                  <a:ext cx="3257" cy="620"/>
                </a:xfrm>
                <a:custGeom>
                  <a:avLst/>
                  <a:gdLst>
                    <a:gd name="T0" fmla="*/ 0 w 3257"/>
                    <a:gd name="T1" fmla="*/ 240 h 620"/>
                    <a:gd name="T2" fmla="*/ 8 w 3257"/>
                    <a:gd name="T3" fmla="*/ 208 h 620"/>
                    <a:gd name="T4" fmla="*/ 24 w 3257"/>
                    <a:gd name="T5" fmla="*/ 184 h 620"/>
                    <a:gd name="T6" fmla="*/ 768 w 3257"/>
                    <a:gd name="T7" fmla="*/ 0 h 620"/>
                    <a:gd name="T8" fmla="*/ 3217 w 3257"/>
                    <a:gd name="T9" fmla="*/ 160 h 620"/>
                    <a:gd name="T10" fmla="*/ 3257 w 3257"/>
                    <a:gd name="T11" fmla="*/ 232 h 620"/>
                    <a:gd name="T12" fmla="*/ 3249 w 3257"/>
                    <a:gd name="T13" fmla="*/ 248 h 620"/>
                    <a:gd name="T14" fmla="*/ 3233 w 3257"/>
                    <a:gd name="T15" fmla="*/ 272 h 620"/>
                    <a:gd name="T16" fmla="*/ 3233 w 3257"/>
                    <a:gd name="T17" fmla="*/ 496 h 620"/>
                    <a:gd name="T18" fmla="*/ 795 w 3257"/>
                    <a:gd name="T19" fmla="*/ 620 h 620"/>
                    <a:gd name="T20" fmla="*/ 16 w 3257"/>
                    <a:gd name="T21" fmla="*/ 504 h 620"/>
                    <a:gd name="T22" fmla="*/ 0 w 3257"/>
                    <a:gd name="T23" fmla="*/ 240 h 62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3257" h="620">
                      <a:moveTo>
                        <a:pt x="0" y="240"/>
                      </a:moveTo>
                      <a:lnTo>
                        <a:pt x="8" y="208"/>
                      </a:lnTo>
                      <a:lnTo>
                        <a:pt x="24" y="184"/>
                      </a:lnTo>
                      <a:lnTo>
                        <a:pt x="768" y="0"/>
                      </a:lnTo>
                      <a:lnTo>
                        <a:pt x="3217" y="160"/>
                      </a:lnTo>
                      <a:lnTo>
                        <a:pt x="3257" y="232"/>
                      </a:lnTo>
                      <a:lnTo>
                        <a:pt x="3249" y="248"/>
                      </a:lnTo>
                      <a:lnTo>
                        <a:pt x="3233" y="272"/>
                      </a:lnTo>
                      <a:lnTo>
                        <a:pt x="3233" y="496"/>
                      </a:lnTo>
                      <a:lnTo>
                        <a:pt x="795" y="620"/>
                      </a:lnTo>
                      <a:lnTo>
                        <a:pt x="16" y="504"/>
                      </a:lnTo>
                      <a:lnTo>
                        <a:pt x="0" y="24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PE" sz="2000"/>
                </a:p>
              </p:txBody>
            </p:sp>
            <p:sp>
              <p:nvSpPr>
                <p:cNvPr id="235" name="Freeform 136"/>
                <p:cNvSpPr>
                  <a:spLocks/>
                </p:cNvSpPr>
                <p:nvPr/>
              </p:nvSpPr>
              <p:spPr bwMode="auto">
                <a:xfrm>
                  <a:off x="1521" y="1948"/>
                  <a:ext cx="2442" cy="481"/>
                </a:xfrm>
                <a:custGeom>
                  <a:avLst/>
                  <a:gdLst>
                    <a:gd name="T0" fmla="*/ 0 w 2442"/>
                    <a:gd name="T1" fmla="*/ 481 h 481"/>
                    <a:gd name="T2" fmla="*/ 2442 w 2442"/>
                    <a:gd name="T3" fmla="*/ 358 h 481"/>
                    <a:gd name="T4" fmla="*/ 2442 w 2442"/>
                    <a:gd name="T5" fmla="*/ 118 h 481"/>
                    <a:gd name="T6" fmla="*/ 0 w 2442"/>
                    <a:gd name="T7" fmla="*/ 0 h 481"/>
                    <a:gd name="T8" fmla="*/ 0 w 2442"/>
                    <a:gd name="T9" fmla="*/ 481 h 48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442" h="481">
                      <a:moveTo>
                        <a:pt x="0" y="481"/>
                      </a:moveTo>
                      <a:lnTo>
                        <a:pt x="2442" y="358"/>
                      </a:lnTo>
                      <a:lnTo>
                        <a:pt x="2442" y="118"/>
                      </a:lnTo>
                      <a:lnTo>
                        <a:pt x="0" y="0"/>
                      </a:lnTo>
                      <a:lnTo>
                        <a:pt x="0" y="48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PE" sz="2000"/>
                </a:p>
              </p:txBody>
            </p:sp>
            <p:sp>
              <p:nvSpPr>
                <p:cNvPr id="236" name="Freeform 137"/>
                <p:cNvSpPr>
                  <a:spLocks/>
                </p:cNvSpPr>
                <p:nvPr/>
              </p:nvSpPr>
              <p:spPr bwMode="auto">
                <a:xfrm>
                  <a:off x="1531" y="2195"/>
                  <a:ext cx="2321" cy="101"/>
                </a:xfrm>
                <a:custGeom>
                  <a:avLst/>
                  <a:gdLst>
                    <a:gd name="T0" fmla="*/ 2321 w 2321"/>
                    <a:gd name="T1" fmla="*/ 57 h 101"/>
                    <a:gd name="T2" fmla="*/ 2321 w 2321"/>
                    <a:gd name="T3" fmla="*/ 9 h 101"/>
                    <a:gd name="T4" fmla="*/ 0 w 2321"/>
                    <a:gd name="T5" fmla="*/ 0 h 101"/>
                    <a:gd name="T6" fmla="*/ 0 w 2321"/>
                    <a:gd name="T7" fmla="*/ 101 h 101"/>
                    <a:gd name="T8" fmla="*/ 2321 w 2321"/>
                    <a:gd name="T9" fmla="*/ 57 h 10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321" h="101">
                      <a:moveTo>
                        <a:pt x="2321" y="57"/>
                      </a:moveTo>
                      <a:lnTo>
                        <a:pt x="2321" y="9"/>
                      </a:lnTo>
                      <a:lnTo>
                        <a:pt x="0" y="0"/>
                      </a:lnTo>
                      <a:lnTo>
                        <a:pt x="0" y="101"/>
                      </a:lnTo>
                      <a:lnTo>
                        <a:pt x="2321" y="57"/>
                      </a:lnTo>
                      <a:close/>
                    </a:path>
                  </a:pathLst>
                </a:custGeom>
                <a:solidFill>
                  <a:srgbClr val="402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PE" sz="2000"/>
                </a:p>
              </p:txBody>
            </p:sp>
            <p:sp>
              <p:nvSpPr>
                <p:cNvPr id="237" name="Freeform 138"/>
                <p:cNvSpPr>
                  <a:spLocks/>
                </p:cNvSpPr>
                <p:nvPr/>
              </p:nvSpPr>
              <p:spPr bwMode="auto">
                <a:xfrm>
                  <a:off x="745" y="1963"/>
                  <a:ext cx="630" cy="456"/>
                </a:xfrm>
                <a:custGeom>
                  <a:avLst/>
                  <a:gdLst>
                    <a:gd name="T0" fmla="*/ 630 w 630"/>
                    <a:gd name="T1" fmla="*/ 456 h 456"/>
                    <a:gd name="T2" fmla="*/ 616 w 630"/>
                    <a:gd name="T3" fmla="*/ 0 h 456"/>
                    <a:gd name="T4" fmla="*/ 0 w 630"/>
                    <a:gd name="T5" fmla="*/ 127 h 456"/>
                    <a:gd name="T6" fmla="*/ 0 w 630"/>
                    <a:gd name="T7" fmla="*/ 341 h 456"/>
                    <a:gd name="T8" fmla="*/ 630 w 630"/>
                    <a:gd name="T9" fmla="*/ 456 h 45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630" h="456">
                      <a:moveTo>
                        <a:pt x="630" y="456"/>
                      </a:moveTo>
                      <a:lnTo>
                        <a:pt x="616" y="0"/>
                      </a:lnTo>
                      <a:lnTo>
                        <a:pt x="0" y="127"/>
                      </a:lnTo>
                      <a:lnTo>
                        <a:pt x="0" y="341"/>
                      </a:lnTo>
                      <a:lnTo>
                        <a:pt x="630" y="45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PE" sz="2000"/>
                </a:p>
              </p:txBody>
            </p:sp>
            <p:sp>
              <p:nvSpPr>
                <p:cNvPr id="238" name="Freeform 139"/>
                <p:cNvSpPr>
                  <a:spLocks/>
                </p:cNvSpPr>
                <p:nvPr/>
              </p:nvSpPr>
              <p:spPr bwMode="auto">
                <a:xfrm>
                  <a:off x="780" y="2207"/>
                  <a:ext cx="588" cy="100"/>
                </a:xfrm>
                <a:custGeom>
                  <a:avLst/>
                  <a:gdLst>
                    <a:gd name="T0" fmla="*/ 580 w 588"/>
                    <a:gd name="T1" fmla="*/ 4 h 100"/>
                    <a:gd name="T2" fmla="*/ 0 w 588"/>
                    <a:gd name="T3" fmla="*/ 0 h 100"/>
                    <a:gd name="T4" fmla="*/ 0 w 588"/>
                    <a:gd name="T5" fmla="*/ 48 h 100"/>
                    <a:gd name="T6" fmla="*/ 588 w 588"/>
                    <a:gd name="T7" fmla="*/ 100 h 100"/>
                    <a:gd name="T8" fmla="*/ 580 w 588"/>
                    <a:gd name="T9" fmla="*/ 4 h 10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588" h="100">
                      <a:moveTo>
                        <a:pt x="580" y="4"/>
                      </a:moveTo>
                      <a:lnTo>
                        <a:pt x="0" y="0"/>
                      </a:lnTo>
                      <a:lnTo>
                        <a:pt x="0" y="48"/>
                      </a:lnTo>
                      <a:lnTo>
                        <a:pt x="588" y="100"/>
                      </a:lnTo>
                      <a:lnTo>
                        <a:pt x="580" y="4"/>
                      </a:lnTo>
                      <a:close/>
                    </a:path>
                  </a:pathLst>
                </a:custGeom>
                <a:solidFill>
                  <a:srgbClr val="402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PE" sz="2000"/>
                </a:p>
              </p:txBody>
            </p:sp>
            <p:sp>
              <p:nvSpPr>
                <p:cNvPr id="239" name="Freeform 140"/>
                <p:cNvSpPr>
                  <a:spLocks/>
                </p:cNvSpPr>
                <p:nvPr/>
              </p:nvSpPr>
              <p:spPr bwMode="auto">
                <a:xfrm>
                  <a:off x="805" y="2074"/>
                  <a:ext cx="14" cy="245"/>
                </a:xfrm>
                <a:custGeom>
                  <a:avLst/>
                  <a:gdLst>
                    <a:gd name="T0" fmla="*/ 14 w 14"/>
                    <a:gd name="T1" fmla="*/ 245 h 245"/>
                    <a:gd name="T2" fmla="*/ 14 w 14"/>
                    <a:gd name="T3" fmla="*/ 128 h 245"/>
                    <a:gd name="T4" fmla="*/ 5 w 14"/>
                    <a:gd name="T5" fmla="*/ 129 h 245"/>
                    <a:gd name="T6" fmla="*/ 5 w 14"/>
                    <a:gd name="T7" fmla="*/ 0 h 245"/>
                    <a:gd name="T8" fmla="*/ 0 w 14"/>
                    <a:gd name="T9" fmla="*/ 3 h 245"/>
                    <a:gd name="T10" fmla="*/ 0 w 14"/>
                    <a:gd name="T11" fmla="*/ 131 h 245"/>
                    <a:gd name="T12" fmla="*/ 9 w 14"/>
                    <a:gd name="T13" fmla="*/ 131 h 245"/>
                    <a:gd name="T14" fmla="*/ 9 w 14"/>
                    <a:gd name="T15" fmla="*/ 244 h 245"/>
                    <a:gd name="T16" fmla="*/ 14 w 14"/>
                    <a:gd name="T17" fmla="*/ 245 h 24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4" h="245">
                      <a:moveTo>
                        <a:pt x="14" y="245"/>
                      </a:moveTo>
                      <a:lnTo>
                        <a:pt x="14" y="128"/>
                      </a:lnTo>
                      <a:lnTo>
                        <a:pt x="5" y="129"/>
                      </a:lnTo>
                      <a:lnTo>
                        <a:pt x="5" y="0"/>
                      </a:lnTo>
                      <a:lnTo>
                        <a:pt x="0" y="3"/>
                      </a:lnTo>
                      <a:lnTo>
                        <a:pt x="0" y="131"/>
                      </a:lnTo>
                      <a:lnTo>
                        <a:pt x="9" y="131"/>
                      </a:lnTo>
                      <a:lnTo>
                        <a:pt x="9" y="244"/>
                      </a:lnTo>
                      <a:lnTo>
                        <a:pt x="14" y="245"/>
                      </a:lnTo>
                      <a:close/>
                    </a:path>
                  </a:pathLst>
                </a:custGeom>
                <a:solidFill>
                  <a:srgbClr val="402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PE" sz="2000"/>
                </a:p>
              </p:txBody>
            </p:sp>
            <p:sp>
              <p:nvSpPr>
                <p:cNvPr id="240" name="Freeform 141"/>
                <p:cNvSpPr>
                  <a:spLocks/>
                </p:cNvSpPr>
                <p:nvPr/>
              </p:nvSpPr>
              <p:spPr bwMode="auto">
                <a:xfrm>
                  <a:off x="851" y="2066"/>
                  <a:ext cx="6" cy="258"/>
                </a:xfrm>
                <a:custGeom>
                  <a:avLst/>
                  <a:gdLst>
                    <a:gd name="T0" fmla="*/ 6 w 6"/>
                    <a:gd name="T1" fmla="*/ 258 h 258"/>
                    <a:gd name="T2" fmla="*/ 6 w 6"/>
                    <a:gd name="T3" fmla="*/ 0 h 258"/>
                    <a:gd name="T4" fmla="*/ 0 w 6"/>
                    <a:gd name="T5" fmla="*/ 7 h 258"/>
                    <a:gd name="T6" fmla="*/ 0 w 6"/>
                    <a:gd name="T7" fmla="*/ 257 h 258"/>
                    <a:gd name="T8" fmla="*/ 6 w 6"/>
                    <a:gd name="T9" fmla="*/ 258 h 25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6" h="258">
                      <a:moveTo>
                        <a:pt x="6" y="258"/>
                      </a:moveTo>
                      <a:lnTo>
                        <a:pt x="6" y="0"/>
                      </a:lnTo>
                      <a:lnTo>
                        <a:pt x="0" y="7"/>
                      </a:lnTo>
                      <a:lnTo>
                        <a:pt x="0" y="257"/>
                      </a:lnTo>
                      <a:lnTo>
                        <a:pt x="6" y="258"/>
                      </a:lnTo>
                      <a:close/>
                    </a:path>
                  </a:pathLst>
                </a:custGeom>
                <a:solidFill>
                  <a:srgbClr val="201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PE" sz="2000"/>
                </a:p>
              </p:txBody>
            </p:sp>
            <p:sp>
              <p:nvSpPr>
                <p:cNvPr id="241" name="Freeform 142"/>
                <p:cNvSpPr>
                  <a:spLocks/>
                </p:cNvSpPr>
                <p:nvPr/>
              </p:nvSpPr>
              <p:spPr bwMode="auto">
                <a:xfrm>
                  <a:off x="900" y="2059"/>
                  <a:ext cx="5" cy="274"/>
                </a:xfrm>
                <a:custGeom>
                  <a:avLst/>
                  <a:gdLst>
                    <a:gd name="T0" fmla="*/ 5 w 5"/>
                    <a:gd name="T1" fmla="*/ 274 h 274"/>
                    <a:gd name="T2" fmla="*/ 5 w 5"/>
                    <a:gd name="T3" fmla="*/ 4 h 274"/>
                    <a:gd name="T4" fmla="*/ 0 w 5"/>
                    <a:gd name="T5" fmla="*/ 0 h 274"/>
                    <a:gd name="T6" fmla="*/ 0 w 5"/>
                    <a:gd name="T7" fmla="*/ 272 h 274"/>
                    <a:gd name="T8" fmla="*/ 5 w 5"/>
                    <a:gd name="T9" fmla="*/ 274 h 27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5" h="274">
                      <a:moveTo>
                        <a:pt x="5" y="274"/>
                      </a:moveTo>
                      <a:lnTo>
                        <a:pt x="5" y="4"/>
                      </a:lnTo>
                      <a:lnTo>
                        <a:pt x="0" y="0"/>
                      </a:lnTo>
                      <a:lnTo>
                        <a:pt x="0" y="272"/>
                      </a:lnTo>
                      <a:lnTo>
                        <a:pt x="5" y="274"/>
                      </a:lnTo>
                      <a:close/>
                    </a:path>
                  </a:pathLst>
                </a:custGeom>
                <a:solidFill>
                  <a:srgbClr val="201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PE" sz="2000"/>
                </a:p>
              </p:txBody>
            </p:sp>
            <p:sp>
              <p:nvSpPr>
                <p:cNvPr id="242" name="Freeform 143"/>
                <p:cNvSpPr>
                  <a:spLocks/>
                </p:cNvSpPr>
                <p:nvPr/>
              </p:nvSpPr>
              <p:spPr bwMode="auto">
                <a:xfrm>
                  <a:off x="959" y="2046"/>
                  <a:ext cx="6" cy="298"/>
                </a:xfrm>
                <a:custGeom>
                  <a:avLst/>
                  <a:gdLst>
                    <a:gd name="T0" fmla="*/ 6 w 6"/>
                    <a:gd name="T1" fmla="*/ 298 h 298"/>
                    <a:gd name="T2" fmla="*/ 6 w 6"/>
                    <a:gd name="T3" fmla="*/ 0 h 298"/>
                    <a:gd name="T4" fmla="*/ 0 w 6"/>
                    <a:gd name="T5" fmla="*/ 2 h 298"/>
                    <a:gd name="T6" fmla="*/ 0 w 6"/>
                    <a:gd name="T7" fmla="*/ 294 h 298"/>
                    <a:gd name="T8" fmla="*/ 6 w 6"/>
                    <a:gd name="T9" fmla="*/ 298 h 29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6" h="298">
                      <a:moveTo>
                        <a:pt x="6" y="298"/>
                      </a:moveTo>
                      <a:lnTo>
                        <a:pt x="6" y="0"/>
                      </a:lnTo>
                      <a:lnTo>
                        <a:pt x="0" y="2"/>
                      </a:lnTo>
                      <a:lnTo>
                        <a:pt x="0" y="294"/>
                      </a:lnTo>
                      <a:lnTo>
                        <a:pt x="6" y="298"/>
                      </a:lnTo>
                      <a:close/>
                    </a:path>
                  </a:pathLst>
                </a:custGeom>
                <a:solidFill>
                  <a:srgbClr val="201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PE" sz="2000"/>
                </a:p>
              </p:txBody>
            </p:sp>
            <p:sp>
              <p:nvSpPr>
                <p:cNvPr id="243" name="Freeform 144"/>
                <p:cNvSpPr>
                  <a:spLocks/>
                </p:cNvSpPr>
                <p:nvPr/>
              </p:nvSpPr>
              <p:spPr bwMode="auto">
                <a:xfrm>
                  <a:off x="1043" y="2029"/>
                  <a:ext cx="8" cy="329"/>
                </a:xfrm>
                <a:custGeom>
                  <a:avLst/>
                  <a:gdLst>
                    <a:gd name="T0" fmla="*/ 8 w 8"/>
                    <a:gd name="T1" fmla="*/ 329 h 329"/>
                    <a:gd name="T2" fmla="*/ 8 w 8"/>
                    <a:gd name="T3" fmla="*/ 0 h 329"/>
                    <a:gd name="T4" fmla="*/ 0 w 8"/>
                    <a:gd name="T5" fmla="*/ 5 h 329"/>
                    <a:gd name="T6" fmla="*/ 0 w 8"/>
                    <a:gd name="T7" fmla="*/ 327 h 329"/>
                    <a:gd name="T8" fmla="*/ 8 w 8"/>
                    <a:gd name="T9" fmla="*/ 329 h 3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" h="329">
                      <a:moveTo>
                        <a:pt x="8" y="329"/>
                      </a:moveTo>
                      <a:lnTo>
                        <a:pt x="8" y="0"/>
                      </a:lnTo>
                      <a:lnTo>
                        <a:pt x="0" y="5"/>
                      </a:lnTo>
                      <a:lnTo>
                        <a:pt x="0" y="327"/>
                      </a:lnTo>
                      <a:lnTo>
                        <a:pt x="8" y="329"/>
                      </a:lnTo>
                      <a:close/>
                    </a:path>
                  </a:pathLst>
                </a:custGeom>
                <a:solidFill>
                  <a:srgbClr val="201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PE" sz="2000"/>
                </a:p>
              </p:txBody>
            </p:sp>
            <p:sp>
              <p:nvSpPr>
                <p:cNvPr id="244" name="Freeform 145"/>
                <p:cNvSpPr>
                  <a:spLocks/>
                </p:cNvSpPr>
                <p:nvPr/>
              </p:nvSpPr>
              <p:spPr bwMode="auto">
                <a:xfrm>
                  <a:off x="1133" y="2010"/>
                  <a:ext cx="8" cy="361"/>
                </a:xfrm>
                <a:custGeom>
                  <a:avLst/>
                  <a:gdLst>
                    <a:gd name="T0" fmla="*/ 8 w 8"/>
                    <a:gd name="T1" fmla="*/ 361 h 361"/>
                    <a:gd name="T2" fmla="*/ 8 w 8"/>
                    <a:gd name="T3" fmla="*/ 0 h 361"/>
                    <a:gd name="T4" fmla="*/ 0 w 8"/>
                    <a:gd name="T5" fmla="*/ 5 h 361"/>
                    <a:gd name="T6" fmla="*/ 0 w 8"/>
                    <a:gd name="T7" fmla="*/ 360 h 361"/>
                    <a:gd name="T8" fmla="*/ 8 w 8"/>
                    <a:gd name="T9" fmla="*/ 361 h 36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" h="361">
                      <a:moveTo>
                        <a:pt x="8" y="361"/>
                      </a:moveTo>
                      <a:lnTo>
                        <a:pt x="8" y="0"/>
                      </a:lnTo>
                      <a:lnTo>
                        <a:pt x="0" y="5"/>
                      </a:lnTo>
                      <a:lnTo>
                        <a:pt x="0" y="360"/>
                      </a:lnTo>
                      <a:lnTo>
                        <a:pt x="8" y="361"/>
                      </a:lnTo>
                      <a:close/>
                    </a:path>
                  </a:pathLst>
                </a:custGeom>
                <a:solidFill>
                  <a:srgbClr val="201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PE" sz="2000"/>
                </a:p>
              </p:txBody>
            </p:sp>
            <p:sp>
              <p:nvSpPr>
                <p:cNvPr id="245" name="Freeform 146"/>
                <p:cNvSpPr>
                  <a:spLocks/>
                </p:cNvSpPr>
                <p:nvPr/>
              </p:nvSpPr>
              <p:spPr bwMode="auto">
                <a:xfrm>
                  <a:off x="1237" y="1989"/>
                  <a:ext cx="8" cy="397"/>
                </a:xfrm>
                <a:custGeom>
                  <a:avLst/>
                  <a:gdLst>
                    <a:gd name="T0" fmla="*/ 8 w 8"/>
                    <a:gd name="T1" fmla="*/ 397 h 397"/>
                    <a:gd name="T2" fmla="*/ 8 w 8"/>
                    <a:gd name="T3" fmla="*/ 0 h 397"/>
                    <a:gd name="T4" fmla="*/ 0 w 8"/>
                    <a:gd name="T5" fmla="*/ 5 h 397"/>
                    <a:gd name="T6" fmla="*/ 0 w 8"/>
                    <a:gd name="T7" fmla="*/ 396 h 397"/>
                    <a:gd name="T8" fmla="*/ 8 w 8"/>
                    <a:gd name="T9" fmla="*/ 397 h 3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" h="397">
                      <a:moveTo>
                        <a:pt x="8" y="397"/>
                      </a:moveTo>
                      <a:lnTo>
                        <a:pt x="8" y="0"/>
                      </a:lnTo>
                      <a:lnTo>
                        <a:pt x="0" y="5"/>
                      </a:lnTo>
                      <a:lnTo>
                        <a:pt x="0" y="396"/>
                      </a:lnTo>
                      <a:lnTo>
                        <a:pt x="8" y="397"/>
                      </a:lnTo>
                      <a:close/>
                    </a:path>
                  </a:pathLst>
                </a:custGeom>
                <a:solidFill>
                  <a:srgbClr val="201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PE" sz="2000"/>
                </a:p>
              </p:txBody>
            </p:sp>
            <p:sp>
              <p:nvSpPr>
                <p:cNvPr id="246" name="Freeform 147"/>
                <p:cNvSpPr>
                  <a:spLocks/>
                </p:cNvSpPr>
                <p:nvPr/>
              </p:nvSpPr>
              <p:spPr bwMode="auto">
                <a:xfrm>
                  <a:off x="745" y="2077"/>
                  <a:ext cx="69" cy="241"/>
                </a:xfrm>
                <a:custGeom>
                  <a:avLst/>
                  <a:gdLst>
                    <a:gd name="T0" fmla="*/ 69 w 69"/>
                    <a:gd name="T1" fmla="*/ 241 h 241"/>
                    <a:gd name="T2" fmla="*/ 0 w 69"/>
                    <a:gd name="T3" fmla="*/ 227 h 241"/>
                    <a:gd name="T4" fmla="*/ 0 w 69"/>
                    <a:gd name="T5" fmla="*/ 13 h 241"/>
                    <a:gd name="T6" fmla="*/ 60 w 69"/>
                    <a:gd name="T7" fmla="*/ 0 h 241"/>
                    <a:gd name="T8" fmla="*/ 60 w 69"/>
                    <a:gd name="T9" fmla="*/ 128 h 241"/>
                    <a:gd name="T10" fmla="*/ 69 w 69"/>
                    <a:gd name="T11" fmla="*/ 128 h 241"/>
                    <a:gd name="T12" fmla="*/ 69 w 69"/>
                    <a:gd name="T13" fmla="*/ 241 h 24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69" h="241">
                      <a:moveTo>
                        <a:pt x="69" y="241"/>
                      </a:moveTo>
                      <a:lnTo>
                        <a:pt x="0" y="227"/>
                      </a:lnTo>
                      <a:lnTo>
                        <a:pt x="0" y="13"/>
                      </a:lnTo>
                      <a:lnTo>
                        <a:pt x="60" y="0"/>
                      </a:lnTo>
                      <a:lnTo>
                        <a:pt x="60" y="128"/>
                      </a:lnTo>
                      <a:lnTo>
                        <a:pt x="69" y="128"/>
                      </a:lnTo>
                      <a:lnTo>
                        <a:pt x="69" y="241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PE" sz="2000"/>
                </a:p>
              </p:txBody>
            </p:sp>
            <p:sp>
              <p:nvSpPr>
                <p:cNvPr id="247" name="Freeform 148"/>
                <p:cNvSpPr>
                  <a:spLocks/>
                </p:cNvSpPr>
                <p:nvPr/>
              </p:nvSpPr>
              <p:spPr bwMode="auto">
                <a:xfrm>
                  <a:off x="831" y="2073"/>
                  <a:ext cx="20" cy="250"/>
                </a:xfrm>
                <a:custGeom>
                  <a:avLst/>
                  <a:gdLst>
                    <a:gd name="T0" fmla="*/ 20 w 20"/>
                    <a:gd name="T1" fmla="*/ 250 h 250"/>
                    <a:gd name="T2" fmla="*/ 0 w 20"/>
                    <a:gd name="T3" fmla="*/ 249 h 250"/>
                    <a:gd name="T4" fmla="*/ 0 w 20"/>
                    <a:gd name="T5" fmla="*/ 1 h 250"/>
                    <a:gd name="T6" fmla="*/ 20 w 20"/>
                    <a:gd name="T7" fmla="*/ 0 h 250"/>
                    <a:gd name="T8" fmla="*/ 20 w 20"/>
                    <a:gd name="T9" fmla="*/ 250 h 25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0" h="250">
                      <a:moveTo>
                        <a:pt x="20" y="250"/>
                      </a:moveTo>
                      <a:lnTo>
                        <a:pt x="0" y="249"/>
                      </a:lnTo>
                      <a:lnTo>
                        <a:pt x="0" y="1"/>
                      </a:lnTo>
                      <a:lnTo>
                        <a:pt x="20" y="0"/>
                      </a:lnTo>
                      <a:lnTo>
                        <a:pt x="20" y="25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PE" sz="2000"/>
                </a:p>
              </p:txBody>
            </p:sp>
            <p:sp>
              <p:nvSpPr>
                <p:cNvPr id="248" name="Freeform 149"/>
                <p:cNvSpPr>
                  <a:spLocks/>
                </p:cNvSpPr>
                <p:nvPr/>
              </p:nvSpPr>
              <p:spPr bwMode="auto">
                <a:xfrm>
                  <a:off x="879" y="2058"/>
                  <a:ext cx="21" cy="273"/>
                </a:xfrm>
                <a:custGeom>
                  <a:avLst/>
                  <a:gdLst>
                    <a:gd name="T0" fmla="*/ 21 w 21"/>
                    <a:gd name="T1" fmla="*/ 273 h 273"/>
                    <a:gd name="T2" fmla="*/ 0 w 21"/>
                    <a:gd name="T3" fmla="*/ 271 h 273"/>
                    <a:gd name="T4" fmla="*/ 0 w 21"/>
                    <a:gd name="T5" fmla="*/ 0 h 273"/>
                    <a:gd name="T6" fmla="*/ 21 w 21"/>
                    <a:gd name="T7" fmla="*/ 1 h 273"/>
                    <a:gd name="T8" fmla="*/ 21 w 21"/>
                    <a:gd name="T9" fmla="*/ 273 h 27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1" h="273">
                      <a:moveTo>
                        <a:pt x="21" y="273"/>
                      </a:moveTo>
                      <a:lnTo>
                        <a:pt x="0" y="271"/>
                      </a:lnTo>
                      <a:lnTo>
                        <a:pt x="0" y="0"/>
                      </a:lnTo>
                      <a:lnTo>
                        <a:pt x="21" y="1"/>
                      </a:lnTo>
                      <a:lnTo>
                        <a:pt x="21" y="273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PE" sz="2000"/>
                </a:p>
              </p:txBody>
            </p:sp>
            <p:sp>
              <p:nvSpPr>
                <p:cNvPr id="249" name="Freeform 150"/>
                <p:cNvSpPr>
                  <a:spLocks/>
                </p:cNvSpPr>
                <p:nvPr/>
              </p:nvSpPr>
              <p:spPr bwMode="auto">
                <a:xfrm>
                  <a:off x="931" y="2047"/>
                  <a:ext cx="28" cy="293"/>
                </a:xfrm>
                <a:custGeom>
                  <a:avLst/>
                  <a:gdLst>
                    <a:gd name="T0" fmla="*/ 28 w 28"/>
                    <a:gd name="T1" fmla="*/ 293 h 293"/>
                    <a:gd name="T2" fmla="*/ 0 w 28"/>
                    <a:gd name="T3" fmla="*/ 290 h 293"/>
                    <a:gd name="T4" fmla="*/ 0 w 28"/>
                    <a:gd name="T5" fmla="*/ 0 h 293"/>
                    <a:gd name="T6" fmla="*/ 28 w 28"/>
                    <a:gd name="T7" fmla="*/ 1 h 293"/>
                    <a:gd name="T8" fmla="*/ 28 w 28"/>
                    <a:gd name="T9" fmla="*/ 293 h 29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8" h="293">
                      <a:moveTo>
                        <a:pt x="28" y="293"/>
                      </a:moveTo>
                      <a:lnTo>
                        <a:pt x="0" y="290"/>
                      </a:lnTo>
                      <a:lnTo>
                        <a:pt x="0" y="0"/>
                      </a:lnTo>
                      <a:lnTo>
                        <a:pt x="28" y="1"/>
                      </a:lnTo>
                      <a:lnTo>
                        <a:pt x="28" y="293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PE" sz="2000"/>
                </a:p>
              </p:txBody>
            </p:sp>
            <p:sp>
              <p:nvSpPr>
                <p:cNvPr id="250" name="Freeform 151"/>
                <p:cNvSpPr>
                  <a:spLocks/>
                </p:cNvSpPr>
                <p:nvPr/>
              </p:nvSpPr>
              <p:spPr bwMode="auto">
                <a:xfrm>
                  <a:off x="1008" y="2033"/>
                  <a:ext cx="35" cy="323"/>
                </a:xfrm>
                <a:custGeom>
                  <a:avLst/>
                  <a:gdLst>
                    <a:gd name="T0" fmla="*/ 35 w 35"/>
                    <a:gd name="T1" fmla="*/ 323 h 323"/>
                    <a:gd name="T2" fmla="*/ 0 w 35"/>
                    <a:gd name="T3" fmla="*/ 317 h 323"/>
                    <a:gd name="T4" fmla="*/ 0 w 35"/>
                    <a:gd name="T5" fmla="*/ 0 h 323"/>
                    <a:gd name="T6" fmla="*/ 35 w 35"/>
                    <a:gd name="T7" fmla="*/ 1 h 323"/>
                    <a:gd name="T8" fmla="*/ 35 w 35"/>
                    <a:gd name="T9" fmla="*/ 323 h 32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5" h="323">
                      <a:moveTo>
                        <a:pt x="35" y="323"/>
                      </a:moveTo>
                      <a:lnTo>
                        <a:pt x="0" y="317"/>
                      </a:lnTo>
                      <a:lnTo>
                        <a:pt x="0" y="0"/>
                      </a:lnTo>
                      <a:lnTo>
                        <a:pt x="35" y="1"/>
                      </a:lnTo>
                      <a:lnTo>
                        <a:pt x="35" y="323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PE" sz="2000"/>
                </a:p>
              </p:txBody>
            </p:sp>
            <p:sp>
              <p:nvSpPr>
                <p:cNvPr id="251" name="Freeform 152"/>
                <p:cNvSpPr>
                  <a:spLocks/>
                </p:cNvSpPr>
                <p:nvPr/>
              </p:nvSpPr>
              <p:spPr bwMode="auto">
                <a:xfrm>
                  <a:off x="1094" y="2013"/>
                  <a:ext cx="39" cy="357"/>
                </a:xfrm>
                <a:custGeom>
                  <a:avLst/>
                  <a:gdLst>
                    <a:gd name="T0" fmla="*/ 39 w 39"/>
                    <a:gd name="T1" fmla="*/ 357 h 357"/>
                    <a:gd name="T2" fmla="*/ 0 w 39"/>
                    <a:gd name="T3" fmla="*/ 353 h 357"/>
                    <a:gd name="T4" fmla="*/ 0 w 39"/>
                    <a:gd name="T5" fmla="*/ 0 h 357"/>
                    <a:gd name="T6" fmla="*/ 39 w 39"/>
                    <a:gd name="T7" fmla="*/ 2 h 357"/>
                    <a:gd name="T8" fmla="*/ 39 w 39"/>
                    <a:gd name="T9" fmla="*/ 357 h 35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9" h="357">
                      <a:moveTo>
                        <a:pt x="39" y="357"/>
                      </a:moveTo>
                      <a:lnTo>
                        <a:pt x="0" y="353"/>
                      </a:lnTo>
                      <a:lnTo>
                        <a:pt x="0" y="0"/>
                      </a:lnTo>
                      <a:lnTo>
                        <a:pt x="39" y="2"/>
                      </a:lnTo>
                      <a:lnTo>
                        <a:pt x="39" y="357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PE" sz="2000"/>
                </a:p>
              </p:txBody>
            </p:sp>
            <p:sp>
              <p:nvSpPr>
                <p:cNvPr id="252" name="Freeform 153"/>
                <p:cNvSpPr>
                  <a:spLocks/>
                </p:cNvSpPr>
                <p:nvPr/>
              </p:nvSpPr>
              <p:spPr bwMode="auto">
                <a:xfrm>
                  <a:off x="1193" y="1993"/>
                  <a:ext cx="44" cy="392"/>
                </a:xfrm>
                <a:custGeom>
                  <a:avLst/>
                  <a:gdLst>
                    <a:gd name="T0" fmla="*/ 44 w 44"/>
                    <a:gd name="T1" fmla="*/ 392 h 392"/>
                    <a:gd name="T2" fmla="*/ 0 w 44"/>
                    <a:gd name="T3" fmla="*/ 387 h 392"/>
                    <a:gd name="T4" fmla="*/ 0 w 44"/>
                    <a:gd name="T5" fmla="*/ 0 h 392"/>
                    <a:gd name="T6" fmla="*/ 44 w 44"/>
                    <a:gd name="T7" fmla="*/ 1 h 392"/>
                    <a:gd name="T8" fmla="*/ 44 w 44"/>
                    <a:gd name="T9" fmla="*/ 392 h 39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4" h="392">
                      <a:moveTo>
                        <a:pt x="44" y="392"/>
                      </a:moveTo>
                      <a:lnTo>
                        <a:pt x="0" y="387"/>
                      </a:lnTo>
                      <a:lnTo>
                        <a:pt x="0" y="0"/>
                      </a:lnTo>
                      <a:lnTo>
                        <a:pt x="44" y="1"/>
                      </a:lnTo>
                      <a:lnTo>
                        <a:pt x="44" y="39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PE" sz="2000"/>
                </a:p>
              </p:txBody>
            </p:sp>
            <p:sp>
              <p:nvSpPr>
                <p:cNvPr id="253" name="Line 154"/>
                <p:cNvSpPr>
                  <a:spLocks noChangeShapeType="1"/>
                </p:cNvSpPr>
                <p:nvPr/>
              </p:nvSpPr>
              <p:spPr bwMode="auto">
                <a:xfrm>
                  <a:off x="736" y="2300"/>
                  <a:ext cx="1" cy="64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PE" sz="2000"/>
                </a:p>
              </p:txBody>
            </p:sp>
            <p:sp>
              <p:nvSpPr>
                <p:cNvPr id="254" name="Freeform 155"/>
                <p:cNvSpPr>
                  <a:spLocks/>
                </p:cNvSpPr>
                <p:nvPr/>
              </p:nvSpPr>
              <p:spPr bwMode="auto">
                <a:xfrm>
                  <a:off x="1521" y="1931"/>
                  <a:ext cx="145" cy="500"/>
                </a:xfrm>
                <a:custGeom>
                  <a:avLst/>
                  <a:gdLst>
                    <a:gd name="T0" fmla="*/ 0 w 145"/>
                    <a:gd name="T1" fmla="*/ 500 h 500"/>
                    <a:gd name="T2" fmla="*/ 145 w 145"/>
                    <a:gd name="T3" fmla="*/ 491 h 500"/>
                    <a:gd name="T4" fmla="*/ 145 w 145"/>
                    <a:gd name="T5" fmla="*/ 0 h 500"/>
                    <a:gd name="T6" fmla="*/ 0 w 145"/>
                    <a:gd name="T7" fmla="*/ 17 h 500"/>
                    <a:gd name="T8" fmla="*/ 0 w 145"/>
                    <a:gd name="T9" fmla="*/ 500 h 50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5" h="500">
                      <a:moveTo>
                        <a:pt x="0" y="500"/>
                      </a:moveTo>
                      <a:lnTo>
                        <a:pt x="145" y="491"/>
                      </a:lnTo>
                      <a:lnTo>
                        <a:pt x="145" y="0"/>
                      </a:lnTo>
                      <a:lnTo>
                        <a:pt x="0" y="17"/>
                      </a:lnTo>
                      <a:lnTo>
                        <a:pt x="0" y="50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PE" sz="2000"/>
                </a:p>
              </p:txBody>
            </p:sp>
            <p:sp>
              <p:nvSpPr>
                <p:cNvPr id="255" name="Freeform 156"/>
                <p:cNvSpPr>
                  <a:spLocks/>
                </p:cNvSpPr>
                <p:nvPr/>
              </p:nvSpPr>
              <p:spPr bwMode="auto">
                <a:xfrm>
                  <a:off x="2811" y="1955"/>
                  <a:ext cx="21" cy="409"/>
                </a:xfrm>
                <a:custGeom>
                  <a:avLst/>
                  <a:gdLst>
                    <a:gd name="T0" fmla="*/ 0 w 21"/>
                    <a:gd name="T1" fmla="*/ 409 h 409"/>
                    <a:gd name="T2" fmla="*/ 21 w 21"/>
                    <a:gd name="T3" fmla="*/ 409 h 409"/>
                    <a:gd name="T4" fmla="*/ 21 w 21"/>
                    <a:gd name="T5" fmla="*/ 0 h 409"/>
                    <a:gd name="T6" fmla="*/ 0 w 21"/>
                    <a:gd name="T7" fmla="*/ 27 h 409"/>
                    <a:gd name="T8" fmla="*/ 0 w 21"/>
                    <a:gd name="T9" fmla="*/ 409 h 40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1" h="409">
                      <a:moveTo>
                        <a:pt x="0" y="409"/>
                      </a:moveTo>
                      <a:lnTo>
                        <a:pt x="21" y="409"/>
                      </a:lnTo>
                      <a:lnTo>
                        <a:pt x="21" y="0"/>
                      </a:lnTo>
                      <a:lnTo>
                        <a:pt x="0" y="27"/>
                      </a:lnTo>
                      <a:lnTo>
                        <a:pt x="0" y="409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PE" sz="2000"/>
                </a:p>
              </p:txBody>
            </p:sp>
            <p:sp>
              <p:nvSpPr>
                <p:cNvPr id="256" name="Freeform 157"/>
                <p:cNvSpPr>
                  <a:spLocks/>
                </p:cNvSpPr>
                <p:nvPr/>
              </p:nvSpPr>
              <p:spPr bwMode="auto">
                <a:xfrm>
                  <a:off x="2603" y="1974"/>
                  <a:ext cx="100" cy="406"/>
                </a:xfrm>
                <a:custGeom>
                  <a:avLst/>
                  <a:gdLst>
                    <a:gd name="T0" fmla="*/ 0 w 100"/>
                    <a:gd name="T1" fmla="*/ 406 h 406"/>
                    <a:gd name="T2" fmla="*/ 100 w 100"/>
                    <a:gd name="T3" fmla="*/ 394 h 406"/>
                    <a:gd name="T4" fmla="*/ 100 w 100"/>
                    <a:gd name="T5" fmla="*/ 0 h 406"/>
                    <a:gd name="T6" fmla="*/ 0 w 100"/>
                    <a:gd name="T7" fmla="*/ 8 h 406"/>
                    <a:gd name="T8" fmla="*/ 0 w 100"/>
                    <a:gd name="T9" fmla="*/ 406 h 40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0" h="406">
                      <a:moveTo>
                        <a:pt x="0" y="406"/>
                      </a:moveTo>
                      <a:lnTo>
                        <a:pt x="100" y="394"/>
                      </a:lnTo>
                      <a:lnTo>
                        <a:pt x="100" y="0"/>
                      </a:lnTo>
                      <a:lnTo>
                        <a:pt x="0" y="8"/>
                      </a:lnTo>
                      <a:lnTo>
                        <a:pt x="0" y="406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PE" sz="2000"/>
                </a:p>
              </p:txBody>
            </p:sp>
            <p:sp>
              <p:nvSpPr>
                <p:cNvPr id="257" name="Freeform 158"/>
                <p:cNvSpPr>
                  <a:spLocks/>
                </p:cNvSpPr>
                <p:nvPr/>
              </p:nvSpPr>
              <p:spPr bwMode="auto">
                <a:xfrm>
                  <a:off x="2396" y="1970"/>
                  <a:ext cx="100" cy="418"/>
                </a:xfrm>
                <a:custGeom>
                  <a:avLst/>
                  <a:gdLst>
                    <a:gd name="T0" fmla="*/ 0 w 100"/>
                    <a:gd name="T1" fmla="*/ 418 h 418"/>
                    <a:gd name="T2" fmla="*/ 100 w 100"/>
                    <a:gd name="T3" fmla="*/ 414 h 418"/>
                    <a:gd name="T4" fmla="*/ 100 w 100"/>
                    <a:gd name="T5" fmla="*/ 4 h 418"/>
                    <a:gd name="T6" fmla="*/ 0 w 100"/>
                    <a:gd name="T7" fmla="*/ 0 h 418"/>
                    <a:gd name="T8" fmla="*/ 0 w 100"/>
                    <a:gd name="T9" fmla="*/ 418 h 41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0" h="418">
                      <a:moveTo>
                        <a:pt x="0" y="418"/>
                      </a:moveTo>
                      <a:lnTo>
                        <a:pt x="100" y="414"/>
                      </a:lnTo>
                      <a:lnTo>
                        <a:pt x="100" y="4"/>
                      </a:lnTo>
                      <a:lnTo>
                        <a:pt x="0" y="0"/>
                      </a:lnTo>
                      <a:lnTo>
                        <a:pt x="0" y="418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PE" sz="2000"/>
                </a:p>
              </p:txBody>
            </p:sp>
            <p:sp>
              <p:nvSpPr>
                <p:cNvPr id="258" name="Freeform 159"/>
                <p:cNvSpPr>
                  <a:spLocks/>
                </p:cNvSpPr>
                <p:nvPr/>
              </p:nvSpPr>
              <p:spPr bwMode="auto">
                <a:xfrm>
                  <a:off x="2188" y="1960"/>
                  <a:ext cx="100" cy="436"/>
                </a:xfrm>
                <a:custGeom>
                  <a:avLst/>
                  <a:gdLst>
                    <a:gd name="T0" fmla="*/ 0 w 100"/>
                    <a:gd name="T1" fmla="*/ 436 h 436"/>
                    <a:gd name="T2" fmla="*/ 100 w 100"/>
                    <a:gd name="T3" fmla="*/ 432 h 436"/>
                    <a:gd name="T4" fmla="*/ 100 w 100"/>
                    <a:gd name="T5" fmla="*/ 2 h 436"/>
                    <a:gd name="T6" fmla="*/ 0 w 100"/>
                    <a:gd name="T7" fmla="*/ 0 h 436"/>
                    <a:gd name="T8" fmla="*/ 0 w 100"/>
                    <a:gd name="T9" fmla="*/ 436 h 43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0" h="436">
                      <a:moveTo>
                        <a:pt x="0" y="436"/>
                      </a:moveTo>
                      <a:lnTo>
                        <a:pt x="100" y="432"/>
                      </a:lnTo>
                      <a:lnTo>
                        <a:pt x="100" y="2"/>
                      </a:lnTo>
                      <a:lnTo>
                        <a:pt x="0" y="0"/>
                      </a:lnTo>
                      <a:lnTo>
                        <a:pt x="0" y="436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PE" sz="2000"/>
                </a:p>
              </p:txBody>
            </p:sp>
            <p:sp>
              <p:nvSpPr>
                <p:cNvPr id="259" name="Freeform 160"/>
                <p:cNvSpPr>
                  <a:spLocks/>
                </p:cNvSpPr>
                <p:nvPr/>
              </p:nvSpPr>
              <p:spPr bwMode="auto">
                <a:xfrm>
                  <a:off x="1980" y="1952"/>
                  <a:ext cx="101" cy="455"/>
                </a:xfrm>
                <a:custGeom>
                  <a:avLst/>
                  <a:gdLst>
                    <a:gd name="T0" fmla="*/ 0 w 101"/>
                    <a:gd name="T1" fmla="*/ 455 h 455"/>
                    <a:gd name="T2" fmla="*/ 101 w 101"/>
                    <a:gd name="T3" fmla="*/ 449 h 455"/>
                    <a:gd name="T4" fmla="*/ 100 w 101"/>
                    <a:gd name="T5" fmla="*/ 0 h 455"/>
                    <a:gd name="T6" fmla="*/ 0 w 101"/>
                    <a:gd name="T7" fmla="*/ 4 h 455"/>
                    <a:gd name="T8" fmla="*/ 0 w 101"/>
                    <a:gd name="T9" fmla="*/ 455 h 45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1" h="455">
                      <a:moveTo>
                        <a:pt x="0" y="455"/>
                      </a:moveTo>
                      <a:lnTo>
                        <a:pt x="101" y="449"/>
                      </a:lnTo>
                      <a:lnTo>
                        <a:pt x="100" y="0"/>
                      </a:lnTo>
                      <a:lnTo>
                        <a:pt x="0" y="4"/>
                      </a:lnTo>
                      <a:lnTo>
                        <a:pt x="0" y="455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PE" sz="2000"/>
                </a:p>
              </p:txBody>
            </p:sp>
            <p:sp>
              <p:nvSpPr>
                <p:cNvPr id="260" name="Freeform 161"/>
                <p:cNvSpPr>
                  <a:spLocks/>
                </p:cNvSpPr>
                <p:nvPr/>
              </p:nvSpPr>
              <p:spPr bwMode="auto">
                <a:xfrm>
                  <a:off x="1772" y="1940"/>
                  <a:ext cx="105" cy="477"/>
                </a:xfrm>
                <a:custGeom>
                  <a:avLst/>
                  <a:gdLst>
                    <a:gd name="T0" fmla="*/ 0 w 105"/>
                    <a:gd name="T1" fmla="*/ 477 h 477"/>
                    <a:gd name="T2" fmla="*/ 105 w 105"/>
                    <a:gd name="T3" fmla="*/ 471 h 477"/>
                    <a:gd name="T4" fmla="*/ 101 w 105"/>
                    <a:gd name="T5" fmla="*/ 7 h 477"/>
                    <a:gd name="T6" fmla="*/ 1 w 105"/>
                    <a:gd name="T7" fmla="*/ 0 h 477"/>
                    <a:gd name="T8" fmla="*/ 0 w 105"/>
                    <a:gd name="T9" fmla="*/ 477 h 47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5" h="477">
                      <a:moveTo>
                        <a:pt x="0" y="477"/>
                      </a:moveTo>
                      <a:lnTo>
                        <a:pt x="105" y="471"/>
                      </a:lnTo>
                      <a:lnTo>
                        <a:pt x="101" y="7"/>
                      </a:lnTo>
                      <a:lnTo>
                        <a:pt x="1" y="0"/>
                      </a:lnTo>
                      <a:lnTo>
                        <a:pt x="0" y="477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PE" sz="2000"/>
                </a:p>
              </p:txBody>
            </p:sp>
            <p:sp>
              <p:nvSpPr>
                <p:cNvPr id="261" name="Freeform 162"/>
                <p:cNvSpPr>
                  <a:spLocks/>
                </p:cNvSpPr>
                <p:nvPr/>
              </p:nvSpPr>
              <p:spPr bwMode="auto">
                <a:xfrm>
                  <a:off x="3558" y="2036"/>
                  <a:ext cx="83" cy="288"/>
                </a:xfrm>
                <a:custGeom>
                  <a:avLst/>
                  <a:gdLst>
                    <a:gd name="T0" fmla="*/ 0 w 83"/>
                    <a:gd name="T1" fmla="*/ 0 h 288"/>
                    <a:gd name="T2" fmla="*/ 0 w 83"/>
                    <a:gd name="T3" fmla="*/ 288 h 288"/>
                    <a:gd name="T4" fmla="*/ 83 w 83"/>
                    <a:gd name="T5" fmla="*/ 286 h 288"/>
                    <a:gd name="T6" fmla="*/ 83 w 83"/>
                    <a:gd name="T7" fmla="*/ 3 h 288"/>
                    <a:gd name="T8" fmla="*/ 0 w 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3" h="288">
                      <a:moveTo>
                        <a:pt x="0" y="0"/>
                      </a:moveTo>
                      <a:lnTo>
                        <a:pt x="0" y="288"/>
                      </a:lnTo>
                      <a:lnTo>
                        <a:pt x="83" y="286"/>
                      </a:lnTo>
                      <a:lnTo>
                        <a:pt x="83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PE" sz="2000"/>
                </a:p>
              </p:txBody>
            </p:sp>
            <p:sp>
              <p:nvSpPr>
                <p:cNvPr id="262" name="Freeform 163"/>
                <p:cNvSpPr>
                  <a:spLocks/>
                </p:cNvSpPr>
                <p:nvPr/>
              </p:nvSpPr>
              <p:spPr bwMode="auto">
                <a:xfrm>
                  <a:off x="3712" y="2039"/>
                  <a:ext cx="68" cy="278"/>
                </a:xfrm>
                <a:custGeom>
                  <a:avLst/>
                  <a:gdLst>
                    <a:gd name="T0" fmla="*/ 0 w 68"/>
                    <a:gd name="T1" fmla="*/ 0 h 278"/>
                    <a:gd name="T2" fmla="*/ 0 w 68"/>
                    <a:gd name="T3" fmla="*/ 278 h 278"/>
                    <a:gd name="T4" fmla="*/ 68 w 68"/>
                    <a:gd name="T5" fmla="*/ 275 h 278"/>
                    <a:gd name="T6" fmla="*/ 68 w 68"/>
                    <a:gd name="T7" fmla="*/ 7 h 278"/>
                    <a:gd name="T8" fmla="*/ 0 w 68"/>
                    <a:gd name="T9" fmla="*/ 0 h 27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68" h="278">
                      <a:moveTo>
                        <a:pt x="0" y="0"/>
                      </a:moveTo>
                      <a:lnTo>
                        <a:pt x="0" y="278"/>
                      </a:lnTo>
                      <a:lnTo>
                        <a:pt x="68" y="275"/>
                      </a:lnTo>
                      <a:lnTo>
                        <a:pt x="68" y="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PE" sz="2000"/>
                </a:p>
              </p:txBody>
            </p:sp>
            <p:sp>
              <p:nvSpPr>
                <p:cNvPr id="263" name="Freeform 164"/>
                <p:cNvSpPr>
                  <a:spLocks/>
                </p:cNvSpPr>
                <p:nvPr/>
              </p:nvSpPr>
              <p:spPr bwMode="auto">
                <a:xfrm>
                  <a:off x="3837" y="2050"/>
                  <a:ext cx="126" cy="262"/>
                </a:xfrm>
                <a:custGeom>
                  <a:avLst/>
                  <a:gdLst>
                    <a:gd name="T0" fmla="*/ 0 w 126"/>
                    <a:gd name="T1" fmla="*/ 0 h 262"/>
                    <a:gd name="T2" fmla="*/ 0 w 126"/>
                    <a:gd name="T3" fmla="*/ 262 h 262"/>
                    <a:gd name="T4" fmla="*/ 126 w 126"/>
                    <a:gd name="T5" fmla="*/ 256 h 262"/>
                    <a:gd name="T6" fmla="*/ 126 w 126"/>
                    <a:gd name="T7" fmla="*/ 3 h 262"/>
                    <a:gd name="T8" fmla="*/ 0 w 126"/>
                    <a:gd name="T9" fmla="*/ 0 h 26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26" h="262">
                      <a:moveTo>
                        <a:pt x="0" y="0"/>
                      </a:moveTo>
                      <a:lnTo>
                        <a:pt x="0" y="262"/>
                      </a:lnTo>
                      <a:lnTo>
                        <a:pt x="126" y="256"/>
                      </a:lnTo>
                      <a:lnTo>
                        <a:pt x="126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PE" sz="2000"/>
                </a:p>
              </p:txBody>
            </p:sp>
          </p:grpSp>
          <p:pic>
            <p:nvPicPr>
              <p:cNvPr id="203" name="Picture 165" descr="aeropuerto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18923" y="2929981"/>
                <a:ext cx="1627188" cy="9794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4" name="Line 166"/>
              <p:cNvSpPr>
                <a:spLocks noChangeShapeType="1"/>
              </p:cNvSpPr>
              <p:nvPr/>
            </p:nvSpPr>
            <p:spPr bwMode="auto">
              <a:xfrm>
                <a:off x="8385523" y="3353843"/>
                <a:ext cx="349250" cy="0"/>
              </a:xfrm>
              <a:prstGeom prst="line">
                <a:avLst/>
              </a:prstGeom>
              <a:noFill/>
              <a:ln w="38100">
                <a:solidFill>
                  <a:srgbClr val="002264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E" sz="2000"/>
              </a:p>
            </p:txBody>
          </p:sp>
          <p:sp>
            <p:nvSpPr>
              <p:cNvPr id="205" name="Line 167"/>
              <p:cNvSpPr>
                <a:spLocks noChangeShapeType="1"/>
              </p:cNvSpPr>
              <p:nvPr/>
            </p:nvSpPr>
            <p:spPr bwMode="auto">
              <a:xfrm flipH="1">
                <a:off x="8213278" y="5242074"/>
                <a:ext cx="330200" cy="0"/>
              </a:xfrm>
              <a:prstGeom prst="line">
                <a:avLst/>
              </a:prstGeom>
              <a:noFill/>
              <a:ln w="38100">
                <a:solidFill>
                  <a:srgbClr val="002264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E" sz="2000"/>
              </a:p>
            </p:txBody>
          </p:sp>
          <p:sp>
            <p:nvSpPr>
              <p:cNvPr id="206" name="Line 169"/>
              <p:cNvSpPr>
                <a:spLocks noChangeShapeType="1"/>
              </p:cNvSpPr>
              <p:nvPr/>
            </p:nvSpPr>
            <p:spPr bwMode="auto">
              <a:xfrm>
                <a:off x="4618609" y="2913026"/>
                <a:ext cx="0" cy="1319212"/>
              </a:xfrm>
              <a:prstGeom prst="line">
                <a:avLst/>
              </a:prstGeom>
              <a:noFill/>
              <a:ln w="28575">
                <a:solidFill>
                  <a:srgbClr val="002264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E" sz="2000"/>
              </a:p>
            </p:txBody>
          </p:sp>
          <p:sp>
            <p:nvSpPr>
              <p:cNvPr id="207" name="Line 170"/>
              <p:cNvSpPr>
                <a:spLocks noChangeShapeType="1"/>
              </p:cNvSpPr>
              <p:nvPr/>
            </p:nvSpPr>
            <p:spPr bwMode="auto">
              <a:xfrm>
                <a:off x="3635376" y="4937275"/>
                <a:ext cx="0" cy="1296987"/>
              </a:xfrm>
              <a:prstGeom prst="line">
                <a:avLst/>
              </a:prstGeom>
              <a:noFill/>
              <a:ln w="28575">
                <a:solidFill>
                  <a:srgbClr val="002264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E" sz="2000"/>
              </a:p>
            </p:txBody>
          </p:sp>
          <p:pic>
            <p:nvPicPr>
              <p:cNvPr id="208" name="Picture 171" descr="MCj03035710000[1]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340"/>
              <a:stretch/>
            </p:blipFill>
            <p:spPr bwMode="auto">
              <a:xfrm>
                <a:off x="1702148" y="2967659"/>
                <a:ext cx="1008063" cy="6338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9" name="Picture 17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26173" y="3096669"/>
                <a:ext cx="868363" cy="5318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10" name="Line 173"/>
              <p:cNvSpPr>
                <a:spLocks noChangeShapeType="1"/>
              </p:cNvSpPr>
              <p:nvPr/>
            </p:nvSpPr>
            <p:spPr bwMode="auto">
              <a:xfrm>
                <a:off x="2854673" y="3353843"/>
                <a:ext cx="431800" cy="0"/>
              </a:xfrm>
              <a:prstGeom prst="line">
                <a:avLst/>
              </a:prstGeom>
              <a:noFill/>
              <a:ln w="38100">
                <a:solidFill>
                  <a:srgbClr val="68B013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E" sz="2000"/>
              </a:p>
            </p:txBody>
          </p:sp>
          <p:sp>
            <p:nvSpPr>
              <p:cNvPr id="211" name="Text Box 174"/>
              <p:cNvSpPr txBox="1">
                <a:spLocks noChangeArrowheads="1"/>
              </p:cNvSpPr>
              <p:nvPr/>
            </p:nvSpPr>
            <p:spPr bwMode="auto">
              <a:xfrm>
                <a:off x="3029393" y="3653881"/>
                <a:ext cx="1612719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lnSpc>
                    <a:spcPct val="80000"/>
                  </a:lnSpc>
                  <a:spcBef>
                    <a:spcPct val="20000"/>
                  </a:spcBef>
                  <a:buClr>
                    <a:srgbClr val="FF0000"/>
                  </a:buClr>
                </a:pPr>
                <a:r>
                  <a:rPr lang="es-PE" altLang="es-PE" sz="1000" b="1" dirty="0">
                    <a:solidFill>
                      <a:srgbClr val="002264"/>
                    </a:solidFill>
                    <a:latin typeface="+mn-lt"/>
                  </a:rPr>
                  <a:t>Transporte</a:t>
                </a:r>
              </a:p>
              <a:p>
                <a:pPr algn="ctr" eaLnBrk="1" hangingPunct="1">
                  <a:lnSpc>
                    <a:spcPct val="80000"/>
                  </a:lnSpc>
                  <a:spcBef>
                    <a:spcPct val="20000"/>
                  </a:spcBef>
                  <a:buClr>
                    <a:srgbClr val="FF0000"/>
                  </a:buClr>
                </a:pPr>
                <a:r>
                  <a:rPr lang="es-PE" altLang="es-PE" sz="1000" b="1" dirty="0" smtClean="0">
                    <a:solidFill>
                      <a:srgbClr val="002264"/>
                    </a:solidFill>
                    <a:latin typeface="+mn-lt"/>
                  </a:rPr>
                  <a:t>Terrestre especializado</a:t>
                </a:r>
                <a:endParaRPr lang="es-ES" altLang="es-PE" sz="1000" b="1" dirty="0">
                  <a:solidFill>
                    <a:srgbClr val="002264"/>
                  </a:solidFill>
                  <a:latin typeface="+mn-lt"/>
                </a:endParaRPr>
              </a:p>
            </p:txBody>
          </p:sp>
          <p:sp>
            <p:nvSpPr>
              <p:cNvPr id="212" name="Text Box 175"/>
              <p:cNvSpPr txBox="1">
                <a:spLocks noChangeArrowheads="1"/>
              </p:cNvSpPr>
              <p:nvPr/>
            </p:nvSpPr>
            <p:spPr bwMode="auto">
              <a:xfrm>
                <a:off x="1767235" y="3655468"/>
                <a:ext cx="899481" cy="3385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>
                  <a:lnSpc>
                    <a:spcPct val="80000"/>
                  </a:lnSpc>
                  <a:buClr>
                    <a:srgbClr val="FF0000"/>
                  </a:buClr>
                </a:pPr>
                <a:r>
                  <a:rPr lang="es-PE" altLang="es-PE" sz="1000" b="1" dirty="0" smtClean="0">
                    <a:solidFill>
                      <a:srgbClr val="002264"/>
                    </a:solidFill>
                    <a:latin typeface="+mn-lt"/>
                  </a:rPr>
                  <a:t>Planta del</a:t>
                </a:r>
              </a:p>
              <a:p>
                <a:pPr>
                  <a:lnSpc>
                    <a:spcPct val="80000"/>
                  </a:lnSpc>
                  <a:buClr>
                    <a:srgbClr val="FF0000"/>
                  </a:buClr>
                </a:pPr>
                <a:r>
                  <a:rPr lang="es-PE" altLang="es-PE" sz="1000" b="1" dirty="0" smtClean="0">
                    <a:solidFill>
                      <a:srgbClr val="002264"/>
                    </a:solidFill>
                    <a:latin typeface="+mn-lt"/>
                  </a:rPr>
                  <a:t> Exportador</a:t>
                </a:r>
                <a:endParaRPr lang="es-ES" altLang="es-PE" sz="1000" b="1" dirty="0">
                  <a:solidFill>
                    <a:srgbClr val="002264"/>
                  </a:solidFill>
                  <a:latin typeface="+mn-lt"/>
                </a:endParaRPr>
              </a:p>
            </p:txBody>
          </p:sp>
          <p:pic>
            <p:nvPicPr>
              <p:cNvPr id="213" name="Picture 17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46523" y="4954737"/>
                <a:ext cx="868363" cy="5318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14" name="Text Box 177"/>
              <p:cNvSpPr txBox="1">
                <a:spLocks noChangeArrowheads="1"/>
              </p:cNvSpPr>
              <p:nvPr/>
            </p:nvSpPr>
            <p:spPr bwMode="auto">
              <a:xfrm>
                <a:off x="2063953" y="5530999"/>
                <a:ext cx="1612719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lnSpc>
                    <a:spcPct val="80000"/>
                  </a:lnSpc>
                  <a:spcBef>
                    <a:spcPct val="20000"/>
                  </a:spcBef>
                  <a:buClr>
                    <a:srgbClr val="FF0000"/>
                  </a:buClr>
                </a:pPr>
                <a:r>
                  <a:rPr lang="es-PE" altLang="es-PE" sz="1000" b="1" dirty="0">
                    <a:solidFill>
                      <a:srgbClr val="002264"/>
                    </a:solidFill>
                    <a:latin typeface="+mn-lt"/>
                  </a:rPr>
                  <a:t>Transporte</a:t>
                </a:r>
              </a:p>
              <a:p>
                <a:pPr algn="ctr" eaLnBrk="1" hangingPunct="1">
                  <a:lnSpc>
                    <a:spcPct val="80000"/>
                  </a:lnSpc>
                  <a:spcBef>
                    <a:spcPct val="20000"/>
                  </a:spcBef>
                  <a:buClr>
                    <a:srgbClr val="FF0000"/>
                  </a:buClr>
                </a:pPr>
                <a:r>
                  <a:rPr lang="es-PE" altLang="es-PE" sz="1000" b="1" dirty="0" smtClean="0">
                    <a:solidFill>
                      <a:srgbClr val="002264"/>
                    </a:solidFill>
                    <a:latin typeface="+mn-lt"/>
                  </a:rPr>
                  <a:t>Terrestre especializado</a:t>
                </a:r>
                <a:endParaRPr lang="es-ES" altLang="es-PE" sz="1000" b="1" dirty="0">
                  <a:solidFill>
                    <a:srgbClr val="002264"/>
                  </a:solidFill>
                  <a:latin typeface="+mn-lt"/>
                </a:endParaRPr>
              </a:p>
            </p:txBody>
          </p:sp>
          <p:sp>
            <p:nvSpPr>
              <p:cNvPr id="215" name="Text Box 180"/>
              <p:cNvSpPr txBox="1">
                <a:spLocks noChangeArrowheads="1"/>
              </p:cNvSpPr>
              <p:nvPr/>
            </p:nvSpPr>
            <p:spPr bwMode="auto">
              <a:xfrm>
                <a:off x="2337148" y="4009481"/>
                <a:ext cx="1177925" cy="2460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r>
                  <a:rPr lang="es-PE" altLang="es-PE" sz="1000" b="1" dirty="0">
                    <a:solidFill>
                      <a:srgbClr val="002264"/>
                    </a:solidFill>
                    <a:latin typeface="+mn-lt"/>
                  </a:rPr>
                  <a:t>Agente </a:t>
                </a:r>
                <a:r>
                  <a:rPr lang="es-PE" altLang="es-PE" sz="1000" b="1" dirty="0" smtClean="0">
                    <a:solidFill>
                      <a:srgbClr val="002264"/>
                    </a:solidFill>
                    <a:latin typeface="+mn-lt"/>
                  </a:rPr>
                  <a:t>Acreditado</a:t>
                </a:r>
                <a:endParaRPr lang="es-ES" altLang="es-PE" sz="1000" b="1" dirty="0">
                  <a:solidFill>
                    <a:srgbClr val="002264"/>
                  </a:solidFill>
                  <a:latin typeface="+mn-lt"/>
                </a:endParaRPr>
              </a:p>
            </p:txBody>
          </p:sp>
          <p:sp>
            <p:nvSpPr>
              <p:cNvPr id="216" name="Line 167"/>
              <p:cNvSpPr>
                <a:spLocks noChangeShapeType="1"/>
              </p:cNvSpPr>
              <p:nvPr/>
            </p:nvSpPr>
            <p:spPr bwMode="auto">
              <a:xfrm flipH="1">
                <a:off x="6396464" y="5270032"/>
                <a:ext cx="330200" cy="0"/>
              </a:xfrm>
              <a:prstGeom prst="line">
                <a:avLst/>
              </a:prstGeom>
              <a:noFill/>
              <a:ln w="38100">
                <a:solidFill>
                  <a:srgbClr val="002264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E" sz="2000"/>
              </a:p>
            </p:txBody>
          </p:sp>
          <p:sp>
            <p:nvSpPr>
              <p:cNvPr id="217" name="Line 7"/>
              <p:cNvSpPr>
                <a:spLocks noChangeShapeType="1"/>
              </p:cNvSpPr>
              <p:nvPr/>
            </p:nvSpPr>
            <p:spPr bwMode="auto">
              <a:xfrm>
                <a:off x="9767614" y="4486774"/>
                <a:ext cx="0" cy="359318"/>
              </a:xfrm>
              <a:prstGeom prst="line">
                <a:avLst/>
              </a:prstGeom>
              <a:noFill/>
              <a:ln w="38100">
                <a:solidFill>
                  <a:srgbClr val="68B013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E" sz="2000"/>
              </a:p>
            </p:txBody>
          </p:sp>
        </p:grpSp>
        <p:pic>
          <p:nvPicPr>
            <p:cNvPr id="187" name="Picture 171" descr="MCj03035710000[1]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159" b="1"/>
            <a:stretch/>
          </p:blipFill>
          <p:spPr bwMode="auto">
            <a:xfrm>
              <a:off x="1065218" y="5026753"/>
              <a:ext cx="1008202" cy="580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8" name="Text Box 175"/>
            <p:cNvSpPr txBox="1">
              <a:spLocks noChangeArrowheads="1"/>
            </p:cNvSpPr>
            <p:nvPr/>
          </p:nvSpPr>
          <p:spPr bwMode="auto">
            <a:xfrm>
              <a:off x="982638" y="5716655"/>
              <a:ext cx="880369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>
                <a:lnSpc>
                  <a:spcPct val="80000"/>
                </a:lnSpc>
                <a:buClr>
                  <a:srgbClr val="FF0000"/>
                </a:buClr>
              </a:pPr>
              <a:r>
                <a:rPr lang="es-PE" altLang="es-PE" sz="1000" b="1" dirty="0" smtClean="0">
                  <a:solidFill>
                    <a:srgbClr val="002264"/>
                  </a:solidFill>
                  <a:latin typeface="+mn-lt"/>
                </a:rPr>
                <a:t>Importador</a:t>
              </a:r>
              <a:endParaRPr lang="es-ES" altLang="es-PE" sz="1000" b="1" dirty="0">
                <a:solidFill>
                  <a:srgbClr val="002264"/>
                </a:solidFill>
                <a:latin typeface="+mn-lt"/>
              </a:endParaRPr>
            </a:p>
          </p:txBody>
        </p:sp>
        <p:pic>
          <p:nvPicPr>
            <p:cNvPr id="189" name="Imagen 188"/>
            <p:cNvPicPr>
              <a:picLocks noChangeAspect="1"/>
            </p:cNvPicPr>
            <p:nvPr/>
          </p:nvPicPr>
          <p:blipFill rotWithShape="1">
            <a:blip r:embed="rId6"/>
            <a:srcRect l="78807" t="18581" r="564" b="24364"/>
            <a:stretch/>
          </p:blipFill>
          <p:spPr>
            <a:xfrm>
              <a:off x="7275485" y="2967660"/>
              <a:ext cx="952380" cy="657644"/>
            </a:xfrm>
            <a:prstGeom prst="rect">
              <a:avLst/>
            </a:prstGeom>
          </p:spPr>
        </p:pic>
        <p:pic>
          <p:nvPicPr>
            <p:cNvPr id="190" name="Imagen 189"/>
            <p:cNvPicPr>
              <a:picLocks noChangeAspect="1"/>
            </p:cNvPicPr>
            <p:nvPr/>
          </p:nvPicPr>
          <p:blipFill rotWithShape="1">
            <a:blip r:embed="rId6"/>
            <a:srcRect l="78807" t="18581" r="564" b="24364"/>
            <a:stretch/>
          </p:blipFill>
          <p:spPr>
            <a:xfrm flipH="1">
              <a:off x="6853456" y="4900417"/>
              <a:ext cx="1161771" cy="6576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3448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Imagen 224"/>
          <p:cNvPicPr>
            <a:picLocks noChangeAspect="1"/>
          </p:cNvPicPr>
          <p:nvPr/>
        </p:nvPicPr>
        <p:blipFill rotWithShape="1">
          <a:blip r:embed="rId2"/>
          <a:srcRect l="78807" t="18581" r="564" b="24364"/>
          <a:stretch/>
        </p:blipFill>
        <p:spPr>
          <a:xfrm>
            <a:off x="9160166" y="3475974"/>
            <a:ext cx="2119616" cy="1387084"/>
          </a:xfrm>
          <a:prstGeom prst="rect">
            <a:avLst/>
          </a:prstGeom>
        </p:spPr>
      </p:pic>
      <p:pic>
        <p:nvPicPr>
          <p:cNvPr id="218" name="Imagen 217"/>
          <p:cNvPicPr>
            <a:picLocks noChangeAspect="1"/>
          </p:cNvPicPr>
          <p:nvPr/>
        </p:nvPicPr>
        <p:blipFill rotWithShape="1">
          <a:blip r:embed="rId2"/>
          <a:srcRect l="55062" t="18581" r="23241" b="24364"/>
          <a:stretch/>
        </p:blipFill>
        <p:spPr>
          <a:xfrm>
            <a:off x="7178330" y="3727227"/>
            <a:ext cx="1941212" cy="1207839"/>
          </a:xfrm>
          <a:prstGeom prst="rect">
            <a:avLst/>
          </a:prstGeom>
        </p:spPr>
      </p:pic>
      <p:pic>
        <p:nvPicPr>
          <p:cNvPr id="226" name="Imagen 225"/>
          <p:cNvPicPr>
            <a:picLocks noChangeAspect="1"/>
          </p:cNvPicPr>
          <p:nvPr/>
        </p:nvPicPr>
        <p:blipFill rotWithShape="1">
          <a:blip r:embed="rId2"/>
          <a:srcRect l="32203" r="45566"/>
          <a:stretch/>
        </p:blipFill>
        <p:spPr>
          <a:xfrm flipH="1">
            <a:off x="3242961" y="3712443"/>
            <a:ext cx="1552847" cy="136663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PE" dirty="0">
                <a:solidFill>
                  <a:srgbClr val="68B013"/>
                </a:solidFill>
              </a:rPr>
              <a:t>/</a:t>
            </a:r>
            <a:r>
              <a:rPr lang="es-PE" dirty="0"/>
              <a:t> Proceso logístico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9521" y="1816226"/>
            <a:ext cx="10971372" cy="532654"/>
          </a:xfrm>
        </p:spPr>
        <p:txBody>
          <a:bodyPr>
            <a:normAutofit/>
          </a:bodyPr>
          <a:lstStyle/>
          <a:p>
            <a:r>
              <a:rPr lang="es-PE" dirty="0" smtClean="0"/>
              <a:t>Proceso logístico de exportación:</a:t>
            </a:r>
            <a:endParaRPr lang="es-PE" dirty="0"/>
          </a:p>
        </p:txBody>
      </p:sp>
      <p:sp>
        <p:nvSpPr>
          <p:cNvPr id="184" name="32 Cheurón"/>
          <p:cNvSpPr/>
          <p:nvPr/>
        </p:nvSpPr>
        <p:spPr>
          <a:xfrm>
            <a:off x="1054646" y="2819790"/>
            <a:ext cx="2019337" cy="760341"/>
          </a:xfrm>
          <a:prstGeom prst="chevron">
            <a:avLst>
              <a:gd name="adj" fmla="val 9687"/>
            </a:avLst>
          </a:prstGeom>
          <a:solidFill>
            <a:srgbClr val="0022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185" name="32 Cheurón"/>
          <p:cNvSpPr/>
          <p:nvPr/>
        </p:nvSpPr>
        <p:spPr>
          <a:xfrm>
            <a:off x="3070092" y="2819788"/>
            <a:ext cx="2019337" cy="760341"/>
          </a:xfrm>
          <a:prstGeom prst="chevron">
            <a:avLst>
              <a:gd name="adj" fmla="val 9687"/>
            </a:avLst>
          </a:prstGeom>
          <a:solidFill>
            <a:srgbClr val="002264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186" name="32 Cheurón"/>
          <p:cNvSpPr/>
          <p:nvPr/>
        </p:nvSpPr>
        <p:spPr>
          <a:xfrm>
            <a:off x="5085537" y="2819789"/>
            <a:ext cx="2019337" cy="760341"/>
          </a:xfrm>
          <a:prstGeom prst="chevron">
            <a:avLst>
              <a:gd name="adj" fmla="val 9687"/>
            </a:avLst>
          </a:prstGeom>
          <a:solidFill>
            <a:srgbClr val="002264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187" name="32 Cheurón"/>
          <p:cNvSpPr/>
          <p:nvPr/>
        </p:nvSpPr>
        <p:spPr>
          <a:xfrm>
            <a:off x="7100983" y="2819788"/>
            <a:ext cx="2019337" cy="760341"/>
          </a:xfrm>
          <a:prstGeom prst="chevron">
            <a:avLst>
              <a:gd name="adj" fmla="val 9687"/>
            </a:avLst>
          </a:prstGeom>
          <a:solidFill>
            <a:srgbClr val="002264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188" name="32 Cheurón"/>
          <p:cNvSpPr/>
          <p:nvPr/>
        </p:nvSpPr>
        <p:spPr>
          <a:xfrm>
            <a:off x="9116429" y="2819788"/>
            <a:ext cx="2019337" cy="760341"/>
          </a:xfrm>
          <a:prstGeom prst="chevron">
            <a:avLst>
              <a:gd name="adj" fmla="val 9687"/>
            </a:avLst>
          </a:prstGeom>
          <a:solidFill>
            <a:srgbClr val="002264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192" name="CuadroTexto 191"/>
          <p:cNvSpPr txBox="1"/>
          <p:nvPr/>
        </p:nvSpPr>
        <p:spPr>
          <a:xfrm>
            <a:off x="1072128" y="2824262"/>
            <a:ext cx="19756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50" dirty="0" smtClean="0">
                <a:solidFill>
                  <a:schemeClr val="bg1"/>
                </a:solidFill>
              </a:rPr>
              <a:t>Recepción y proceso de seguridad</a:t>
            </a:r>
            <a:endParaRPr lang="es-PE" sz="1450" dirty="0">
              <a:solidFill>
                <a:schemeClr val="bg1"/>
              </a:solidFill>
            </a:endParaRPr>
          </a:p>
        </p:txBody>
      </p:sp>
      <p:sp>
        <p:nvSpPr>
          <p:cNvPr id="201" name="CuadroTexto 200"/>
          <p:cNvSpPr txBox="1"/>
          <p:nvPr/>
        </p:nvSpPr>
        <p:spPr>
          <a:xfrm>
            <a:off x="3087574" y="3044194"/>
            <a:ext cx="2015445" cy="328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500" dirty="0" smtClean="0">
                <a:solidFill>
                  <a:schemeClr val="bg1"/>
                </a:solidFill>
              </a:rPr>
              <a:t>Almacenamiento</a:t>
            </a:r>
            <a:endParaRPr lang="es-PE" sz="1500" dirty="0">
              <a:solidFill>
                <a:schemeClr val="bg1"/>
              </a:solidFill>
            </a:endParaRPr>
          </a:p>
        </p:txBody>
      </p:sp>
      <p:sp>
        <p:nvSpPr>
          <p:cNvPr id="202" name="CuadroTexto 201"/>
          <p:cNvSpPr txBox="1"/>
          <p:nvPr/>
        </p:nvSpPr>
        <p:spPr>
          <a:xfrm>
            <a:off x="5257710" y="2931517"/>
            <a:ext cx="16448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500" dirty="0" smtClean="0">
                <a:solidFill>
                  <a:schemeClr val="bg1"/>
                </a:solidFill>
              </a:rPr>
              <a:t>Servicios intermedios</a:t>
            </a:r>
            <a:endParaRPr lang="es-PE" sz="1500" dirty="0">
              <a:solidFill>
                <a:schemeClr val="bg1"/>
              </a:solidFill>
            </a:endParaRPr>
          </a:p>
        </p:txBody>
      </p:sp>
      <p:sp>
        <p:nvSpPr>
          <p:cNvPr id="203" name="CuadroTexto 202"/>
          <p:cNvSpPr txBox="1"/>
          <p:nvPr/>
        </p:nvSpPr>
        <p:spPr>
          <a:xfrm>
            <a:off x="7288222" y="3027077"/>
            <a:ext cx="1644858" cy="328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500" dirty="0" err="1" smtClean="0">
                <a:solidFill>
                  <a:schemeClr val="bg1"/>
                </a:solidFill>
              </a:rPr>
              <a:t>Paletizaje</a:t>
            </a:r>
            <a:endParaRPr lang="es-PE" sz="1500" dirty="0">
              <a:solidFill>
                <a:schemeClr val="bg1"/>
              </a:solidFill>
            </a:endParaRPr>
          </a:p>
        </p:txBody>
      </p:sp>
      <p:sp>
        <p:nvSpPr>
          <p:cNvPr id="204" name="CuadroTexto 203"/>
          <p:cNvSpPr txBox="1"/>
          <p:nvPr/>
        </p:nvSpPr>
        <p:spPr>
          <a:xfrm>
            <a:off x="9303668" y="2953805"/>
            <a:ext cx="16448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500" dirty="0" smtClean="0">
                <a:solidFill>
                  <a:schemeClr val="bg1"/>
                </a:solidFill>
              </a:rPr>
              <a:t>Traslado a la aeronave</a:t>
            </a:r>
            <a:endParaRPr lang="es-PE" sz="1500" dirty="0">
              <a:solidFill>
                <a:schemeClr val="bg1"/>
              </a:solidFill>
            </a:endParaRPr>
          </a:p>
        </p:txBody>
      </p:sp>
      <p:pic>
        <p:nvPicPr>
          <p:cNvPr id="224" name="Imagen 223"/>
          <p:cNvPicPr>
            <a:picLocks noChangeAspect="1"/>
          </p:cNvPicPr>
          <p:nvPr/>
        </p:nvPicPr>
        <p:blipFill rotWithShape="1">
          <a:blip r:embed="rId2"/>
          <a:srcRect t="38288" r="72823"/>
          <a:stretch/>
        </p:blipFill>
        <p:spPr>
          <a:xfrm>
            <a:off x="1054646" y="3627556"/>
            <a:ext cx="1982715" cy="1065249"/>
          </a:xfrm>
          <a:prstGeom prst="rect">
            <a:avLst/>
          </a:prstGeom>
        </p:spPr>
      </p:pic>
      <p:pic>
        <p:nvPicPr>
          <p:cNvPr id="227" name="Imagen 2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6704" y="3632412"/>
            <a:ext cx="960550" cy="110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14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PE" dirty="0">
                <a:solidFill>
                  <a:srgbClr val="68B013"/>
                </a:solidFill>
              </a:rPr>
              <a:t>/</a:t>
            </a:r>
            <a:r>
              <a:rPr lang="es-PE" dirty="0"/>
              <a:t> Proceso logístico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PE" dirty="0" smtClean="0"/>
              <a:t>Terminales de carga</a:t>
            </a:r>
            <a:endParaRPr lang="es-PE" dirty="0"/>
          </a:p>
        </p:txBody>
      </p:sp>
      <p:grpSp>
        <p:nvGrpSpPr>
          <p:cNvPr id="15" name="Grupo 14"/>
          <p:cNvGrpSpPr/>
          <p:nvPr/>
        </p:nvGrpSpPr>
        <p:grpSpPr>
          <a:xfrm>
            <a:off x="766615" y="2348879"/>
            <a:ext cx="8784976" cy="3777285"/>
            <a:chOff x="766614" y="2348879"/>
            <a:chExt cx="9552622" cy="3959847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2"/>
            <a:srcRect l="6995" t="12882" r="16794" b="30955"/>
            <a:stretch/>
          </p:blipFill>
          <p:spPr>
            <a:xfrm>
              <a:off x="766614" y="2348879"/>
              <a:ext cx="9552622" cy="3959847"/>
            </a:xfrm>
            <a:prstGeom prst="rect">
              <a:avLst/>
            </a:prstGeom>
          </p:spPr>
        </p:pic>
        <p:sp>
          <p:nvSpPr>
            <p:cNvPr id="11" name="Flecha abajo 10"/>
            <p:cNvSpPr/>
            <p:nvPr/>
          </p:nvSpPr>
          <p:spPr>
            <a:xfrm>
              <a:off x="6746185" y="3084503"/>
              <a:ext cx="172001" cy="508675"/>
            </a:xfrm>
            <a:prstGeom prst="downArrow">
              <a:avLst/>
            </a:prstGeom>
            <a:solidFill>
              <a:srgbClr val="68B0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12" name="Flecha abajo 11"/>
            <p:cNvSpPr/>
            <p:nvPr/>
          </p:nvSpPr>
          <p:spPr>
            <a:xfrm rot="2700000">
              <a:off x="7001401" y="3415155"/>
              <a:ext cx="172001" cy="508675"/>
            </a:xfrm>
            <a:prstGeom prst="downArrow">
              <a:avLst/>
            </a:prstGeom>
            <a:solidFill>
              <a:srgbClr val="68B0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13" name="Flecha abajo 12"/>
            <p:cNvSpPr/>
            <p:nvPr/>
          </p:nvSpPr>
          <p:spPr>
            <a:xfrm rot="18900000">
              <a:off x="6490970" y="3325158"/>
              <a:ext cx="172001" cy="508675"/>
            </a:xfrm>
            <a:prstGeom prst="downArrow">
              <a:avLst/>
            </a:prstGeom>
            <a:solidFill>
              <a:srgbClr val="68B0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14" name="Rectángulo 13"/>
            <p:cNvSpPr/>
            <p:nvPr/>
          </p:nvSpPr>
          <p:spPr>
            <a:xfrm>
              <a:off x="4584701" y="3062289"/>
              <a:ext cx="2289968" cy="78680"/>
            </a:xfrm>
            <a:prstGeom prst="rect">
              <a:avLst/>
            </a:prstGeom>
            <a:solidFill>
              <a:srgbClr val="68B0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  <p:pic>
        <p:nvPicPr>
          <p:cNvPr id="16" name="Imagen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278" y="2366071"/>
            <a:ext cx="2305283" cy="1131353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9787773" y="2366071"/>
            <a:ext cx="45719" cy="1761060"/>
          </a:xfrm>
          <a:prstGeom prst="rect">
            <a:avLst/>
          </a:prstGeom>
          <a:solidFill>
            <a:srgbClr val="68B0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8" name="CuadroTexto 17"/>
          <p:cNvSpPr txBox="1"/>
          <p:nvPr/>
        </p:nvSpPr>
        <p:spPr>
          <a:xfrm>
            <a:off x="9881278" y="3608608"/>
            <a:ext cx="1978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Talma</a:t>
            </a:r>
            <a:endParaRPr lang="es-P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9881278" y="4221088"/>
            <a:ext cx="21185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500" dirty="0" smtClean="0"/>
              <a:t>Talma está localizada en Lima Cargo City, complejo que cuenta con túnel de 380 metros con conexión directa a la rampa del AIJCH</a:t>
            </a:r>
            <a:endParaRPr lang="es-PE" sz="1500" dirty="0"/>
          </a:p>
        </p:txBody>
      </p:sp>
      <p:sp>
        <p:nvSpPr>
          <p:cNvPr id="6" name="Elipse 5"/>
          <p:cNvSpPr/>
          <p:nvPr/>
        </p:nvSpPr>
        <p:spPr>
          <a:xfrm>
            <a:off x="6479526" y="2920612"/>
            <a:ext cx="615199" cy="615199"/>
          </a:xfrm>
          <a:prstGeom prst="ellipse">
            <a:avLst/>
          </a:prstGeom>
          <a:noFill/>
          <a:ln w="12700">
            <a:solidFill>
              <a:srgbClr val="CC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9" name="Elipse 18"/>
          <p:cNvSpPr/>
          <p:nvPr/>
        </p:nvSpPr>
        <p:spPr>
          <a:xfrm>
            <a:off x="5585645" y="2737186"/>
            <a:ext cx="1640824" cy="1640824"/>
          </a:xfrm>
          <a:prstGeom prst="ellipse">
            <a:avLst/>
          </a:prstGeom>
          <a:noFill/>
          <a:ln w="12700">
            <a:solidFill>
              <a:srgbClr val="CC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1330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PE" dirty="0">
                <a:solidFill>
                  <a:srgbClr val="68B013"/>
                </a:solidFill>
              </a:rPr>
              <a:t>/</a:t>
            </a:r>
            <a:r>
              <a:rPr lang="es-PE" dirty="0"/>
              <a:t> Proceso logístico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PE" dirty="0" smtClean="0"/>
              <a:t>Seguridad en el proceso logístico - Talma</a:t>
            </a:r>
            <a:endParaRPr lang="es-PE" dirty="0"/>
          </a:p>
        </p:txBody>
      </p:sp>
      <p:pic>
        <p:nvPicPr>
          <p:cNvPr id="20" name="Picture 2" descr="Imagen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393908" y="4395963"/>
            <a:ext cx="2508938" cy="217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1" name="Diagrama 8"/>
          <p:cNvGraphicFramePr/>
          <p:nvPr>
            <p:extLst>
              <p:ext uri="{D42A27DB-BD31-4B8C-83A1-F6EECF244321}">
                <p14:modId xmlns:p14="http://schemas.microsoft.com/office/powerpoint/2010/main" val="3688157789"/>
              </p:ext>
            </p:extLst>
          </p:nvPr>
        </p:nvGraphicFramePr>
        <p:xfrm>
          <a:off x="6949940" y="5599187"/>
          <a:ext cx="3329706" cy="9580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2" name="Imagen 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420116" y="4391197"/>
            <a:ext cx="2507738" cy="2166309"/>
          </a:xfrm>
          <a:prstGeom prst="rect">
            <a:avLst/>
          </a:prstGeom>
        </p:spPr>
      </p:pic>
      <p:pic>
        <p:nvPicPr>
          <p:cNvPr id="23" name="Imagen 3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77737" y="4391197"/>
            <a:ext cx="2823540" cy="1271525"/>
          </a:xfrm>
          <a:prstGeom prst="rect">
            <a:avLst/>
          </a:prstGeom>
        </p:spPr>
      </p:pic>
      <p:pic>
        <p:nvPicPr>
          <p:cNvPr id="24" name="Imagen 6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357546" y="2436808"/>
            <a:ext cx="3857760" cy="1864967"/>
          </a:xfrm>
          <a:prstGeom prst="rect">
            <a:avLst/>
          </a:prstGeom>
        </p:spPr>
      </p:pic>
      <p:grpSp>
        <p:nvGrpSpPr>
          <p:cNvPr id="26" name="Grupo 25"/>
          <p:cNvGrpSpPr/>
          <p:nvPr/>
        </p:nvGrpSpPr>
        <p:grpSpPr>
          <a:xfrm>
            <a:off x="8287385" y="2420888"/>
            <a:ext cx="3640469" cy="1880886"/>
            <a:chOff x="25308" y="75304"/>
            <a:chExt cx="2562139" cy="953242"/>
          </a:xfrm>
        </p:grpSpPr>
        <p:sp>
          <p:nvSpPr>
            <p:cNvPr id="27" name="Rectángulo 26"/>
            <p:cNvSpPr/>
            <p:nvPr/>
          </p:nvSpPr>
          <p:spPr>
            <a:xfrm>
              <a:off x="25308" y="75304"/>
              <a:ext cx="2562139" cy="95324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Rectángulo 27"/>
            <p:cNvSpPr/>
            <p:nvPr/>
          </p:nvSpPr>
          <p:spPr>
            <a:xfrm>
              <a:off x="25308" y="75304"/>
              <a:ext cx="2562139" cy="953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PE" sz="3200" b="1" dirty="0" smtClean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CCTV: 420 cámaras de video vigilancia</a:t>
              </a:r>
              <a:endParaRPr lang="es-PE" sz="3200" b="1" kern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9" name="Imagen 2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1037" y="2420888"/>
            <a:ext cx="3894430" cy="2362322"/>
          </a:xfrm>
          <a:prstGeom prst="rect">
            <a:avLst/>
          </a:prstGeom>
        </p:spPr>
      </p:pic>
      <p:grpSp>
        <p:nvGrpSpPr>
          <p:cNvPr id="31" name="Grupo 30"/>
          <p:cNvGrpSpPr/>
          <p:nvPr/>
        </p:nvGrpSpPr>
        <p:grpSpPr>
          <a:xfrm>
            <a:off x="391037" y="4876800"/>
            <a:ext cx="3894430" cy="1692479"/>
            <a:chOff x="25308" y="75304"/>
            <a:chExt cx="2562139" cy="953242"/>
          </a:xfrm>
        </p:grpSpPr>
        <p:sp>
          <p:nvSpPr>
            <p:cNvPr id="32" name="Rectángulo 31"/>
            <p:cNvSpPr/>
            <p:nvPr/>
          </p:nvSpPr>
          <p:spPr>
            <a:xfrm>
              <a:off x="25308" y="75304"/>
              <a:ext cx="2562139" cy="953242"/>
            </a:xfrm>
            <a:prstGeom prst="rect">
              <a:avLst/>
            </a:prstGeom>
            <a:solidFill>
              <a:srgbClr val="68B01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Rectángulo 32"/>
            <p:cNvSpPr/>
            <p:nvPr/>
          </p:nvSpPr>
          <p:spPr>
            <a:xfrm>
              <a:off x="25308" y="75304"/>
              <a:ext cx="2562139" cy="953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PE" sz="3200" b="1" dirty="0" smtClean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Túnel de 380 metros</a:t>
              </a:r>
              <a:endParaRPr lang="es-PE" sz="3200" b="1" kern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307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PE" dirty="0">
                <a:solidFill>
                  <a:srgbClr val="68B013"/>
                </a:solidFill>
              </a:rPr>
              <a:t>/</a:t>
            </a:r>
            <a:r>
              <a:rPr lang="es-PE" dirty="0"/>
              <a:t> Proceso logístico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9521" y="1816226"/>
            <a:ext cx="5773717" cy="4277070"/>
          </a:xfrm>
        </p:spPr>
        <p:txBody>
          <a:bodyPr>
            <a:normAutofit fontScale="92500" lnSpcReduction="10000"/>
          </a:bodyPr>
          <a:lstStyle/>
          <a:p>
            <a:r>
              <a:rPr lang="es-PE" dirty="0" smtClean="0"/>
              <a:t>Cadena de frío – Talma</a:t>
            </a:r>
          </a:p>
          <a:p>
            <a:endParaRPr lang="es-PE" dirty="0" smtClean="0"/>
          </a:p>
          <a:p>
            <a:pPr lvl="1"/>
            <a:r>
              <a:rPr lang="es-PE" dirty="0"/>
              <a:t>El control y la manipulación de la temperatura es un factor crítico para la conservación de la calidad de los alimentos durante su almacenamiento y distribución. </a:t>
            </a:r>
          </a:p>
          <a:p>
            <a:pPr lvl="1"/>
            <a:endParaRPr lang="es-PE" dirty="0"/>
          </a:p>
          <a:p>
            <a:pPr lvl="1"/>
            <a:r>
              <a:rPr lang="es-PE" dirty="0"/>
              <a:t>La cadena de frío es vital para fortalecer el intercambio comercial</a:t>
            </a:r>
          </a:p>
          <a:p>
            <a:endParaRPr lang="es-PE" dirty="0"/>
          </a:p>
          <a:p>
            <a:endParaRPr lang="es-PE" dirty="0"/>
          </a:p>
        </p:txBody>
      </p:sp>
      <p:sp>
        <p:nvSpPr>
          <p:cNvPr id="19" name="Rectángulo 18"/>
          <p:cNvSpPr/>
          <p:nvPr/>
        </p:nvSpPr>
        <p:spPr>
          <a:xfrm>
            <a:off x="6815286" y="2132856"/>
            <a:ext cx="55414" cy="3477005"/>
          </a:xfrm>
          <a:prstGeom prst="rect">
            <a:avLst/>
          </a:prstGeom>
          <a:solidFill>
            <a:srgbClr val="68B0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415" y="1484784"/>
            <a:ext cx="5233809" cy="347700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679" y="5037834"/>
            <a:ext cx="2448886" cy="1645197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415" y="4961791"/>
            <a:ext cx="2780264" cy="1896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281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PE" sz="4400" dirty="0" smtClean="0"/>
              <a:t>Agroexportación</a:t>
            </a:r>
            <a:br>
              <a:rPr lang="es-PE" sz="4400" dirty="0" smtClean="0"/>
            </a:br>
            <a:r>
              <a:rPr lang="es-PE" sz="4400" dirty="0" smtClean="0"/>
              <a:t>por vía aérea:</a:t>
            </a:r>
            <a:br>
              <a:rPr lang="es-PE" sz="4400" dirty="0" smtClean="0"/>
            </a:br>
            <a:r>
              <a:rPr lang="es-PE" sz="4400" dirty="0" smtClean="0"/>
              <a:t>Logística especializada</a:t>
            </a:r>
            <a:endParaRPr lang="es-PE" sz="4400" dirty="0"/>
          </a:p>
        </p:txBody>
      </p:sp>
    </p:spTree>
    <p:extLst>
      <p:ext uri="{BB962C8B-B14F-4D97-AF65-F5344CB8AC3E}">
        <p14:creationId xmlns:p14="http://schemas.microsoft.com/office/powerpoint/2010/main" val="194286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PE" dirty="0">
                <a:solidFill>
                  <a:srgbClr val="68B013"/>
                </a:solidFill>
              </a:rPr>
              <a:t>/</a:t>
            </a:r>
            <a:r>
              <a:rPr lang="es-PE" dirty="0"/>
              <a:t> Proceso logístico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9521" y="1412776"/>
            <a:ext cx="5845725" cy="4525963"/>
          </a:xfrm>
        </p:spPr>
        <p:txBody>
          <a:bodyPr>
            <a:noAutofit/>
          </a:bodyPr>
          <a:lstStyle/>
          <a:p>
            <a:r>
              <a:rPr lang="es-PE" sz="2000" dirty="0" smtClean="0"/>
              <a:t>Optimización </a:t>
            </a:r>
            <a:r>
              <a:rPr lang="es-PE" sz="2000" dirty="0"/>
              <a:t>de las operaciones </a:t>
            </a:r>
            <a:r>
              <a:rPr lang="es-PE" sz="2000" dirty="0" smtClean="0"/>
              <a:t>logísticas en Talma:</a:t>
            </a:r>
            <a:endParaRPr lang="es-PE" sz="2000" dirty="0"/>
          </a:p>
          <a:p>
            <a:endParaRPr lang="es-PE" sz="1050" dirty="0"/>
          </a:p>
          <a:p>
            <a:pPr lvl="1"/>
            <a:r>
              <a:rPr lang="es-PE" sz="1800" dirty="0"/>
              <a:t>Sistema de Planificación y Control de Operaciones </a:t>
            </a:r>
            <a:r>
              <a:rPr lang="es-PE" sz="1800" dirty="0" smtClean="0"/>
              <a:t>– PCO</a:t>
            </a:r>
          </a:p>
          <a:p>
            <a:pPr lvl="2"/>
            <a:r>
              <a:rPr lang="es-PE" sz="1400" dirty="0" smtClean="0"/>
              <a:t>Sistema </a:t>
            </a:r>
            <a:r>
              <a:rPr lang="es-PE" sz="1400" dirty="0"/>
              <a:t>de Planificación y Control de las operaciones de Importación y Exportación. Permite realizar control del avance de las operaciones en tiempo real, planificación y asignación de recursos, control de horas extra y productividad</a:t>
            </a:r>
            <a:r>
              <a:rPr lang="es-PE" sz="1400" dirty="0" smtClean="0"/>
              <a:t>.</a:t>
            </a:r>
          </a:p>
          <a:p>
            <a:pPr lvl="2"/>
            <a:endParaRPr lang="es-PE" sz="1400" dirty="0"/>
          </a:p>
          <a:p>
            <a:pPr lvl="1"/>
            <a:r>
              <a:rPr lang="es-PE" sz="1800" dirty="0" smtClean="0"/>
              <a:t>Sistema </a:t>
            </a:r>
            <a:r>
              <a:rPr lang="es-PE" sz="1800" dirty="0"/>
              <a:t>de Diques</a:t>
            </a:r>
          </a:p>
          <a:p>
            <a:pPr lvl="2"/>
            <a:r>
              <a:rPr lang="es-PE" sz="1400" dirty="0"/>
              <a:t>Asignación de citas programadas para la atención a los </a:t>
            </a:r>
            <a:r>
              <a:rPr lang="es-PE" sz="1400" dirty="0" smtClean="0"/>
              <a:t>Clientes</a:t>
            </a:r>
          </a:p>
          <a:p>
            <a:pPr lvl="2"/>
            <a:endParaRPr lang="es-PE" sz="1400" dirty="0"/>
          </a:p>
          <a:p>
            <a:pPr lvl="1"/>
            <a:r>
              <a:rPr lang="es-PE" sz="1800" dirty="0" smtClean="0"/>
              <a:t>Módulo </a:t>
            </a:r>
            <a:r>
              <a:rPr lang="es-PE" sz="1800" dirty="0"/>
              <a:t>de Aforos</a:t>
            </a:r>
          </a:p>
          <a:p>
            <a:pPr lvl="2"/>
            <a:r>
              <a:rPr lang="es-PE" sz="1400" dirty="0"/>
              <a:t>Sistema desarrollado en conjunto con la Aduana para en control y programación de los turnos de aforo (citas). </a:t>
            </a:r>
          </a:p>
        </p:txBody>
      </p:sp>
      <p:sp>
        <p:nvSpPr>
          <p:cNvPr id="4" name="Rectángulo 3"/>
          <p:cNvSpPr/>
          <p:nvPr/>
        </p:nvSpPr>
        <p:spPr>
          <a:xfrm>
            <a:off x="6815285" y="1628800"/>
            <a:ext cx="76265" cy="4785311"/>
          </a:xfrm>
          <a:prstGeom prst="rect">
            <a:avLst/>
          </a:prstGeom>
          <a:solidFill>
            <a:srgbClr val="68B0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075" y="1628800"/>
            <a:ext cx="5191107" cy="3477005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7441" y="5153886"/>
            <a:ext cx="2552972" cy="126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196" y="5146516"/>
            <a:ext cx="2610245" cy="1267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78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PE" dirty="0">
                <a:solidFill>
                  <a:srgbClr val="68B013"/>
                </a:solidFill>
              </a:rPr>
              <a:t>/</a:t>
            </a:r>
            <a:r>
              <a:rPr lang="es-PE" dirty="0"/>
              <a:t> Proceso logístico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34566" y="1783357"/>
            <a:ext cx="7056784" cy="4525963"/>
          </a:xfrm>
        </p:spPr>
        <p:txBody>
          <a:bodyPr>
            <a:noAutofit/>
          </a:bodyPr>
          <a:lstStyle/>
          <a:p>
            <a:pPr lvl="1"/>
            <a:r>
              <a:rPr lang="es-PE" sz="1800" dirty="0" smtClean="0"/>
              <a:t>Seguridad </a:t>
            </a:r>
            <a:r>
              <a:rPr lang="es-PE" sz="1800" dirty="0"/>
              <a:t>a la carga - Sistema biométrico:</a:t>
            </a:r>
          </a:p>
          <a:p>
            <a:pPr lvl="2"/>
            <a:r>
              <a:rPr lang="es-PE" sz="1600" dirty="0"/>
              <a:t>A través del uso de los beneficios de la tecnología biométrica, el </a:t>
            </a:r>
            <a:r>
              <a:rPr lang="es-PE" sz="1600" dirty="0" smtClean="0"/>
              <a:t>sistema </a:t>
            </a:r>
            <a:r>
              <a:rPr lang="es-PE" sz="1600" dirty="0" err="1" smtClean="0"/>
              <a:t>Biotalma</a:t>
            </a:r>
            <a:r>
              <a:rPr lang="es-PE" sz="1600" dirty="0" smtClean="0"/>
              <a:t> </a:t>
            </a:r>
            <a:r>
              <a:rPr lang="es-PE" sz="1600" dirty="0"/>
              <a:t>permite la plena identificación del usuario, reforzando </a:t>
            </a:r>
            <a:r>
              <a:rPr lang="es-PE" sz="1600" dirty="0" smtClean="0"/>
              <a:t>los mecanismos </a:t>
            </a:r>
            <a:r>
              <a:rPr lang="es-PE" sz="1600" dirty="0"/>
              <a:t>de seguridad para contar con un control eficaz y seguro </a:t>
            </a:r>
            <a:r>
              <a:rPr lang="es-PE" sz="1600" dirty="0" smtClean="0"/>
              <a:t>en los </a:t>
            </a:r>
            <a:r>
              <a:rPr lang="es-PE" sz="1600" dirty="0"/>
              <a:t>procesos de facturación y entrega de carga.</a:t>
            </a:r>
            <a:endParaRPr lang="es-PE" sz="1600" dirty="0" smtClean="0"/>
          </a:p>
          <a:p>
            <a:pPr lvl="1"/>
            <a:r>
              <a:rPr lang="es-PE" sz="1800" dirty="0" smtClean="0"/>
              <a:t>Talma </a:t>
            </a:r>
            <a:r>
              <a:rPr lang="es-PE" sz="1800" dirty="0"/>
              <a:t>Net</a:t>
            </a:r>
          </a:p>
          <a:p>
            <a:pPr lvl="2"/>
            <a:r>
              <a:rPr lang="es-PE" sz="1600" dirty="0"/>
              <a:t>Portal extranet diseñado para que los clientes puedan realizar el </a:t>
            </a:r>
            <a:r>
              <a:rPr lang="es-PE" sz="1600" dirty="0" smtClean="0"/>
              <a:t>seguimiento de </a:t>
            </a:r>
            <a:r>
              <a:rPr lang="es-PE" sz="1600" dirty="0"/>
              <a:t>su carga y obtener en línea documentos relacionados </a:t>
            </a:r>
            <a:r>
              <a:rPr lang="es-PE" sz="1600" dirty="0" smtClean="0"/>
              <a:t>a la </a:t>
            </a:r>
            <a:r>
              <a:rPr lang="es-PE" sz="1600" dirty="0"/>
              <a:t>misma. Asimismo, permite optimizar el proceso de </a:t>
            </a:r>
            <a:r>
              <a:rPr lang="es-PE" sz="1600" dirty="0" smtClean="0"/>
              <a:t>reconocimiento físico </a:t>
            </a:r>
            <a:r>
              <a:rPr lang="es-PE" sz="1600" dirty="0"/>
              <a:t>en el almacén de Talma.</a:t>
            </a:r>
          </a:p>
          <a:p>
            <a:pPr lvl="2"/>
            <a:r>
              <a:rPr lang="es-PE" sz="1600" dirty="0"/>
              <a:t>Este sistema permite también realizar consultas en línea como </a:t>
            </a:r>
            <a:r>
              <a:rPr lang="es-PE" sz="1600" dirty="0" smtClean="0"/>
              <a:t>simulación por </a:t>
            </a:r>
            <a:r>
              <a:rPr lang="es-PE" sz="1600" dirty="0"/>
              <a:t>peso, gestión de servicios intermedios, seguimiento de </a:t>
            </a:r>
            <a:r>
              <a:rPr lang="es-PE" sz="1600" dirty="0" smtClean="0"/>
              <a:t> </a:t>
            </a:r>
            <a:r>
              <a:rPr lang="es-PE" sz="1600" dirty="0" err="1" smtClean="0"/>
              <a:t>otificaciones</a:t>
            </a:r>
            <a:r>
              <a:rPr lang="es-PE" sz="1600" dirty="0" smtClean="0"/>
              <a:t>, consultas </a:t>
            </a:r>
            <a:r>
              <a:rPr lang="es-PE" sz="1600" dirty="0"/>
              <a:t>de facturas, entre otros.</a:t>
            </a:r>
          </a:p>
        </p:txBody>
      </p:sp>
      <p:sp>
        <p:nvSpPr>
          <p:cNvPr id="4" name="Rectángulo 3"/>
          <p:cNvSpPr/>
          <p:nvPr/>
        </p:nvSpPr>
        <p:spPr>
          <a:xfrm>
            <a:off x="7603117" y="1628800"/>
            <a:ext cx="76265" cy="4785311"/>
          </a:xfrm>
          <a:prstGeom prst="rect">
            <a:avLst/>
          </a:prstGeom>
          <a:solidFill>
            <a:srgbClr val="68B0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399" y="1729780"/>
            <a:ext cx="3866798" cy="2104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398" y="3923399"/>
            <a:ext cx="3866799" cy="2457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676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126" y="1196752"/>
            <a:ext cx="8956155" cy="3744416"/>
          </a:xfrm>
          <a:prstGeom prst="rect">
            <a:avLst/>
          </a:prstGeom>
        </p:spPr>
      </p:pic>
      <p:sp>
        <p:nvSpPr>
          <p:cNvPr id="5" name="Subtítulo 1"/>
          <p:cNvSpPr txBox="1">
            <a:spLocks/>
          </p:cNvSpPr>
          <p:nvPr/>
        </p:nvSpPr>
        <p:spPr>
          <a:xfrm>
            <a:off x="1828562" y="5179640"/>
            <a:ext cx="8533289" cy="13457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rgbClr val="68B013"/>
              </a:buClr>
              <a:buFont typeface="Wingdings" panose="05000000000000000000" pitchFamily="2" charset="2"/>
              <a:buNone/>
              <a:defRPr sz="4000" b="1" kern="1200">
                <a:solidFill>
                  <a:srgbClr val="68B01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rgbClr val="68B013"/>
              </a:buClr>
              <a:buFont typeface="Wingdings" panose="05000000000000000000" pitchFamily="2" charset="2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rgbClr val="68B013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rgbClr val="68B013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rgbClr val="68B013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PE" dirty="0" smtClean="0"/>
              <a:t>Conclusiones y desafíos</a:t>
            </a:r>
          </a:p>
        </p:txBody>
      </p:sp>
    </p:spTree>
    <p:extLst>
      <p:ext uri="{BB962C8B-B14F-4D97-AF65-F5344CB8AC3E}">
        <p14:creationId xmlns:p14="http://schemas.microsoft.com/office/powerpoint/2010/main" val="315382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PE" dirty="0" smtClean="0">
                <a:solidFill>
                  <a:srgbClr val="68B013"/>
                </a:solidFill>
              </a:rPr>
              <a:t>/ </a:t>
            </a:r>
            <a:r>
              <a:rPr lang="es-PE" dirty="0" smtClean="0"/>
              <a:t>Conclusiones</a:t>
            </a:r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s-PE" sz="1800" dirty="0"/>
              <a:t>85% del volumen de las exportaciones por vía aérea son productos agroindustriales frescos, y por lo tanto perecederos.</a:t>
            </a:r>
          </a:p>
          <a:p>
            <a:pPr lvl="1"/>
            <a:endParaRPr lang="es-PE" sz="1400" dirty="0"/>
          </a:p>
          <a:p>
            <a:r>
              <a:rPr lang="es-PE" sz="1800" dirty="0"/>
              <a:t>El valor FOB promedio de las mismas no supera los USD 5 por kilo.</a:t>
            </a:r>
          </a:p>
          <a:p>
            <a:endParaRPr lang="es-PE" sz="1800" dirty="0"/>
          </a:p>
          <a:p>
            <a:r>
              <a:rPr lang="es-PE" sz="1800" dirty="0"/>
              <a:t>El flete de vía aérea típicamente es mayor que otras vías, el impacto en los productos agroindustriales es un porcentaje importante del valor FOB y en algunos casos llega a ser el 100%. </a:t>
            </a:r>
          </a:p>
          <a:p>
            <a:endParaRPr lang="es-PE" sz="1800" dirty="0"/>
          </a:p>
          <a:p>
            <a:r>
              <a:rPr lang="es-PE" sz="1800" dirty="0"/>
              <a:t>El manejo de los productos agroindustriales exige altas inversiones en equipos y tecnología que permiten asegurar la cadena de frío. </a:t>
            </a:r>
          </a:p>
          <a:p>
            <a:endParaRPr lang="es-PE" sz="1800" dirty="0"/>
          </a:p>
          <a:p>
            <a:r>
              <a:rPr lang="es-PE" sz="1800" dirty="0"/>
              <a:t>Los principales operadores han establecido sus infraestructuras muy cerca o dentro del aeropuerto.</a:t>
            </a:r>
          </a:p>
          <a:p>
            <a:endParaRPr lang="es-PE" sz="1800" dirty="0"/>
          </a:p>
          <a:p>
            <a:r>
              <a:rPr lang="es-PE" sz="1800" dirty="0"/>
              <a:t>Seguridad y ubicación son factores que se complementan</a:t>
            </a:r>
            <a:r>
              <a:rPr lang="es-PE" sz="1800" dirty="0" smtClean="0"/>
              <a:t>.</a:t>
            </a:r>
            <a:endParaRPr lang="es-PE" sz="1800" dirty="0"/>
          </a:p>
        </p:txBody>
      </p:sp>
    </p:spTree>
    <p:extLst>
      <p:ext uri="{BB962C8B-B14F-4D97-AF65-F5344CB8AC3E}">
        <p14:creationId xmlns:p14="http://schemas.microsoft.com/office/powerpoint/2010/main" val="167554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PE" dirty="0" smtClean="0">
                <a:solidFill>
                  <a:srgbClr val="68B013"/>
                </a:solidFill>
              </a:rPr>
              <a:t>/ </a:t>
            </a:r>
            <a:r>
              <a:rPr lang="es-PE" dirty="0" smtClean="0"/>
              <a:t>Desafíos</a:t>
            </a:r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521" y="1417639"/>
            <a:ext cx="10971371" cy="4819674"/>
          </a:xfrm>
        </p:spPr>
        <p:txBody>
          <a:bodyPr>
            <a:normAutofit fontScale="77500" lnSpcReduction="20000"/>
          </a:bodyPr>
          <a:lstStyle/>
          <a:p>
            <a:r>
              <a:rPr lang="es-PE" dirty="0"/>
              <a:t>Con la ampliación del AIJCH se superarían limitaciones operacionales como:</a:t>
            </a:r>
          </a:p>
          <a:p>
            <a:pPr lvl="1"/>
            <a:r>
              <a:rPr lang="es-PE" dirty="0"/>
              <a:t>Espacios para infraestructura especializada en manejo de carga perecedera.</a:t>
            </a:r>
          </a:p>
          <a:p>
            <a:pPr lvl="1"/>
            <a:r>
              <a:rPr lang="es-PE" dirty="0"/>
              <a:t>Esquema de costos adecuado.</a:t>
            </a:r>
          </a:p>
          <a:p>
            <a:pPr lvl="1"/>
            <a:r>
              <a:rPr lang="es-PE" dirty="0"/>
              <a:t>Plataforma de parqueo de aviones.</a:t>
            </a:r>
          </a:p>
          <a:p>
            <a:pPr lvl="1"/>
            <a:r>
              <a:rPr lang="es-PE" dirty="0"/>
              <a:t>Horarios para operación de cargueros</a:t>
            </a:r>
            <a:r>
              <a:rPr lang="es-PE" dirty="0" smtClean="0"/>
              <a:t>.</a:t>
            </a:r>
          </a:p>
          <a:p>
            <a:pPr lvl="1"/>
            <a:r>
              <a:rPr lang="es-PE" dirty="0" smtClean="0"/>
              <a:t>Diseño que asegure la libre concurrencia / acceso.</a:t>
            </a:r>
            <a:endParaRPr lang="es-PE" dirty="0"/>
          </a:p>
          <a:p>
            <a:endParaRPr lang="es-PE" dirty="0"/>
          </a:p>
          <a:p>
            <a:r>
              <a:rPr lang="es-PE" dirty="0"/>
              <a:t>Descentralización de operaciones de carga aérea en los aeropuertos cercanos a la zona de producción (Pisco, Chiclayo, Trujillo).</a:t>
            </a:r>
          </a:p>
          <a:p>
            <a:endParaRPr lang="es-PE" dirty="0"/>
          </a:p>
          <a:p>
            <a:r>
              <a:rPr lang="es-PE" dirty="0"/>
              <a:t>Nuevos retos en seguridad.</a:t>
            </a:r>
          </a:p>
          <a:p>
            <a:endParaRPr lang="es-PE" dirty="0"/>
          </a:p>
          <a:p>
            <a:r>
              <a:rPr lang="es-PE" dirty="0"/>
              <a:t>Mayor alineamiento entre los actores que participan en el comercio exterior por vía aérea.</a:t>
            </a:r>
          </a:p>
          <a:p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72596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6518262" y="0"/>
            <a:ext cx="4270860" cy="2348880"/>
          </a:xfrm>
          <a:custGeom>
            <a:avLst/>
            <a:gdLst>
              <a:gd name="connsiteX0" fmla="*/ 0 w 2973358"/>
              <a:gd name="connsiteY0" fmla="*/ 0 h 1844824"/>
              <a:gd name="connsiteX1" fmla="*/ 2973358 w 2973358"/>
              <a:gd name="connsiteY1" fmla="*/ 0 h 1844824"/>
              <a:gd name="connsiteX2" fmla="*/ 2973358 w 2973358"/>
              <a:gd name="connsiteY2" fmla="*/ 1844824 h 1844824"/>
              <a:gd name="connsiteX3" fmla="*/ 0 w 2973358"/>
              <a:gd name="connsiteY3" fmla="*/ 1844824 h 1844824"/>
              <a:gd name="connsiteX4" fmla="*/ 0 w 2973358"/>
              <a:gd name="connsiteY4" fmla="*/ 0 h 1844824"/>
              <a:gd name="connsiteX0" fmla="*/ 0 w 3354358"/>
              <a:gd name="connsiteY0" fmla="*/ 0 h 1844824"/>
              <a:gd name="connsiteX1" fmla="*/ 3354358 w 3354358"/>
              <a:gd name="connsiteY1" fmla="*/ 0 h 1844824"/>
              <a:gd name="connsiteX2" fmla="*/ 2973358 w 3354358"/>
              <a:gd name="connsiteY2" fmla="*/ 1844824 h 1844824"/>
              <a:gd name="connsiteX3" fmla="*/ 0 w 3354358"/>
              <a:gd name="connsiteY3" fmla="*/ 1844824 h 1844824"/>
              <a:gd name="connsiteX4" fmla="*/ 0 w 3354358"/>
              <a:gd name="connsiteY4" fmla="*/ 0 h 1844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4358" h="1844824">
                <a:moveTo>
                  <a:pt x="0" y="0"/>
                </a:moveTo>
                <a:lnTo>
                  <a:pt x="3354358" y="0"/>
                </a:lnTo>
                <a:lnTo>
                  <a:pt x="2973358" y="1844824"/>
                </a:lnTo>
                <a:lnTo>
                  <a:pt x="0" y="1844824"/>
                </a:lnTo>
                <a:lnTo>
                  <a:pt x="0" y="0"/>
                </a:lnTo>
                <a:close/>
              </a:path>
            </a:pathLst>
          </a:custGeom>
          <a:solidFill>
            <a:srgbClr val="002264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prstClr val="white"/>
              </a:solidFill>
            </a:endParaRPr>
          </a:p>
        </p:txBody>
      </p:sp>
      <p:sp>
        <p:nvSpPr>
          <p:cNvPr id="9" name="4 CuadroTexto"/>
          <p:cNvSpPr txBox="1"/>
          <p:nvPr/>
        </p:nvSpPr>
        <p:spPr>
          <a:xfrm>
            <a:off x="118542" y="6479758"/>
            <a:ext cx="77768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000" dirty="0">
                <a:solidFill>
                  <a:prstClr val="white"/>
                </a:solidFill>
                <a:latin typeface="Century Gothic" panose="020B0502020202020204" pitchFamily="34" charset="0"/>
              </a:rPr>
              <a:t>Av. Elmer </a:t>
            </a:r>
            <a:r>
              <a:rPr lang="es-PE" sz="1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Faucett</a:t>
            </a:r>
            <a:r>
              <a:rPr lang="es-PE" sz="1000" dirty="0">
                <a:solidFill>
                  <a:prstClr val="white"/>
                </a:solidFill>
                <a:latin typeface="Century Gothic" panose="020B0502020202020204" pitchFamily="34" charset="0"/>
              </a:rPr>
              <a:t> 2879, Callao, </a:t>
            </a:r>
            <a:r>
              <a:rPr lang="es-PE" sz="10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Perú  </a:t>
            </a:r>
            <a:r>
              <a:rPr lang="es-PE" sz="1000" dirty="0">
                <a:solidFill>
                  <a:prstClr val="white"/>
                </a:solidFill>
                <a:latin typeface="Century Gothic" panose="020B0502020202020204" pitchFamily="34" charset="0"/>
              </a:rPr>
              <a:t>|  T: +51 (1) 513 8900  |  www.talma.com.pe</a:t>
            </a:r>
            <a:endParaRPr lang="es-PE" sz="1000" dirty="0" smtClean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6887294" y="1412776"/>
            <a:ext cx="3528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4800" b="1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GRACIAS</a:t>
            </a:r>
            <a:endParaRPr lang="es-PE" sz="48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845" y="294346"/>
            <a:ext cx="2881384" cy="9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76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PE" dirty="0" smtClean="0">
                <a:solidFill>
                  <a:srgbClr val="68B013"/>
                </a:solidFill>
              </a:rPr>
              <a:t>/</a:t>
            </a:r>
            <a:r>
              <a:rPr lang="es-PE" dirty="0" smtClean="0"/>
              <a:t> Contenidos</a:t>
            </a:r>
            <a:endParaRPr lang="es-PE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9521" y="2132856"/>
            <a:ext cx="6205765" cy="3993308"/>
          </a:xfrm>
        </p:spPr>
        <p:txBody>
          <a:bodyPr>
            <a:normAutofit lnSpcReduction="10000"/>
          </a:bodyPr>
          <a:lstStyle/>
          <a:p>
            <a:r>
              <a:rPr lang="es-PE" sz="3200" dirty="0" smtClean="0"/>
              <a:t>Evolución </a:t>
            </a:r>
            <a:r>
              <a:rPr lang="es-PE" sz="3200" dirty="0"/>
              <a:t>del </a:t>
            </a:r>
            <a:r>
              <a:rPr lang="es-PE" sz="3200" dirty="0" smtClean="0"/>
              <a:t>volumen de </a:t>
            </a:r>
            <a:r>
              <a:rPr lang="es-PE" sz="3200" dirty="0" err="1" smtClean="0"/>
              <a:t>agroexportaciones</a:t>
            </a:r>
            <a:r>
              <a:rPr lang="es-PE" sz="3200" dirty="0" smtClean="0"/>
              <a:t> </a:t>
            </a:r>
            <a:r>
              <a:rPr lang="es-PE" sz="3200" dirty="0"/>
              <a:t>transportado por vía </a:t>
            </a:r>
            <a:r>
              <a:rPr lang="es-PE" sz="3200" dirty="0" smtClean="0"/>
              <a:t>aérea</a:t>
            </a:r>
          </a:p>
          <a:p>
            <a:endParaRPr lang="es-PE" sz="3200" dirty="0"/>
          </a:p>
          <a:p>
            <a:r>
              <a:rPr lang="es-PE" sz="3200" dirty="0"/>
              <a:t>P</a:t>
            </a:r>
            <a:r>
              <a:rPr lang="es-PE" sz="3200" dirty="0" smtClean="0"/>
              <a:t>roceso </a:t>
            </a:r>
            <a:r>
              <a:rPr lang="es-PE" sz="3200" dirty="0"/>
              <a:t>logístico </a:t>
            </a:r>
            <a:endParaRPr lang="es-PE" sz="3200" dirty="0" smtClean="0"/>
          </a:p>
          <a:p>
            <a:endParaRPr lang="es-PE" sz="3200" dirty="0"/>
          </a:p>
          <a:p>
            <a:r>
              <a:rPr lang="es-PE" sz="3200" dirty="0" smtClean="0"/>
              <a:t>Conclusiones y desafíos</a:t>
            </a:r>
            <a:endParaRPr lang="es-PE" sz="32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701" y="2132856"/>
            <a:ext cx="5215507" cy="3477005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6815286" y="2132856"/>
            <a:ext cx="55414" cy="3477005"/>
          </a:xfrm>
          <a:prstGeom prst="rect">
            <a:avLst/>
          </a:prstGeom>
          <a:solidFill>
            <a:srgbClr val="68B0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6682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1"/>
          <p:cNvSpPr>
            <a:spLocks noGrp="1"/>
          </p:cNvSpPr>
          <p:nvPr>
            <p:ph type="subTitle" idx="1"/>
          </p:nvPr>
        </p:nvSpPr>
        <p:spPr>
          <a:xfrm>
            <a:off x="1828562" y="5179640"/>
            <a:ext cx="8533289" cy="1345704"/>
          </a:xfrm>
        </p:spPr>
        <p:txBody>
          <a:bodyPr>
            <a:normAutofit fontScale="85000" lnSpcReduction="20000"/>
          </a:bodyPr>
          <a:lstStyle/>
          <a:p>
            <a:r>
              <a:rPr lang="es-PE" dirty="0" smtClean="0"/>
              <a:t>Evolución del volumen de </a:t>
            </a:r>
            <a:r>
              <a:rPr lang="es-PE" dirty="0" err="1" smtClean="0"/>
              <a:t>agroexportaciones</a:t>
            </a:r>
            <a:r>
              <a:rPr lang="es-PE" dirty="0" smtClean="0"/>
              <a:t> transportado por vía aérea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951" y="1196752"/>
            <a:ext cx="8980509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39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PE" dirty="0">
                <a:solidFill>
                  <a:srgbClr val="68B013"/>
                </a:solidFill>
              </a:rPr>
              <a:t>/</a:t>
            </a:r>
            <a:r>
              <a:rPr lang="es-PE" dirty="0"/>
              <a:t> </a:t>
            </a:r>
            <a:r>
              <a:rPr lang="es-PE" dirty="0" smtClean="0"/>
              <a:t>Evolución del volumen transportado por vía aérea</a:t>
            </a:r>
            <a:endParaRPr lang="es-PE" dirty="0"/>
          </a:p>
        </p:txBody>
      </p:sp>
      <p:sp>
        <p:nvSpPr>
          <p:cNvPr id="6" name="CuadroTexto 5"/>
          <p:cNvSpPr txBox="1"/>
          <p:nvPr/>
        </p:nvSpPr>
        <p:spPr>
          <a:xfrm rot="16200000">
            <a:off x="10692863" y="5418815"/>
            <a:ext cx="1993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PE" sz="1200" dirty="0" smtClean="0">
                <a:solidFill>
                  <a:schemeClr val="tx2"/>
                </a:solidFill>
              </a:rPr>
              <a:t>Fuente: Comex / propia</a:t>
            </a:r>
          </a:p>
          <a:p>
            <a:pPr algn="r"/>
            <a:r>
              <a:rPr lang="es-PE" sz="1200" dirty="0" smtClean="0">
                <a:solidFill>
                  <a:schemeClr val="tx2"/>
                </a:solidFill>
              </a:rPr>
              <a:t>Elaboración propia</a:t>
            </a:r>
            <a:endParaRPr lang="es-PE" sz="1200" dirty="0">
              <a:solidFill>
                <a:schemeClr val="tx2"/>
              </a:solidFill>
            </a:endParaRPr>
          </a:p>
        </p:txBody>
      </p:sp>
      <p:sp>
        <p:nvSpPr>
          <p:cNvPr id="11" name="Marcador de contenido 2"/>
          <p:cNvSpPr txBox="1">
            <a:spLocks/>
          </p:cNvSpPr>
          <p:nvPr/>
        </p:nvSpPr>
        <p:spPr>
          <a:xfrm>
            <a:off x="609521" y="1600201"/>
            <a:ext cx="10971372" cy="6046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68B013"/>
              </a:buClr>
              <a:buFont typeface="Wingdings" panose="05000000000000000000" pitchFamily="2" charset="2"/>
              <a:buChar char="ü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68B013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68B013"/>
              </a:buClr>
              <a:buFont typeface="Arial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68B013"/>
              </a:buClr>
              <a:buFont typeface="Arial" pitchFamily="34" charset="0"/>
              <a:buChar char="–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68B013"/>
              </a:buClr>
              <a:buFont typeface="Arial" pitchFamily="34" charset="0"/>
              <a:buChar char="»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PE" dirty="0" smtClean="0"/>
              <a:t>Evolución de </a:t>
            </a:r>
            <a:r>
              <a:rPr lang="es-PE" dirty="0" err="1" smtClean="0"/>
              <a:t>agroexportaciones</a:t>
            </a:r>
            <a:r>
              <a:rPr lang="es-PE" dirty="0" smtClean="0"/>
              <a:t> totales aéreas</a:t>
            </a:r>
            <a:endParaRPr lang="es-PE" dirty="0"/>
          </a:p>
        </p:txBody>
      </p:sp>
      <p:sp>
        <p:nvSpPr>
          <p:cNvPr id="14" name="CuadroTexto 13"/>
          <p:cNvSpPr txBox="1"/>
          <p:nvPr/>
        </p:nvSpPr>
        <p:spPr>
          <a:xfrm rot="16200000">
            <a:off x="1305342" y="6310330"/>
            <a:ext cx="8267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PE" sz="1100" b="1" dirty="0" smtClean="0">
                <a:solidFill>
                  <a:srgbClr val="68B013"/>
                </a:solidFill>
              </a:rPr>
              <a:t>1992</a:t>
            </a:r>
            <a:endParaRPr lang="es-PE" sz="1100" b="1" dirty="0">
              <a:solidFill>
                <a:srgbClr val="68B013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 rot="16200000">
            <a:off x="1877402" y="6303339"/>
            <a:ext cx="8267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PE" sz="1100" b="1" dirty="0" smtClean="0">
                <a:solidFill>
                  <a:srgbClr val="68B013"/>
                </a:solidFill>
              </a:rPr>
              <a:t>1993</a:t>
            </a:r>
            <a:endParaRPr lang="es-PE" sz="1100" b="1" dirty="0">
              <a:solidFill>
                <a:srgbClr val="68B013"/>
              </a:solidFill>
            </a:endParaRPr>
          </a:p>
        </p:txBody>
      </p:sp>
      <p:sp>
        <p:nvSpPr>
          <p:cNvPr id="16" name="CuadroTexto 15"/>
          <p:cNvSpPr txBox="1"/>
          <p:nvPr/>
        </p:nvSpPr>
        <p:spPr>
          <a:xfrm rot="16200000">
            <a:off x="2421105" y="6299245"/>
            <a:ext cx="8267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PE" sz="1100" b="1" dirty="0" smtClean="0">
                <a:solidFill>
                  <a:srgbClr val="68B013"/>
                </a:solidFill>
              </a:rPr>
              <a:t>1994</a:t>
            </a:r>
            <a:endParaRPr lang="es-PE" sz="1100" b="1" dirty="0">
              <a:solidFill>
                <a:srgbClr val="68B013"/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 rot="16200000">
            <a:off x="2930935" y="6292253"/>
            <a:ext cx="8267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PE" sz="1100" b="1" dirty="0" smtClean="0">
                <a:solidFill>
                  <a:srgbClr val="68B013"/>
                </a:solidFill>
              </a:rPr>
              <a:t>1995</a:t>
            </a:r>
            <a:endParaRPr lang="es-PE" sz="1100" b="1" dirty="0">
              <a:solidFill>
                <a:srgbClr val="68B013"/>
              </a:solidFill>
            </a:endParaRPr>
          </a:p>
        </p:txBody>
      </p:sp>
      <p:graphicFrame>
        <p:nvGraphicFramePr>
          <p:cNvPr id="10" name="Marcador de contenido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7743615"/>
              </p:ext>
            </p:extLst>
          </p:nvPr>
        </p:nvGraphicFramePr>
        <p:xfrm>
          <a:off x="609521" y="7173416"/>
          <a:ext cx="11102229" cy="39212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4" name="Imagen 23"/>
          <p:cNvPicPr>
            <a:picLocks noChangeAspect="1"/>
          </p:cNvPicPr>
          <p:nvPr/>
        </p:nvPicPr>
        <p:blipFill rotWithShape="1">
          <a:blip r:embed="rId3"/>
          <a:srcRect r="44497"/>
          <a:stretch/>
        </p:blipFill>
        <p:spPr>
          <a:xfrm>
            <a:off x="598567" y="2187039"/>
            <a:ext cx="5568647" cy="3933825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3"/>
          <a:srcRect l="55981"/>
          <a:stretch/>
        </p:blipFill>
        <p:spPr>
          <a:xfrm>
            <a:off x="6887294" y="2187039"/>
            <a:ext cx="4416519" cy="3933825"/>
          </a:xfrm>
          <a:prstGeom prst="rect">
            <a:avLst/>
          </a:prstGeom>
        </p:spPr>
      </p:pic>
      <p:sp>
        <p:nvSpPr>
          <p:cNvPr id="26" name="CuadroTexto 25"/>
          <p:cNvSpPr txBox="1"/>
          <p:nvPr/>
        </p:nvSpPr>
        <p:spPr>
          <a:xfrm rot="16200000">
            <a:off x="3404605" y="6321956"/>
            <a:ext cx="8267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PE" sz="1100" b="1" dirty="0" smtClean="0">
                <a:solidFill>
                  <a:srgbClr val="68B013"/>
                </a:solidFill>
              </a:rPr>
              <a:t>1996</a:t>
            </a:r>
            <a:endParaRPr lang="es-PE" sz="1100" b="1" dirty="0">
              <a:solidFill>
                <a:srgbClr val="68B013"/>
              </a:solidFill>
            </a:endParaRPr>
          </a:p>
        </p:txBody>
      </p:sp>
      <p:sp>
        <p:nvSpPr>
          <p:cNvPr id="27" name="CuadroTexto 26"/>
          <p:cNvSpPr txBox="1"/>
          <p:nvPr/>
        </p:nvSpPr>
        <p:spPr>
          <a:xfrm rot="16200000">
            <a:off x="3899873" y="6314965"/>
            <a:ext cx="8267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PE" sz="1100" b="1" dirty="0" smtClean="0">
                <a:solidFill>
                  <a:srgbClr val="68B013"/>
                </a:solidFill>
              </a:rPr>
              <a:t>1997</a:t>
            </a:r>
            <a:endParaRPr lang="es-PE" sz="1100" b="1" dirty="0">
              <a:solidFill>
                <a:srgbClr val="68B013"/>
              </a:solidFill>
            </a:endParaRPr>
          </a:p>
        </p:txBody>
      </p:sp>
      <p:sp>
        <p:nvSpPr>
          <p:cNvPr id="28" name="CuadroTexto 27"/>
          <p:cNvSpPr txBox="1"/>
          <p:nvPr/>
        </p:nvSpPr>
        <p:spPr>
          <a:xfrm rot="16200000">
            <a:off x="4443576" y="6310871"/>
            <a:ext cx="8267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PE" sz="1100" b="1" dirty="0" smtClean="0">
                <a:solidFill>
                  <a:srgbClr val="68B013"/>
                </a:solidFill>
              </a:rPr>
              <a:t>1998</a:t>
            </a:r>
            <a:endParaRPr lang="es-PE" sz="1100" b="1" dirty="0">
              <a:solidFill>
                <a:srgbClr val="68B013"/>
              </a:solidFill>
            </a:endParaRPr>
          </a:p>
        </p:txBody>
      </p:sp>
      <p:sp>
        <p:nvSpPr>
          <p:cNvPr id="29" name="CuadroTexto 28"/>
          <p:cNvSpPr txBox="1"/>
          <p:nvPr/>
        </p:nvSpPr>
        <p:spPr>
          <a:xfrm rot="16200000">
            <a:off x="4953406" y="6303879"/>
            <a:ext cx="8267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PE" sz="1100" b="1" dirty="0" smtClean="0">
                <a:solidFill>
                  <a:srgbClr val="68B013"/>
                </a:solidFill>
              </a:rPr>
              <a:t>1999</a:t>
            </a:r>
            <a:endParaRPr lang="es-PE" sz="1100" b="1" dirty="0">
              <a:solidFill>
                <a:srgbClr val="68B013"/>
              </a:solidFill>
            </a:endParaRPr>
          </a:p>
        </p:txBody>
      </p:sp>
      <p:sp>
        <p:nvSpPr>
          <p:cNvPr id="30" name="CuadroTexto 29"/>
          <p:cNvSpPr txBox="1"/>
          <p:nvPr/>
        </p:nvSpPr>
        <p:spPr>
          <a:xfrm rot="16200000">
            <a:off x="5516665" y="6292252"/>
            <a:ext cx="8267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PE" sz="1100" b="1" dirty="0" smtClean="0">
                <a:solidFill>
                  <a:srgbClr val="68B013"/>
                </a:solidFill>
              </a:rPr>
              <a:t>2000</a:t>
            </a:r>
            <a:endParaRPr lang="es-PE" sz="1100" b="1" dirty="0">
              <a:solidFill>
                <a:srgbClr val="68B013"/>
              </a:solidFill>
            </a:endParaRPr>
          </a:p>
        </p:txBody>
      </p:sp>
      <p:sp>
        <p:nvSpPr>
          <p:cNvPr id="31" name="CuadroTexto 30"/>
          <p:cNvSpPr txBox="1"/>
          <p:nvPr/>
        </p:nvSpPr>
        <p:spPr>
          <a:xfrm rot="16200000">
            <a:off x="6739290" y="6273008"/>
            <a:ext cx="8267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PE" sz="1100" b="1" dirty="0" smtClean="0">
                <a:solidFill>
                  <a:srgbClr val="68B013"/>
                </a:solidFill>
              </a:rPr>
              <a:t>2010</a:t>
            </a:r>
            <a:endParaRPr lang="es-PE" sz="1100" b="1" dirty="0">
              <a:solidFill>
                <a:srgbClr val="68B013"/>
              </a:solidFill>
            </a:endParaRPr>
          </a:p>
        </p:txBody>
      </p:sp>
      <p:sp>
        <p:nvSpPr>
          <p:cNvPr id="32" name="CuadroTexto 31"/>
          <p:cNvSpPr txBox="1"/>
          <p:nvPr/>
        </p:nvSpPr>
        <p:spPr>
          <a:xfrm rot="16200000">
            <a:off x="7259536" y="6302711"/>
            <a:ext cx="8267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PE" sz="1100" b="1" dirty="0" smtClean="0">
                <a:solidFill>
                  <a:srgbClr val="68B013"/>
                </a:solidFill>
              </a:rPr>
              <a:t>2011</a:t>
            </a:r>
            <a:endParaRPr lang="es-PE" sz="1100" b="1" dirty="0">
              <a:solidFill>
                <a:srgbClr val="68B013"/>
              </a:solidFill>
            </a:endParaRPr>
          </a:p>
        </p:txBody>
      </p:sp>
      <p:sp>
        <p:nvSpPr>
          <p:cNvPr id="33" name="CuadroTexto 32"/>
          <p:cNvSpPr txBox="1"/>
          <p:nvPr/>
        </p:nvSpPr>
        <p:spPr>
          <a:xfrm rot="16200000">
            <a:off x="7783370" y="6284634"/>
            <a:ext cx="8267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PE" sz="1100" b="1" dirty="0" smtClean="0">
                <a:solidFill>
                  <a:srgbClr val="68B013"/>
                </a:solidFill>
              </a:rPr>
              <a:t>2012</a:t>
            </a:r>
            <a:endParaRPr lang="es-PE" sz="1100" b="1" dirty="0">
              <a:solidFill>
                <a:srgbClr val="68B013"/>
              </a:solidFill>
            </a:endParaRPr>
          </a:p>
        </p:txBody>
      </p:sp>
      <p:sp>
        <p:nvSpPr>
          <p:cNvPr id="34" name="CuadroTexto 33"/>
          <p:cNvSpPr txBox="1"/>
          <p:nvPr/>
        </p:nvSpPr>
        <p:spPr>
          <a:xfrm rot="16200000">
            <a:off x="8327047" y="6292251"/>
            <a:ext cx="8267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PE" sz="1100" b="1" dirty="0" smtClean="0">
                <a:solidFill>
                  <a:srgbClr val="68B013"/>
                </a:solidFill>
              </a:rPr>
              <a:t>2013</a:t>
            </a:r>
            <a:endParaRPr lang="es-PE" sz="1100" b="1" dirty="0">
              <a:solidFill>
                <a:srgbClr val="68B013"/>
              </a:solidFill>
            </a:endParaRPr>
          </a:p>
        </p:txBody>
      </p:sp>
      <p:sp>
        <p:nvSpPr>
          <p:cNvPr id="35" name="CuadroTexto 34"/>
          <p:cNvSpPr txBox="1"/>
          <p:nvPr/>
        </p:nvSpPr>
        <p:spPr>
          <a:xfrm rot="16200000">
            <a:off x="8850881" y="6284634"/>
            <a:ext cx="8267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PE" sz="1100" b="1" dirty="0" smtClean="0">
                <a:solidFill>
                  <a:srgbClr val="68B013"/>
                </a:solidFill>
              </a:rPr>
              <a:t>2014</a:t>
            </a:r>
            <a:endParaRPr lang="es-PE" sz="1100" b="1" dirty="0">
              <a:solidFill>
                <a:srgbClr val="68B013"/>
              </a:solidFill>
            </a:endParaRPr>
          </a:p>
        </p:txBody>
      </p:sp>
      <p:sp>
        <p:nvSpPr>
          <p:cNvPr id="36" name="CuadroTexto 35"/>
          <p:cNvSpPr txBox="1"/>
          <p:nvPr/>
        </p:nvSpPr>
        <p:spPr>
          <a:xfrm rot="16200000">
            <a:off x="9325021" y="6273007"/>
            <a:ext cx="8267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PE" sz="1100" b="1" dirty="0" smtClean="0">
                <a:solidFill>
                  <a:srgbClr val="68B013"/>
                </a:solidFill>
              </a:rPr>
              <a:t>2015</a:t>
            </a:r>
            <a:endParaRPr lang="es-PE" sz="1100" b="1" dirty="0">
              <a:solidFill>
                <a:srgbClr val="68B013"/>
              </a:solidFill>
            </a:endParaRPr>
          </a:p>
        </p:txBody>
      </p:sp>
      <p:sp>
        <p:nvSpPr>
          <p:cNvPr id="37" name="CuadroTexto 36"/>
          <p:cNvSpPr txBox="1"/>
          <p:nvPr/>
        </p:nvSpPr>
        <p:spPr>
          <a:xfrm rot="16200000">
            <a:off x="9843233" y="6310872"/>
            <a:ext cx="8267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PE" sz="1100" b="1" dirty="0" smtClean="0">
                <a:solidFill>
                  <a:srgbClr val="68B013"/>
                </a:solidFill>
              </a:rPr>
              <a:t>2016</a:t>
            </a:r>
            <a:endParaRPr lang="es-PE" sz="1100" b="1" dirty="0">
              <a:solidFill>
                <a:srgbClr val="68B013"/>
              </a:solidFill>
            </a:endParaRPr>
          </a:p>
        </p:txBody>
      </p:sp>
      <p:sp>
        <p:nvSpPr>
          <p:cNvPr id="38" name="CuadroTexto 37"/>
          <p:cNvSpPr txBox="1"/>
          <p:nvPr/>
        </p:nvSpPr>
        <p:spPr>
          <a:xfrm rot="16200000">
            <a:off x="10378349" y="6299245"/>
            <a:ext cx="8267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PE" sz="1100" b="1" dirty="0" smtClean="0">
                <a:solidFill>
                  <a:srgbClr val="68B013"/>
                </a:solidFill>
              </a:rPr>
              <a:t>2017 (e)</a:t>
            </a:r>
            <a:endParaRPr lang="es-PE" sz="1100" b="1" dirty="0">
              <a:solidFill>
                <a:srgbClr val="68B013"/>
              </a:solidFill>
            </a:endParaRPr>
          </a:p>
        </p:txBody>
      </p:sp>
      <p:cxnSp>
        <p:nvCxnSpPr>
          <p:cNvPr id="40" name="Conector recto de flecha 39"/>
          <p:cNvCxnSpPr/>
          <p:nvPr/>
        </p:nvCxnSpPr>
        <p:spPr>
          <a:xfrm flipV="1">
            <a:off x="1774726" y="2549728"/>
            <a:ext cx="9289032" cy="2895497"/>
          </a:xfrm>
          <a:prstGeom prst="straightConnector1">
            <a:avLst/>
          </a:prstGeom>
          <a:ln w="28575">
            <a:solidFill>
              <a:srgbClr val="68B013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Flecha derecha 42"/>
          <p:cNvSpPr/>
          <p:nvPr/>
        </p:nvSpPr>
        <p:spPr>
          <a:xfrm rot="19359447">
            <a:off x="6242859" y="4639555"/>
            <a:ext cx="576064" cy="432049"/>
          </a:xfrm>
          <a:prstGeom prst="rightArrow">
            <a:avLst/>
          </a:prstGeom>
          <a:solidFill>
            <a:srgbClr val="68B0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4" name="Rectángulo 43"/>
          <p:cNvSpPr/>
          <p:nvPr/>
        </p:nvSpPr>
        <p:spPr>
          <a:xfrm>
            <a:off x="10568861" y="2842954"/>
            <a:ext cx="402818" cy="1945554"/>
          </a:xfrm>
          <a:prstGeom prst="rect">
            <a:avLst/>
          </a:prstGeom>
          <a:noFill/>
          <a:ln w="9525">
            <a:solidFill>
              <a:srgbClr val="00226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" name="2 CuadroTexto"/>
          <p:cNvSpPr txBox="1"/>
          <p:nvPr/>
        </p:nvSpPr>
        <p:spPr>
          <a:xfrm rot="16200000">
            <a:off x="-702330" y="3097744"/>
            <a:ext cx="20627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Toneladas métricas</a:t>
            </a:r>
          </a:p>
        </p:txBody>
      </p:sp>
    </p:spTree>
    <p:extLst>
      <p:ext uri="{BB962C8B-B14F-4D97-AF65-F5344CB8AC3E}">
        <p14:creationId xmlns:p14="http://schemas.microsoft.com/office/powerpoint/2010/main" val="277226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PE" sz="2800" dirty="0" smtClean="0">
                <a:solidFill>
                  <a:srgbClr val="68B013"/>
                </a:solidFill>
              </a:rPr>
              <a:t>/</a:t>
            </a:r>
            <a:r>
              <a:rPr lang="es-PE" sz="2800" dirty="0" smtClean="0"/>
              <a:t> Evolución del volumen de </a:t>
            </a:r>
            <a:r>
              <a:rPr lang="es-PE" sz="2800" dirty="0" err="1" smtClean="0"/>
              <a:t>agroexportaciones</a:t>
            </a:r>
            <a:r>
              <a:rPr lang="es-PE" sz="2800" dirty="0" smtClean="0"/>
              <a:t> transportado por vía aérea</a:t>
            </a:r>
            <a:endParaRPr lang="es-PE" sz="2800" dirty="0"/>
          </a:p>
        </p:txBody>
      </p:sp>
      <p:sp>
        <p:nvSpPr>
          <p:cNvPr id="10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PE" dirty="0" smtClean="0"/>
              <a:t>Principales productos: Sector Agro (2016)</a:t>
            </a:r>
            <a:endParaRPr lang="es-PE" dirty="0"/>
          </a:p>
        </p:txBody>
      </p:sp>
      <p:sp>
        <p:nvSpPr>
          <p:cNvPr id="13" name="CuadroTexto 12"/>
          <p:cNvSpPr txBox="1"/>
          <p:nvPr/>
        </p:nvSpPr>
        <p:spPr>
          <a:xfrm rot="16200000">
            <a:off x="10692863" y="5418815"/>
            <a:ext cx="1993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PE" sz="1200" dirty="0" smtClean="0">
                <a:solidFill>
                  <a:schemeClr val="tx2"/>
                </a:solidFill>
              </a:rPr>
              <a:t>Fuente: Comex</a:t>
            </a:r>
          </a:p>
          <a:p>
            <a:pPr algn="r"/>
            <a:r>
              <a:rPr lang="es-PE" sz="1200" dirty="0" smtClean="0">
                <a:solidFill>
                  <a:schemeClr val="tx2"/>
                </a:solidFill>
              </a:rPr>
              <a:t>Elaboración propia</a:t>
            </a:r>
            <a:endParaRPr lang="es-PE" sz="1200" dirty="0">
              <a:solidFill>
                <a:schemeClr val="tx2"/>
              </a:solidFill>
            </a:endParaRPr>
          </a:p>
        </p:txBody>
      </p:sp>
      <p:graphicFrame>
        <p:nvGraphicFramePr>
          <p:cNvPr id="4" name="3 Gráfico"/>
          <p:cNvGraphicFramePr/>
          <p:nvPr>
            <p:extLst>
              <p:ext uri="{D42A27DB-BD31-4B8C-83A1-F6EECF244321}">
                <p14:modId xmlns:p14="http://schemas.microsoft.com/office/powerpoint/2010/main" val="3342462668"/>
              </p:ext>
            </p:extLst>
          </p:nvPr>
        </p:nvGraphicFramePr>
        <p:xfrm>
          <a:off x="838622" y="2276872"/>
          <a:ext cx="9279070" cy="4369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5248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PE" sz="2800" dirty="0">
                <a:solidFill>
                  <a:srgbClr val="68B013"/>
                </a:solidFill>
              </a:rPr>
              <a:t>/</a:t>
            </a:r>
            <a:r>
              <a:rPr lang="es-PE" sz="2800" dirty="0"/>
              <a:t> Evolución del volumen de </a:t>
            </a:r>
            <a:r>
              <a:rPr lang="es-PE" sz="2800" dirty="0" err="1"/>
              <a:t>agroexportaciones</a:t>
            </a:r>
            <a:r>
              <a:rPr lang="es-PE" sz="2800" dirty="0"/>
              <a:t> transportado por vía aérea</a:t>
            </a:r>
          </a:p>
        </p:txBody>
      </p:sp>
      <p:grpSp>
        <p:nvGrpSpPr>
          <p:cNvPr id="4" name="Grupo 3"/>
          <p:cNvGrpSpPr/>
          <p:nvPr/>
        </p:nvGrpSpPr>
        <p:grpSpPr>
          <a:xfrm>
            <a:off x="262558" y="2513512"/>
            <a:ext cx="11665296" cy="3579784"/>
            <a:chOff x="262558" y="2050256"/>
            <a:chExt cx="11094085" cy="3404494"/>
          </a:xfrm>
        </p:grpSpPr>
        <p:graphicFrame>
          <p:nvGraphicFramePr>
            <p:cNvPr id="5" name="Gráfico 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698912966"/>
                </p:ext>
              </p:extLst>
            </p:nvPr>
          </p:nvGraphicFramePr>
          <p:xfrm>
            <a:off x="262558" y="2050256"/>
            <a:ext cx="3671307" cy="339020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6" name="Gráfico 5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286826170"/>
                </p:ext>
              </p:extLst>
            </p:nvPr>
          </p:nvGraphicFramePr>
          <p:xfrm>
            <a:off x="4036881" y="2055019"/>
            <a:ext cx="3600991" cy="339020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7" name="Gráfico 6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949620279"/>
                </p:ext>
              </p:extLst>
            </p:nvPr>
          </p:nvGraphicFramePr>
          <p:xfrm>
            <a:off x="7751390" y="2064544"/>
            <a:ext cx="3605253" cy="339020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sp>
        <p:nvSpPr>
          <p:cNvPr id="10" name="Marcador de contenido 2"/>
          <p:cNvSpPr>
            <a:spLocks noGrp="1"/>
          </p:cNvSpPr>
          <p:nvPr>
            <p:ph idx="1"/>
          </p:nvPr>
        </p:nvSpPr>
        <p:spPr>
          <a:xfrm>
            <a:off x="609521" y="1600201"/>
            <a:ext cx="10971372" cy="676671"/>
          </a:xfrm>
        </p:spPr>
        <p:txBody>
          <a:bodyPr>
            <a:normAutofit fontScale="85000" lnSpcReduction="20000"/>
          </a:bodyPr>
          <a:lstStyle/>
          <a:p>
            <a:r>
              <a:rPr lang="es-PE" dirty="0" smtClean="0"/>
              <a:t>Principales productos: Exportaciones por productos | Sector Agro</a:t>
            </a:r>
            <a:endParaRPr lang="es-PE" dirty="0"/>
          </a:p>
        </p:txBody>
      </p:sp>
      <p:sp>
        <p:nvSpPr>
          <p:cNvPr id="8" name="CuadroTexto 7"/>
          <p:cNvSpPr txBox="1"/>
          <p:nvPr/>
        </p:nvSpPr>
        <p:spPr>
          <a:xfrm>
            <a:off x="9911630" y="6237312"/>
            <a:ext cx="1993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PE" sz="1200" dirty="0" smtClean="0">
                <a:solidFill>
                  <a:schemeClr val="tx2"/>
                </a:solidFill>
              </a:rPr>
              <a:t>Fuente: Comex</a:t>
            </a:r>
          </a:p>
          <a:p>
            <a:pPr algn="r"/>
            <a:r>
              <a:rPr lang="es-PE" sz="1200" dirty="0" smtClean="0">
                <a:solidFill>
                  <a:schemeClr val="tx2"/>
                </a:solidFill>
              </a:rPr>
              <a:t>Elaboración propia</a:t>
            </a:r>
            <a:endParaRPr lang="es-PE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59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PE" sz="2800" dirty="0">
                <a:solidFill>
                  <a:srgbClr val="68B013"/>
                </a:solidFill>
              </a:rPr>
              <a:t>/</a:t>
            </a:r>
            <a:r>
              <a:rPr lang="es-PE" sz="2800" dirty="0"/>
              <a:t> Evolución del volumen de </a:t>
            </a:r>
            <a:r>
              <a:rPr lang="es-PE" sz="2800" dirty="0" err="1"/>
              <a:t>agroexportaciones</a:t>
            </a:r>
            <a:r>
              <a:rPr lang="es-PE" sz="2800" dirty="0"/>
              <a:t> transportado por vía aérea</a:t>
            </a:r>
          </a:p>
        </p:txBody>
      </p:sp>
      <p:sp>
        <p:nvSpPr>
          <p:cNvPr id="10" name="Marcador de contenido 2"/>
          <p:cNvSpPr>
            <a:spLocks noGrp="1"/>
          </p:cNvSpPr>
          <p:nvPr>
            <p:ph idx="1"/>
          </p:nvPr>
        </p:nvSpPr>
        <p:spPr>
          <a:xfrm>
            <a:off x="609521" y="1600201"/>
            <a:ext cx="10971372" cy="676671"/>
          </a:xfrm>
        </p:spPr>
        <p:txBody>
          <a:bodyPr>
            <a:normAutofit/>
          </a:bodyPr>
          <a:lstStyle/>
          <a:p>
            <a:r>
              <a:rPr lang="es-PE" dirty="0" smtClean="0"/>
              <a:t>Exportación de espárragos (por todas las vías)</a:t>
            </a:r>
            <a:endParaRPr lang="es-PE" dirty="0"/>
          </a:p>
        </p:txBody>
      </p:sp>
      <p:graphicFrame>
        <p:nvGraphicFramePr>
          <p:cNvPr id="9" name="Gráfico 8">
            <a:extLst>
              <a:ext uri="{FF2B5EF4-FFF2-40B4-BE49-F238E27FC236}">
                <a16:creationId xmlns=""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7094963"/>
              </p:ext>
            </p:extLst>
          </p:nvPr>
        </p:nvGraphicFramePr>
        <p:xfrm>
          <a:off x="1486694" y="2276872"/>
          <a:ext cx="9289032" cy="22606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CuadroTexto 11"/>
          <p:cNvSpPr txBox="1"/>
          <p:nvPr/>
        </p:nvSpPr>
        <p:spPr>
          <a:xfrm rot="16200000">
            <a:off x="10958879" y="5799181"/>
            <a:ext cx="14169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PE" sz="1200" dirty="0" smtClean="0">
                <a:solidFill>
                  <a:schemeClr val="tx2"/>
                </a:solidFill>
              </a:rPr>
              <a:t>Fuente: AGAP</a:t>
            </a: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9956202"/>
              </p:ext>
            </p:extLst>
          </p:nvPr>
        </p:nvGraphicFramePr>
        <p:xfrm>
          <a:off x="3862958" y="4725144"/>
          <a:ext cx="4752528" cy="174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2918"/>
                <a:gridCol w="2299610"/>
              </a:tblGrid>
              <a:tr h="464040">
                <a:tc gridSpan="2">
                  <a:txBody>
                    <a:bodyPr/>
                    <a:lstStyle/>
                    <a:p>
                      <a:pPr algn="ctr"/>
                      <a:r>
                        <a:rPr lang="es-PE" sz="1400" dirty="0" smtClean="0"/>
                        <a:t>Exportaciones de espárrago fresco 2016</a:t>
                      </a:r>
                      <a:endParaRPr lang="es-PE" sz="1400" dirty="0"/>
                    </a:p>
                  </a:txBody>
                  <a:tcPr>
                    <a:solidFill>
                      <a:srgbClr val="00226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 dirty="0"/>
                    </a:p>
                  </a:txBody>
                  <a:tcPr/>
                </a:tc>
              </a:tr>
              <a:tr h="271554">
                <a:tc>
                  <a:txBody>
                    <a:bodyPr/>
                    <a:lstStyle/>
                    <a:p>
                      <a:pPr algn="ctr"/>
                      <a:r>
                        <a:rPr lang="es-PE" sz="1400" b="1" dirty="0" smtClean="0">
                          <a:solidFill>
                            <a:schemeClr val="bg1"/>
                          </a:solidFill>
                        </a:rPr>
                        <a:t>Transporte</a:t>
                      </a:r>
                      <a:endParaRPr lang="es-PE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68B01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400" b="1" dirty="0" smtClean="0">
                          <a:solidFill>
                            <a:schemeClr val="bg1"/>
                          </a:solidFill>
                        </a:rPr>
                        <a:t>%</a:t>
                      </a:r>
                      <a:endParaRPr lang="es-PE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68B013"/>
                    </a:solidFill>
                  </a:tcPr>
                </a:tc>
              </a:tr>
              <a:tr h="271554">
                <a:tc>
                  <a:txBody>
                    <a:bodyPr/>
                    <a:lstStyle/>
                    <a:p>
                      <a:pPr algn="ctr"/>
                      <a:r>
                        <a:rPr lang="es-PE" sz="1800" b="1" dirty="0" smtClean="0"/>
                        <a:t>Aéreo</a:t>
                      </a:r>
                      <a:endParaRPr lang="es-PE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800" b="1" dirty="0" smtClean="0"/>
                        <a:t>79</a:t>
                      </a:r>
                      <a:endParaRPr lang="es-PE" sz="1800" b="1" dirty="0"/>
                    </a:p>
                  </a:txBody>
                  <a:tcPr/>
                </a:tc>
              </a:tr>
              <a:tr h="271554">
                <a:tc>
                  <a:txBody>
                    <a:bodyPr/>
                    <a:lstStyle/>
                    <a:p>
                      <a:pPr algn="ctr"/>
                      <a:r>
                        <a:rPr lang="es-PE" sz="1400" dirty="0" smtClean="0"/>
                        <a:t>Marítimo</a:t>
                      </a:r>
                      <a:endParaRPr lang="es-P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400" dirty="0" smtClean="0"/>
                        <a:t>20</a:t>
                      </a:r>
                      <a:endParaRPr lang="es-PE" sz="1400" dirty="0"/>
                    </a:p>
                  </a:txBody>
                  <a:tcPr/>
                </a:tc>
              </a:tr>
              <a:tr h="271554">
                <a:tc>
                  <a:txBody>
                    <a:bodyPr/>
                    <a:lstStyle/>
                    <a:p>
                      <a:pPr algn="ctr"/>
                      <a:r>
                        <a:rPr lang="es-PE" sz="1400" dirty="0" smtClean="0"/>
                        <a:t>Otros</a:t>
                      </a:r>
                      <a:endParaRPr lang="es-P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400" dirty="0" smtClean="0"/>
                        <a:t>1</a:t>
                      </a:r>
                      <a:endParaRPr lang="es-PE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9691415" y="3990206"/>
            <a:ext cx="462904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2017</a:t>
            </a:r>
            <a:endParaRPr lang="es-PE" sz="9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15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PE" sz="2800" dirty="0">
                <a:solidFill>
                  <a:srgbClr val="68B013"/>
                </a:solidFill>
              </a:rPr>
              <a:t>/</a:t>
            </a:r>
            <a:r>
              <a:rPr lang="es-PE" sz="2800" dirty="0"/>
              <a:t> Evolución del volumen de </a:t>
            </a:r>
            <a:r>
              <a:rPr lang="es-PE" sz="2800" dirty="0" err="1"/>
              <a:t>agroexportaciones</a:t>
            </a:r>
            <a:r>
              <a:rPr lang="es-PE" sz="2800" dirty="0"/>
              <a:t> transportado por vía aérea</a:t>
            </a:r>
          </a:p>
        </p:txBody>
      </p:sp>
      <p:sp>
        <p:nvSpPr>
          <p:cNvPr id="10" name="Marcador de contenido 2"/>
          <p:cNvSpPr>
            <a:spLocks noGrp="1"/>
          </p:cNvSpPr>
          <p:nvPr>
            <p:ph idx="1"/>
          </p:nvPr>
        </p:nvSpPr>
        <p:spPr>
          <a:xfrm>
            <a:off x="609521" y="1600201"/>
            <a:ext cx="10971372" cy="676671"/>
          </a:xfrm>
        </p:spPr>
        <p:txBody>
          <a:bodyPr>
            <a:normAutofit/>
          </a:bodyPr>
          <a:lstStyle/>
          <a:p>
            <a:r>
              <a:rPr lang="es-PE" dirty="0" smtClean="0"/>
              <a:t>Exportación de espárragos</a:t>
            </a:r>
            <a:endParaRPr lang="es-PE" dirty="0"/>
          </a:p>
        </p:txBody>
      </p:sp>
      <p:sp>
        <p:nvSpPr>
          <p:cNvPr id="12" name="CuadroTexto 11"/>
          <p:cNvSpPr txBox="1"/>
          <p:nvPr/>
        </p:nvSpPr>
        <p:spPr>
          <a:xfrm rot="16200000">
            <a:off x="10958879" y="5799181"/>
            <a:ext cx="14169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PE" sz="1200" dirty="0" smtClean="0">
                <a:solidFill>
                  <a:schemeClr val="tx2"/>
                </a:solidFill>
              </a:rPr>
              <a:t>Fuente: AGAP</a:t>
            </a:r>
          </a:p>
        </p:txBody>
      </p:sp>
      <p:graphicFrame>
        <p:nvGraphicFramePr>
          <p:cNvPr id="7" name="Gráfico 6">
            <a:extLst>
              <a:ext uri="{FF2B5EF4-FFF2-40B4-BE49-F238E27FC236}">
                <a16:creationId xmlns="" xmlns:a16="http://schemas.microsoft.com/office/drawing/2014/main" id="{00000000-0008-0000-01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7529441"/>
              </p:ext>
            </p:extLst>
          </p:nvPr>
        </p:nvGraphicFramePr>
        <p:xfrm>
          <a:off x="609520" y="2276872"/>
          <a:ext cx="10670262" cy="43692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8918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: Tal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ersonalizado 1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nc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6278</TotalTime>
  <Words>1355</Words>
  <Application>Microsoft Office PowerPoint</Application>
  <PresentationFormat>Personalizado</PresentationFormat>
  <Paragraphs>387</Paragraphs>
  <Slides>25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25</vt:i4>
      </vt:variant>
    </vt:vector>
  </HeadingPairs>
  <TitlesOfParts>
    <vt:vector size="27" baseType="lpstr">
      <vt:lpstr>Tema: Talma</vt:lpstr>
      <vt:lpstr>Blanco</vt:lpstr>
      <vt:lpstr>Presentación de PowerPoint</vt:lpstr>
      <vt:lpstr>Agroexportación por vía aérea: Logística especializada</vt:lpstr>
      <vt:lpstr>/ Contenidos</vt:lpstr>
      <vt:lpstr>Presentación de PowerPoint</vt:lpstr>
      <vt:lpstr>/ Evolución del volumen transportado por vía aérea</vt:lpstr>
      <vt:lpstr>/ Evolución del volumen de agroexportaciones transportado por vía aérea</vt:lpstr>
      <vt:lpstr>/ Evolución del volumen de agroexportaciones transportado por vía aérea</vt:lpstr>
      <vt:lpstr>/ Evolución del volumen de agroexportaciones transportado por vía aérea</vt:lpstr>
      <vt:lpstr>/ Evolución del volumen de agroexportaciones transportado por vía aérea</vt:lpstr>
      <vt:lpstr>/ Evolución del volumen de agroexportaciones transportado por vía aérea</vt:lpstr>
      <vt:lpstr>/ Evolución del volumen de agroexportaciones transportado por vía aérea</vt:lpstr>
      <vt:lpstr>/ Evolución del volumen de agroexportaciones transportado por vía aérea</vt:lpstr>
      <vt:lpstr>/ Evolución del volumen de agroexportaciones transportado por vía aérea</vt:lpstr>
      <vt:lpstr>Presentación de PowerPoint</vt:lpstr>
      <vt:lpstr>/ Proceso logístico</vt:lpstr>
      <vt:lpstr>/ Proceso logístico</vt:lpstr>
      <vt:lpstr>/ Proceso logístico</vt:lpstr>
      <vt:lpstr>/ Proceso logístico</vt:lpstr>
      <vt:lpstr>/ Proceso logístico</vt:lpstr>
      <vt:lpstr>/ Proceso logístico</vt:lpstr>
      <vt:lpstr>/ Proceso logístico</vt:lpstr>
      <vt:lpstr>Presentación de PowerPoint</vt:lpstr>
      <vt:lpstr>/ Conclusiones</vt:lpstr>
      <vt:lpstr>/ Desafíos</vt:lpstr>
      <vt:lpstr>Presentación de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jleiva</dc:creator>
  <cp:lastModifiedBy>COMEX</cp:lastModifiedBy>
  <cp:revision>431</cp:revision>
  <cp:lastPrinted>2016-08-19T01:40:57Z</cp:lastPrinted>
  <dcterms:created xsi:type="dcterms:W3CDTF">2015-08-27T17:17:10Z</dcterms:created>
  <dcterms:modified xsi:type="dcterms:W3CDTF">2017-09-12T13:17:21Z</dcterms:modified>
</cp:coreProperties>
</file>