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92" r:id="rId3"/>
    <p:sldId id="289" r:id="rId4"/>
    <p:sldId id="265" r:id="rId5"/>
    <p:sldId id="322" r:id="rId6"/>
    <p:sldId id="267" r:id="rId7"/>
    <p:sldId id="269" r:id="rId8"/>
    <p:sldId id="334" r:id="rId9"/>
    <p:sldId id="335" r:id="rId10"/>
    <p:sldId id="270" r:id="rId11"/>
    <p:sldId id="312" r:id="rId12"/>
    <p:sldId id="266" r:id="rId13"/>
    <p:sldId id="268" r:id="rId14"/>
    <p:sldId id="304" r:id="rId15"/>
    <p:sldId id="300" r:id="rId16"/>
    <p:sldId id="313" r:id="rId17"/>
    <p:sldId id="324" r:id="rId18"/>
    <p:sldId id="331" r:id="rId19"/>
    <p:sldId id="336" r:id="rId20"/>
    <p:sldId id="337" r:id="rId21"/>
    <p:sldId id="323" r:id="rId22"/>
    <p:sldId id="311" r:id="rId23"/>
    <p:sldId id="317" r:id="rId24"/>
    <p:sldId id="321" r:id="rId25"/>
    <p:sldId id="339" r:id="rId26"/>
    <p:sldId id="340" r:id="rId27"/>
    <p:sldId id="341" r:id="rId28"/>
    <p:sldId id="342" r:id="rId29"/>
    <p:sldId id="343" r:id="rId30"/>
    <p:sldId id="327" r:id="rId31"/>
    <p:sldId id="333" r:id="rId32"/>
    <p:sldId id="332" r:id="rId33"/>
    <p:sldId id="346" r:id="rId34"/>
    <p:sldId id="345" r:id="rId35"/>
    <p:sldId id="306" r:id="rId36"/>
    <p:sldId id="330" r:id="rId37"/>
    <p:sldId id="307" r:id="rId38"/>
    <p:sldId id="308" r:id="rId39"/>
    <p:sldId id="309" r:id="rId40"/>
    <p:sldId id="326" r:id="rId41"/>
    <p:sldId id="329" r:id="rId42"/>
    <p:sldId id="314" r:id="rId43"/>
    <p:sldId id="320" r:id="rId44"/>
    <p:sldId id="315" r:id="rId45"/>
    <p:sldId id="316" r:id="rId46"/>
    <p:sldId id="347" r:id="rId47"/>
    <p:sldId id="344" r:id="rId48"/>
    <p:sldId id="34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00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4" d="100"/>
          <a:sy n="74" d="100"/>
        </p:scale>
        <p:origin x="40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Luigi%20Riva\Desktop\Mary%20Capcha\Presentaciones\Inputs%20AGAP%20Viaje%2017.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PE" b="1"/>
              <a:t>Exportación de Frutas Frescas</a:t>
            </a:r>
          </a:p>
        </c:rich>
      </c:tx>
      <c:layout>
        <c:manualLayout>
          <c:xMode val="edge"/>
          <c:yMode val="edge"/>
          <c:x val="0.39595625440482862"/>
          <c:y val="1.8486420668691682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Hoja3!$A$18</c:f>
              <c:strCache>
                <c:ptCount val="1"/>
                <c:pt idx="0">
                  <c:v>FRUTAS FRESCAS (Millones de US$ FOB)</c:v>
                </c:pt>
              </c:strCache>
            </c:strRef>
          </c:tx>
          <c:spPr>
            <a:solidFill>
              <a:srgbClr val="F6C700"/>
            </a:solidFill>
            <a:ln>
              <a:noFill/>
            </a:ln>
            <a:effectLst/>
          </c:spPr>
          <c:invertIfNegative val="0"/>
          <c:dPt>
            <c:idx val="17"/>
            <c:invertIfNegative val="0"/>
            <c:bubble3D val="0"/>
            <c:spPr>
              <a:solidFill>
                <a:srgbClr val="C0C0C0"/>
              </a:solidFill>
              <a:ln>
                <a:noFill/>
              </a:ln>
              <a:effectLst/>
            </c:spPr>
            <c:extLst>
              <c:ext xmlns:c16="http://schemas.microsoft.com/office/drawing/2014/chart" uri="{C3380CC4-5D6E-409C-BE32-E72D297353CC}">
                <c16:uniqueId val="{00000001-612E-45E6-93FB-2CF166A296A1}"/>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Hoja3!$B$17:$S$17</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formatCode="mmm\-yy">
                  <c:v>42887</c:v>
                </c:pt>
              </c:numCache>
            </c:numRef>
          </c:cat>
          <c:val>
            <c:numRef>
              <c:f>Hoja3!$B$18:$S$18</c:f>
              <c:numCache>
                <c:formatCode>#,##0</c:formatCode>
                <c:ptCount val="18"/>
                <c:pt idx="0">
                  <c:v>38.760995550000089</c:v>
                </c:pt>
                <c:pt idx="1">
                  <c:v>53.793391439999937</c:v>
                </c:pt>
                <c:pt idx="2">
                  <c:v>74.543472310000055</c:v>
                </c:pt>
                <c:pt idx="3">
                  <c:v>93.651138290000034</c:v>
                </c:pt>
                <c:pt idx="4">
                  <c:v>117.87269732999991</c:v>
                </c:pt>
                <c:pt idx="5">
                  <c:v>153.05636861999992</c:v>
                </c:pt>
                <c:pt idx="6">
                  <c:v>209.60095484999945</c:v>
                </c:pt>
                <c:pt idx="7">
                  <c:v>257.89795566000072</c:v>
                </c:pt>
                <c:pt idx="8">
                  <c:v>330.94088185000061</c:v>
                </c:pt>
                <c:pt idx="9">
                  <c:v>382.79910082000015</c:v>
                </c:pt>
                <c:pt idx="10">
                  <c:v>500.89253777000124</c:v>
                </c:pt>
                <c:pt idx="11">
                  <c:v>760.52226794000228</c:v>
                </c:pt>
                <c:pt idx="12">
                  <c:v>836.85728888000131</c:v>
                </c:pt>
                <c:pt idx="13">
                  <c:v>1021.1019858499966</c:v>
                </c:pt>
                <c:pt idx="14">
                  <c:v>1423.4685032499929</c:v>
                </c:pt>
                <c:pt idx="15">
                  <c:v>1621.4803170899863</c:v>
                </c:pt>
                <c:pt idx="16">
                  <c:v>1894.9846509900021</c:v>
                </c:pt>
                <c:pt idx="17">
                  <c:v>957.34250782000152</c:v>
                </c:pt>
              </c:numCache>
            </c:numRef>
          </c:val>
          <c:extLst>
            <c:ext xmlns:c16="http://schemas.microsoft.com/office/drawing/2014/chart" uri="{C3380CC4-5D6E-409C-BE32-E72D297353CC}">
              <c16:uniqueId val="{00000002-612E-45E6-93FB-2CF166A296A1}"/>
            </c:ext>
          </c:extLst>
        </c:ser>
        <c:dLbls>
          <c:showLegendKey val="0"/>
          <c:showVal val="0"/>
          <c:showCatName val="0"/>
          <c:showSerName val="0"/>
          <c:showPercent val="0"/>
          <c:showBubbleSize val="0"/>
        </c:dLbls>
        <c:gapWidth val="219"/>
        <c:axId val="811012304"/>
        <c:axId val="811015024"/>
      </c:barChart>
      <c:lineChart>
        <c:grouping val="standard"/>
        <c:varyColors val="0"/>
        <c:ser>
          <c:idx val="1"/>
          <c:order val="1"/>
          <c:tx>
            <c:strRef>
              <c:f>Hoja3!$A$19</c:f>
              <c:strCache>
                <c:ptCount val="1"/>
                <c:pt idx="0">
                  <c:v>FRUTAS FRESCAS (Peso Neto en Miles de TN)</c:v>
                </c:pt>
              </c:strCache>
            </c:strRef>
          </c:tx>
          <c:spPr>
            <a:ln w="28575" cap="rnd">
              <a:solidFill>
                <a:schemeClr val="accent1"/>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Hoja3!$B$17:$R$17</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Hoja3!$B$19:$R$19</c:f>
              <c:numCache>
                <c:formatCode>#,##0</c:formatCode>
                <c:ptCount val="17"/>
                <c:pt idx="0">
                  <c:v>31.98605261000008</c:v>
                </c:pt>
                <c:pt idx="1">
                  <c:v>54.548820795000111</c:v>
                </c:pt>
                <c:pt idx="2">
                  <c:v>85.382556514999962</c:v>
                </c:pt>
                <c:pt idx="3">
                  <c:v>99.243529277000093</c:v>
                </c:pt>
                <c:pt idx="4">
                  <c:v>136.17201224800013</c:v>
                </c:pt>
                <c:pt idx="5">
                  <c:v>173.14506176999967</c:v>
                </c:pt>
                <c:pt idx="6">
                  <c:v>236.44408364500094</c:v>
                </c:pt>
                <c:pt idx="7">
                  <c:v>265.49977898000168</c:v>
                </c:pt>
                <c:pt idx="8">
                  <c:v>326.43945410200291</c:v>
                </c:pt>
                <c:pt idx="9">
                  <c:v>313.95735722800157</c:v>
                </c:pt>
                <c:pt idx="10">
                  <c:v>405.22833199800607</c:v>
                </c:pt>
                <c:pt idx="11">
                  <c:v>538.45377781500611</c:v>
                </c:pt>
                <c:pt idx="12">
                  <c:v>566.38698371599367</c:v>
                </c:pt>
                <c:pt idx="13">
                  <c:v>659.20740311499583</c:v>
                </c:pt>
                <c:pt idx="14">
                  <c:v>871.27872731398054</c:v>
                </c:pt>
                <c:pt idx="15">
                  <c:v>973.83261381897069</c:v>
                </c:pt>
                <c:pt idx="16">
                  <c:v>1053.2324173809736</c:v>
                </c:pt>
              </c:numCache>
            </c:numRef>
          </c:val>
          <c:smooth val="0"/>
          <c:extLst>
            <c:ext xmlns:c16="http://schemas.microsoft.com/office/drawing/2014/chart" uri="{C3380CC4-5D6E-409C-BE32-E72D297353CC}">
              <c16:uniqueId val="{00000003-612E-45E6-93FB-2CF166A296A1}"/>
            </c:ext>
          </c:extLst>
        </c:ser>
        <c:dLbls>
          <c:showLegendKey val="0"/>
          <c:showVal val="0"/>
          <c:showCatName val="0"/>
          <c:showSerName val="0"/>
          <c:showPercent val="0"/>
          <c:showBubbleSize val="0"/>
        </c:dLbls>
        <c:marker val="1"/>
        <c:smooth val="0"/>
        <c:axId val="811025904"/>
        <c:axId val="811019376"/>
      </c:lineChart>
      <c:catAx>
        <c:axId val="81101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crossAx val="811015024"/>
        <c:crosses val="autoZero"/>
        <c:auto val="1"/>
        <c:lblAlgn val="ctr"/>
        <c:lblOffset val="100"/>
        <c:noMultiLvlLbl val="0"/>
      </c:catAx>
      <c:valAx>
        <c:axId val="811015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Millnes de US$ FOB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crossAx val="811012304"/>
        <c:crosses val="autoZero"/>
        <c:crossBetween val="between"/>
      </c:valAx>
      <c:valAx>
        <c:axId val="81101937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PE"/>
                  <a:t>Peso Neto (Miles de  TN)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crossAx val="811025904"/>
        <c:crosses val="max"/>
        <c:crossBetween val="between"/>
      </c:valAx>
      <c:catAx>
        <c:axId val="811025904"/>
        <c:scaling>
          <c:orientation val="minMax"/>
        </c:scaling>
        <c:delete val="1"/>
        <c:axPos val="b"/>
        <c:numFmt formatCode="General" sourceLinked="1"/>
        <c:majorTickMark val="out"/>
        <c:minorTickMark val="none"/>
        <c:tickLblPos val="nextTo"/>
        <c:crossAx val="8110193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sz="1000"/>
      </a:pPr>
      <a:endParaRPr lang="es-PE"/>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PE" b="1" dirty="0"/>
              <a:t>Exportación de Hortalizas Frescas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Hoja3!$A$23</c:f>
              <c:strCache>
                <c:ptCount val="1"/>
                <c:pt idx="0">
                  <c:v>HORTALIZAS FRESCAS (Millones de US$ FOB)</c:v>
                </c:pt>
              </c:strCache>
            </c:strRef>
          </c:tx>
          <c:spPr>
            <a:solidFill>
              <a:schemeClr val="accent6"/>
            </a:solidFill>
            <a:ln>
              <a:noFill/>
            </a:ln>
            <a:effectLst/>
          </c:spPr>
          <c:invertIfNegative val="0"/>
          <c:dPt>
            <c:idx val="17"/>
            <c:invertIfNegative val="0"/>
            <c:bubble3D val="0"/>
            <c:spPr>
              <a:solidFill>
                <a:srgbClr val="C0C0C0"/>
              </a:solidFill>
              <a:ln>
                <a:noFill/>
              </a:ln>
              <a:effectLst/>
            </c:spPr>
            <c:extLst>
              <c:ext xmlns:c16="http://schemas.microsoft.com/office/drawing/2014/chart" uri="{C3380CC4-5D6E-409C-BE32-E72D297353CC}">
                <c16:uniqueId val="{00000001-E694-4AC9-A620-0A85CFBE25F5}"/>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Hoja3!$B$17:$S$17</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formatCode="mmm\-yy">
                  <c:v>42887</c:v>
                </c:pt>
              </c:numCache>
            </c:numRef>
          </c:cat>
          <c:val>
            <c:numRef>
              <c:f>Hoja3!$B$23:$S$23</c:f>
              <c:numCache>
                <c:formatCode>#,##0</c:formatCode>
                <c:ptCount val="18"/>
                <c:pt idx="0">
                  <c:v>66.644594920000955</c:v>
                </c:pt>
                <c:pt idx="1">
                  <c:v>82.794923750000009</c:v>
                </c:pt>
                <c:pt idx="2">
                  <c:v>103.79597280999948</c:v>
                </c:pt>
                <c:pt idx="3">
                  <c:v>126.65938860000001</c:v>
                </c:pt>
                <c:pt idx="4">
                  <c:v>163.37776690000015</c:v>
                </c:pt>
                <c:pt idx="5">
                  <c:v>193.81814895000153</c:v>
                </c:pt>
                <c:pt idx="6">
                  <c:v>215.43841315000134</c:v>
                </c:pt>
                <c:pt idx="7">
                  <c:v>275.71233787999967</c:v>
                </c:pt>
                <c:pt idx="8">
                  <c:v>265.29272777000057</c:v>
                </c:pt>
                <c:pt idx="9">
                  <c:v>295.7222740100022</c:v>
                </c:pt>
                <c:pt idx="10">
                  <c:v>359.91136705000065</c:v>
                </c:pt>
                <c:pt idx="11">
                  <c:v>363.89104705999949</c:v>
                </c:pt>
                <c:pt idx="12">
                  <c:v>424.95601505000081</c:v>
                </c:pt>
                <c:pt idx="13">
                  <c:v>504.27709292999782</c:v>
                </c:pt>
                <c:pt idx="14">
                  <c:v>477.83965663999652</c:v>
                </c:pt>
                <c:pt idx="15">
                  <c:v>509.69205363000276</c:v>
                </c:pt>
                <c:pt idx="16">
                  <c:v>542.91175718000386</c:v>
                </c:pt>
                <c:pt idx="17">
                  <c:v>142.67102011999987</c:v>
                </c:pt>
              </c:numCache>
            </c:numRef>
          </c:val>
          <c:extLst>
            <c:ext xmlns:c16="http://schemas.microsoft.com/office/drawing/2014/chart" uri="{C3380CC4-5D6E-409C-BE32-E72D297353CC}">
              <c16:uniqueId val="{00000002-E694-4AC9-A620-0A85CFBE25F5}"/>
            </c:ext>
          </c:extLst>
        </c:ser>
        <c:dLbls>
          <c:showLegendKey val="0"/>
          <c:showVal val="0"/>
          <c:showCatName val="0"/>
          <c:showSerName val="0"/>
          <c:showPercent val="0"/>
          <c:showBubbleSize val="0"/>
        </c:dLbls>
        <c:gapWidth val="219"/>
        <c:axId val="811023184"/>
        <c:axId val="811023728"/>
      </c:barChart>
      <c:lineChart>
        <c:grouping val="standard"/>
        <c:varyColors val="0"/>
        <c:ser>
          <c:idx val="1"/>
          <c:order val="1"/>
          <c:tx>
            <c:strRef>
              <c:f>Hoja3!$A$24</c:f>
              <c:strCache>
                <c:ptCount val="1"/>
                <c:pt idx="0">
                  <c:v>HORTALIZAS FRESCAS (Peso Neto en Miles de TN)</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accent5">
                        <a:lumMod val="50000"/>
                      </a:schemeClr>
                    </a:solidFill>
                    <a:latin typeface="+mn-lt"/>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Hoja3!$B$17:$R$17</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Hoja3!$B$24:$R$24</c:f>
              <c:numCache>
                <c:formatCode>#,##0</c:formatCode>
                <c:ptCount val="17"/>
                <c:pt idx="0">
                  <c:v>66.123551239999472</c:v>
                </c:pt>
                <c:pt idx="1">
                  <c:v>86.850789195999781</c:v>
                </c:pt>
                <c:pt idx="2">
                  <c:v>107.30165430999854</c:v>
                </c:pt>
                <c:pt idx="3">
                  <c:v>114.90579197899856</c:v>
                </c:pt>
                <c:pt idx="4">
                  <c:v>134.37138638099975</c:v>
                </c:pt>
                <c:pt idx="5">
                  <c:v>148.25385011899974</c:v>
                </c:pt>
                <c:pt idx="6">
                  <c:v>149.56536284500035</c:v>
                </c:pt>
                <c:pt idx="7">
                  <c:v>193.19447957699958</c:v>
                </c:pt>
                <c:pt idx="8">
                  <c:v>189.15537769200088</c:v>
                </c:pt>
                <c:pt idx="9">
                  <c:v>234.80465652299995</c:v>
                </c:pt>
                <c:pt idx="10">
                  <c:v>305.7502208260014</c:v>
                </c:pt>
                <c:pt idx="11">
                  <c:v>319.36142403600223</c:v>
                </c:pt>
                <c:pt idx="12">
                  <c:v>301.03263771500241</c:v>
                </c:pt>
                <c:pt idx="13">
                  <c:v>340.42726321900187</c:v>
                </c:pt>
                <c:pt idx="14">
                  <c:v>339.17851261600379</c:v>
                </c:pt>
                <c:pt idx="15">
                  <c:v>313.61635892400295</c:v>
                </c:pt>
                <c:pt idx="16">
                  <c:v>369.44235285700205</c:v>
                </c:pt>
              </c:numCache>
            </c:numRef>
          </c:val>
          <c:smooth val="0"/>
          <c:extLst>
            <c:ext xmlns:c16="http://schemas.microsoft.com/office/drawing/2014/chart" uri="{C3380CC4-5D6E-409C-BE32-E72D297353CC}">
              <c16:uniqueId val="{00000003-E694-4AC9-A620-0A85CFBE25F5}"/>
            </c:ext>
          </c:extLst>
        </c:ser>
        <c:dLbls>
          <c:showLegendKey val="0"/>
          <c:showVal val="0"/>
          <c:showCatName val="0"/>
          <c:showSerName val="0"/>
          <c:showPercent val="0"/>
          <c:showBubbleSize val="0"/>
        </c:dLbls>
        <c:marker val="1"/>
        <c:smooth val="0"/>
        <c:axId val="811016656"/>
        <c:axId val="811024816"/>
      </c:lineChart>
      <c:catAx>
        <c:axId val="81102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crossAx val="811023728"/>
        <c:crosses val="autoZero"/>
        <c:auto val="1"/>
        <c:lblAlgn val="ctr"/>
        <c:lblOffset val="100"/>
        <c:noMultiLvlLbl val="0"/>
      </c:catAx>
      <c:valAx>
        <c:axId val="811023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Millnes de US$ FOB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crossAx val="811023184"/>
        <c:crosses val="autoZero"/>
        <c:crossBetween val="between"/>
      </c:valAx>
      <c:valAx>
        <c:axId val="81102481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PE"/>
                  <a:t>Peso Neto (Miles de  TN)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crossAx val="811016656"/>
        <c:crosses val="max"/>
        <c:crossBetween val="between"/>
      </c:valAx>
      <c:catAx>
        <c:axId val="811016656"/>
        <c:scaling>
          <c:orientation val="minMax"/>
        </c:scaling>
        <c:delete val="1"/>
        <c:axPos val="b"/>
        <c:numFmt formatCode="General" sourceLinked="1"/>
        <c:majorTickMark val="out"/>
        <c:minorTickMark val="none"/>
        <c:tickLblPos val="nextTo"/>
        <c:crossAx val="8110248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sz="1000"/>
      </a:pPr>
      <a:endParaRPr lang="es-PE"/>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s-PE" sz="1500" b="1" dirty="0"/>
              <a:t>Mercados de Destinos de</a:t>
            </a:r>
            <a:r>
              <a:rPr lang="es-PE" sz="1500" b="1" baseline="0" dirty="0"/>
              <a:t> F&amp;H Frescas</a:t>
            </a:r>
            <a:endParaRPr lang="es-PE" sz="1500" b="1" dirty="0"/>
          </a:p>
          <a:p>
            <a:pPr>
              <a:defRPr sz="1500"/>
            </a:pPr>
            <a:r>
              <a:rPr lang="es-PE" sz="1500" dirty="0"/>
              <a:t>(Millones</a:t>
            </a:r>
            <a:r>
              <a:rPr lang="es-PE" sz="1500" baseline="0" dirty="0"/>
              <a:t> US$ FOB)</a:t>
            </a:r>
            <a:endParaRPr lang="es-PE" sz="1500" dirty="0"/>
          </a:p>
        </c:rich>
      </c:tx>
      <c:layout>
        <c:manualLayout>
          <c:xMode val="edge"/>
          <c:yMode val="edge"/>
          <c:x val="0.28488012721173961"/>
          <c:y val="1.3673003762982893E-2"/>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0.13519019596181078"/>
          <c:y val="0.17757183357866299"/>
          <c:w val="0.83232889490984741"/>
          <c:h val="0.69519219621977035"/>
        </c:manualLayout>
      </c:layout>
      <c:barChart>
        <c:barDir val="bar"/>
        <c:grouping val="clustered"/>
        <c:varyColors val="0"/>
        <c:ser>
          <c:idx val="0"/>
          <c:order val="0"/>
          <c:tx>
            <c:strRef>
              <c:f>'11'!$E$1</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5">
                        <a:lumMod val="7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'11'!$G$3:$G$12</c:f>
              <c:strCache>
                <c:ptCount val="10"/>
                <c:pt idx="0">
                  <c:v>10. CHILE</c:v>
                </c:pt>
                <c:pt idx="1">
                  <c:v>9. MEXICO</c:v>
                </c:pt>
                <c:pt idx="2">
                  <c:v>8. ALEMANIA</c:v>
                </c:pt>
                <c:pt idx="3">
                  <c:v>7. CANADA</c:v>
                </c:pt>
                <c:pt idx="4">
                  <c:v>6. CHINA</c:v>
                </c:pt>
                <c:pt idx="5">
                  <c:v>5. HONG KONG</c:v>
                </c:pt>
                <c:pt idx="6">
                  <c:v>4. ESPAÑA</c:v>
                </c:pt>
                <c:pt idx="7">
                  <c:v>3. REINO UNIDO</c:v>
                </c:pt>
                <c:pt idx="8">
                  <c:v>2. PAISES BAJOS</c:v>
                </c:pt>
                <c:pt idx="9">
                  <c:v>1. ESTADOS UNIDOS</c:v>
                </c:pt>
              </c:strCache>
            </c:strRef>
          </c:cat>
          <c:val>
            <c:numRef>
              <c:f>'11'!$H$3:$H$12</c:f>
              <c:numCache>
                <c:formatCode>#,##0</c:formatCode>
                <c:ptCount val="10"/>
                <c:pt idx="0">
                  <c:v>25.499887840000056</c:v>
                </c:pt>
                <c:pt idx="1">
                  <c:v>10.982880939999999</c:v>
                </c:pt>
                <c:pt idx="2">
                  <c:v>34.814708159999888</c:v>
                </c:pt>
                <c:pt idx="3">
                  <c:v>53.667973360000197</c:v>
                </c:pt>
                <c:pt idx="4">
                  <c:v>83.472232489998945</c:v>
                </c:pt>
                <c:pt idx="5">
                  <c:v>82.493226049999038</c:v>
                </c:pt>
                <c:pt idx="6">
                  <c:v>95.737712440000735</c:v>
                </c:pt>
                <c:pt idx="7">
                  <c:v>196.31784706000113</c:v>
                </c:pt>
                <c:pt idx="8">
                  <c:v>429.63610265000244</c:v>
                </c:pt>
                <c:pt idx="9">
                  <c:v>847.35017899004356</c:v>
                </c:pt>
              </c:numCache>
            </c:numRef>
          </c:val>
          <c:extLst>
            <c:ext xmlns:c16="http://schemas.microsoft.com/office/drawing/2014/chart" uri="{C3380CC4-5D6E-409C-BE32-E72D297353CC}">
              <c16:uniqueId val="{00000000-9B24-47F1-B115-1ED8E7D5403C}"/>
            </c:ext>
          </c:extLst>
        </c:ser>
        <c:ser>
          <c:idx val="1"/>
          <c:order val="1"/>
          <c:tx>
            <c:strRef>
              <c:f>'11'!$F$1</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DA8200"/>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'11'!$G$3:$G$12</c:f>
              <c:strCache>
                <c:ptCount val="10"/>
                <c:pt idx="0">
                  <c:v>10. CHILE</c:v>
                </c:pt>
                <c:pt idx="1">
                  <c:v>9. MEXICO</c:v>
                </c:pt>
                <c:pt idx="2">
                  <c:v>8. ALEMANIA</c:v>
                </c:pt>
                <c:pt idx="3">
                  <c:v>7. CANADA</c:v>
                </c:pt>
                <c:pt idx="4">
                  <c:v>6. CHINA</c:v>
                </c:pt>
                <c:pt idx="5">
                  <c:v>5. HONG KONG</c:v>
                </c:pt>
                <c:pt idx="6">
                  <c:v>4. ESPAÑA</c:v>
                </c:pt>
                <c:pt idx="7">
                  <c:v>3. REINO UNIDO</c:v>
                </c:pt>
                <c:pt idx="8">
                  <c:v>2. PAISES BAJOS</c:v>
                </c:pt>
                <c:pt idx="9">
                  <c:v>1. ESTADOS UNIDOS</c:v>
                </c:pt>
              </c:strCache>
            </c:strRef>
          </c:cat>
          <c:val>
            <c:numRef>
              <c:f>'11'!$I$3:$I$12</c:f>
              <c:numCache>
                <c:formatCode>#,##0</c:formatCode>
                <c:ptCount val="10"/>
                <c:pt idx="0">
                  <c:v>28.245280600000008</c:v>
                </c:pt>
                <c:pt idx="1">
                  <c:v>31.756482950000017</c:v>
                </c:pt>
                <c:pt idx="2">
                  <c:v>38.021916899999503</c:v>
                </c:pt>
                <c:pt idx="3">
                  <c:v>57.615791679999987</c:v>
                </c:pt>
                <c:pt idx="4">
                  <c:v>61.562283989999969</c:v>
                </c:pt>
                <c:pt idx="5">
                  <c:v>80.763411799999744</c:v>
                </c:pt>
                <c:pt idx="6">
                  <c:v>137.74428021000051</c:v>
                </c:pt>
                <c:pt idx="7">
                  <c:v>232.88412480999793</c:v>
                </c:pt>
                <c:pt idx="8">
                  <c:v>504.41368522000346</c:v>
                </c:pt>
                <c:pt idx="9">
                  <c:v>971.73184347001359</c:v>
                </c:pt>
              </c:numCache>
            </c:numRef>
          </c:val>
          <c:extLst>
            <c:ext xmlns:c16="http://schemas.microsoft.com/office/drawing/2014/chart" uri="{C3380CC4-5D6E-409C-BE32-E72D297353CC}">
              <c16:uniqueId val="{00000001-9B24-47F1-B115-1ED8E7D5403C}"/>
            </c:ext>
          </c:extLst>
        </c:ser>
        <c:dLbls>
          <c:showLegendKey val="0"/>
          <c:showVal val="0"/>
          <c:showCatName val="0"/>
          <c:showSerName val="0"/>
          <c:showPercent val="0"/>
          <c:showBubbleSize val="0"/>
        </c:dLbls>
        <c:gapWidth val="70"/>
        <c:overlap val="-12"/>
        <c:axId val="419129640"/>
        <c:axId val="419130032"/>
      </c:barChart>
      <c:catAx>
        <c:axId val="419129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419130032"/>
        <c:crosses val="autoZero"/>
        <c:auto val="1"/>
        <c:lblAlgn val="ctr"/>
        <c:lblOffset val="100"/>
        <c:noMultiLvlLbl val="0"/>
      </c:catAx>
      <c:valAx>
        <c:axId val="419130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419129640"/>
        <c:crosses val="autoZero"/>
        <c:crossBetween val="between"/>
      </c:valAx>
      <c:spPr>
        <a:noFill/>
        <a:ln>
          <a:noFill/>
        </a:ln>
        <a:effectLst/>
      </c:spPr>
    </c:plotArea>
    <c:legend>
      <c:legendPos val="b"/>
      <c:layout>
        <c:manualLayout>
          <c:xMode val="edge"/>
          <c:yMode val="edge"/>
          <c:x val="0.40120664936776801"/>
          <c:y val="0.948885574830304"/>
          <c:w val="0.11547056264902913"/>
          <c:h val="5.111442516969597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rgbClr val="C00000"/>
                </a:solidFill>
                <a:latin typeface="+mn-lt"/>
                <a:ea typeface="+mn-ea"/>
                <a:cs typeface="+mn-cs"/>
              </a:defRPr>
            </a:pPr>
            <a:r>
              <a:rPr lang="es-PE" sz="1800" b="1" dirty="0">
                <a:solidFill>
                  <a:srgbClr val="C00000"/>
                </a:solidFill>
              </a:rPr>
              <a:t>Ranking</a:t>
            </a:r>
            <a:r>
              <a:rPr lang="es-PE" sz="1800" b="1" baseline="0" dirty="0">
                <a:solidFill>
                  <a:srgbClr val="C00000"/>
                </a:solidFill>
              </a:rPr>
              <a:t> Comparativo de F&amp;H Frescas a nivel Mundial </a:t>
            </a:r>
            <a:endParaRPr lang="es-PE" sz="1800" b="1" dirty="0">
              <a:solidFill>
                <a:srgbClr val="C00000"/>
              </a:solidFill>
            </a:endParaRPr>
          </a:p>
        </c:rich>
      </c:tx>
      <c:layout>
        <c:manualLayout>
          <c:xMode val="edge"/>
          <c:yMode val="edge"/>
          <c:x val="0.26862205171224351"/>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C00000"/>
              </a:solidFill>
              <a:latin typeface="+mn-lt"/>
              <a:ea typeface="+mn-ea"/>
              <a:cs typeface="+mn-cs"/>
            </a:defRPr>
          </a:pPr>
          <a:endParaRPr lang="es-PE"/>
        </a:p>
      </c:txPr>
    </c:title>
    <c:autoTitleDeleted val="0"/>
    <c:plotArea>
      <c:layout>
        <c:manualLayout>
          <c:layoutTarget val="inner"/>
          <c:xMode val="edge"/>
          <c:yMode val="edge"/>
          <c:x val="9.1751253029784513E-2"/>
          <c:y val="8.0106475635478375E-2"/>
          <c:w val="0.83893797758038868"/>
          <c:h val="0.61663227079230609"/>
        </c:manualLayout>
      </c:layout>
      <c:barChart>
        <c:barDir val="col"/>
        <c:grouping val="clustered"/>
        <c:varyColors val="0"/>
        <c:ser>
          <c:idx val="0"/>
          <c:order val="0"/>
          <c:tx>
            <c:strRef>
              <c:f>'11'!$B$2</c:f>
              <c:strCache>
                <c:ptCount val="1"/>
                <c:pt idx="0">
                  <c:v>2012 (US$ Millones  FOB)</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'11'!$A$5:$A$18</c:f>
              <c:strCache>
                <c:ptCount val="14"/>
                <c:pt idx="0">
                  <c:v>1. Uvas Frescas</c:v>
                </c:pt>
                <c:pt idx="1">
                  <c:v>2. Espárragos Frescos o Refrigerados</c:v>
                </c:pt>
                <c:pt idx="2">
                  <c:v>3. Paltas Frescas</c:v>
                </c:pt>
                <c:pt idx="3">
                  <c:v>4. Arándanos Frescos</c:v>
                </c:pt>
                <c:pt idx="4">
                  <c:v>5. Mangos Frescos</c:v>
                </c:pt>
                <c:pt idx="5">
                  <c:v>6. Bananas Frescas</c:v>
                </c:pt>
                <c:pt idx="6">
                  <c:v>7. Citricos Frescos</c:v>
                </c:pt>
                <c:pt idx="7">
                  <c:v>8. Cebollas y chalotes Frescos o Refrigerados</c:v>
                </c:pt>
                <c:pt idx="8">
                  <c:v>9. Nueces del Brasil</c:v>
                </c:pt>
                <c:pt idx="9">
                  <c:v>10. Granadas Frescas</c:v>
                </c:pt>
                <c:pt idx="10">
                  <c:v>11. Arvejas Frescas o Refrigeradas</c:v>
                </c:pt>
                <c:pt idx="11">
                  <c:v>12. Ajos Frescos</c:v>
                </c:pt>
                <c:pt idx="12">
                  <c:v>13. Pecanas Frescas</c:v>
                </c:pt>
                <c:pt idx="13">
                  <c:v>14. Sandias Frescas</c:v>
                </c:pt>
              </c:strCache>
            </c:strRef>
          </c:cat>
          <c:val>
            <c:numRef>
              <c:f>'11'!$C$5:$C$18</c:f>
              <c:numCache>
                <c:formatCode>#,##0</c:formatCode>
                <c:ptCount val="14"/>
                <c:pt idx="0">
                  <c:v>367.72227886000178</c:v>
                </c:pt>
                <c:pt idx="1">
                  <c:v>342.8618842200018</c:v>
                </c:pt>
                <c:pt idx="2">
                  <c:v>135.87531325000003</c:v>
                </c:pt>
                <c:pt idx="3">
                  <c:v>0.44279681999999992</c:v>
                </c:pt>
                <c:pt idx="4">
                  <c:v>119.98328977999991</c:v>
                </c:pt>
                <c:pt idx="5">
                  <c:v>85.325688809999633</c:v>
                </c:pt>
                <c:pt idx="6">
                  <c:v>84.108350560000019</c:v>
                </c:pt>
                <c:pt idx="7">
                  <c:v>54.255189589999489</c:v>
                </c:pt>
                <c:pt idx="8">
                  <c:v>21.596338589999995</c:v>
                </c:pt>
                <c:pt idx="9">
                  <c:v>13.92439493000003</c:v>
                </c:pt>
                <c:pt idx="10">
                  <c:v>17.724547079999972</c:v>
                </c:pt>
                <c:pt idx="11">
                  <c:v>2.5794879999999996</c:v>
                </c:pt>
                <c:pt idx="12">
                  <c:v>4.1011413200000018</c:v>
                </c:pt>
                <c:pt idx="13">
                  <c:v>0.84094375999999993</c:v>
                </c:pt>
              </c:numCache>
            </c:numRef>
          </c:val>
          <c:extLst>
            <c:ext xmlns:c16="http://schemas.microsoft.com/office/drawing/2014/chart" uri="{C3380CC4-5D6E-409C-BE32-E72D297353CC}">
              <c16:uniqueId val="{00000002-63B2-4D77-9173-18AC065A75AB}"/>
            </c:ext>
          </c:extLst>
        </c:ser>
        <c:ser>
          <c:idx val="2"/>
          <c:order val="2"/>
          <c:tx>
            <c:strRef>
              <c:f>'11'!$B$3:$E$3</c:f>
              <c:strCache>
                <c:ptCount val="1"/>
                <c:pt idx="0">
                  <c:v>2016 (US$ Millones  FOB)</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50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'11'!$A$5:$A$18</c:f>
              <c:strCache>
                <c:ptCount val="14"/>
                <c:pt idx="0">
                  <c:v>1. Uvas Frescas</c:v>
                </c:pt>
                <c:pt idx="1">
                  <c:v>2. Espárragos Frescos o Refrigerados</c:v>
                </c:pt>
                <c:pt idx="2">
                  <c:v>3. Paltas Frescas</c:v>
                </c:pt>
                <c:pt idx="3">
                  <c:v>4. Arándanos Frescos</c:v>
                </c:pt>
                <c:pt idx="4">
                  <c:v>5. Mangos Frescos</c:v>
                </c:pt>
                <c:pt idx="5">
                  <c:v>6. Bananas Frescas</c:v>
                </c:pt>
                <c:pt idx="6">
                  <c:v>7. Citricos Frescos</c:v>
                </c:pt>
                <c:pt idx="7">
                  <c:v>8. Cebollas y chalotes Frescos o Refrigerados</c:v>
                </c:pt>
                <c:pt idx="8">
                  <c:v>9. Nueces del Brasil</c:v>
                </c:pt>
                <c:pt idx="9">
                  <c:v>10. Granadas Frescas</c:v>
                </c:pt>
                <c:pt idx="10">
                  <c:v>11. Arvejas Frescas o Refrigeradas</c:v>
                </c:pt>
                <c:pt idx="11">
                  <c:v>12. Ajos Frescos</c:v>
                </c:pt>
                <c:pt idx="12">
                  <c:v>13. Pecanas Frescas</c:v>
                </c:pt>
                <c:pt idx="13">
                  <c:v>14. Sandias Frescas</c:v>
                </c:pt>
              </c:strCache>
            </c:strRef>
          </c:cat>
          <c:val>
            <c:numRef>
              <c:f>'11'!$E$5:$E$18</c:f>
              <c:numCache>
                <c:formatCode>#,##0</c:formatCode>
                <c:ptCount val="14"/>
                <c:pt idx="0">
                  <c:v>663.05566294000732</c:v>
                </c:pt>
                <c:pt idx="1">
                  <c:v>422.29020339000328</c:v>
                </c:pt>
                <c:pt idx="2">
                  <c:v>396.85267368999587</c:v>
                </c:pt>
                <c:pt idx="3">
                  <c:v>242.66250962000004</c:v>
                </c:pt>
                <c:pt idx="4">
                  <c:v>200.20155357000152</c:v>
                </c:pt>
                <c:pt idx="5">
                  <c:v>152.51143924999778</c:v>
                </c:pt>
                <c:pt idx="6">
                  <c:v>146.0412925200001</c:v>
                </c:pt>
                <c:pt idx="7">
                  <c:v>71.142205280000667</c:v>
                </c:pt>
                <c:pt idx="8">
                  <c:v>40.45040685</c:v>
                </c:pt>
                <c:pt idx="9">
                  <c:v>39.482402169999979</c:v>
                </c:pt>
                <c:pt idx="10">
                  <c:v>24.099447579999907</c:v>
                </c:pt>
                <c:pt idx="11">
                  <c:v>20.107270770000024</c:v>
                </c:pt>
                <c:pt idx="12">
                  <c:v>6.2269422299999997</c:v>
                </c:pt>
                <c:pt idx="13">
                  <c:v>2.2682801199999925</c:v>
                </c:pt>
              </c:numCache>
            </c:numRef>
          </c:val>
          <c:extLst>
            <c:ext xmlns:c16="http://schemas.microsoft.com/office/drawing/2014/chart" uri="{C3380CC4-5D6E-409C-BE32-E72D297353CC}">
              <c16:uniqueId val="{00000000-E7B5-4F4C-9030-17BEE6FBB5EC}"/>
            </c:ext>
          </c:extLst>
        </c:ser>
        <c:dLbls>
          <c:showLegendKey val="0"/>
          <c:showVal val="0"/>
          <c:showCatName val="0"/>
          <c:showSerName val="0"/>
          <c:showPercent val="0"/>
          <c:showBubbleSize val="0"/>
        </c:dLbls>
        <c:gapWidth val="150"/>
        <c:axId val="422219648"/>
        <c:axId val="422222784"/>
      </c:barChart>
      <c:lineChart>
        <c:grouping val="standard"/>
        <c:varyColors val="0"/>
        <c:ser>
          <c:idx val="3"/>
          <c:order val="1"/>
          <c:tx>
            <c:strRef>
              <c:f>'11'!$F$2:$I$2</c:f>
              <c:strCache>
                <c:ptCount val="1"/>
                <c:pt idx="0">
                  <c:v>2012 (Peso Neto en Miles de TN)</c:v>
                </c:pt>
              </c:strCache>
            </c:strRef>
          </c:tx>
          <c:spPr>
            <a:ln w="28575" cap="rnd">
              <a:solidFill>
                <a:schemeClr val="accent2">
                  <a:lumMod val="60000"/>
                  <a:lumOff val="40000"/>
                </a:schemeClr>
              </a:solidFill>
              <a:prstDash val="lgDash"/>
              <a:round/>
            </a:ln>
            <a:effectLst/>
          </c:spPr>
          <c:marker>
            <c:symbol val="none"/>
          </c:marker>
          <c:cat>
            <c:strRef>
              <c:f>'11'!$A$5:$A$18</c:f>
              <c:strCache>
                <c:ptCount val="14"/>
                <c:pt idx="0">
                  <c:v>1. Uvas Frescas</c:v>
                </c:pt>
                <c:pt idx="1">
                  <c:v>2. Espárragos Frescos o Refrigerados</c:v>
                </c:pt>
                <c:pt idx="2">
                  <c:v>3. Paltas Frescas</c:v>
                </c:pt>
                <c:pt idx="3">
                  <c:v>4. Arándanos Frescos</c:v>
                </c:pt>
                <c:pt idx="4">
                  <c:v>5. Mangos Frescos</c:v>
                </c:pt>
                <c:pt idx="5">
                  <c:v>6. Bananas Frescas</c:v>
                </c:pt>
                <c:pt idx="6">
                  <c:v>7. Citricos Frescos</c:v>
                </c:pt>
                <c:pt idx="7">
                  <c:v>8. Cebollas y chalotes Frescos o Refrigerados</c:v>
                </c:pt>
                <c:pt idx="8">
                  <c:v>9. Nueces del Brasil</c:v>
                </c:pt>
                <c:pt idx="9">
                  <c:v>10. Granadas Frescas</c:v>
                </c:pt>
                <c:pt idx="10">
                  <c:v>11. Arvejas Frescas o Refrigeradas</c:v>
                </c:pt>
                <c:pt idx="11">
                  <c:v>12. Ajos Frescos</c:v>
                </c:pt>
                <c:pt idx="12">
                  <c:v>13. Pecanas Frescas</c:v>
                </c:pt>
                <c:pt idx="13">
                  <c:v>14. Sandias Frescas</c:v>
                </c:pt>
              </c:strCache>
            </c:strRef>
          </c:cat>
          <c:val>
            <c:numRef>
              <c:f>'11'!$G$5:$G$18</c:f>
              <c:numCache>
                <c:formatCode>#,##0</c:formatCode>
                <c:ptCount val="14"/>
                <c:pt idx="0">
                  <c:v>149.16079426999252</c:v>
                </c:pt>
                <c:pt idx="1">
                  <c:v>118.06333643800161</c:v>
                </c:pt>
                <c:pt idx="2">
                  <c:v>83.619812111999693</c:v>
                </c:pt>
                <c:pt idx="3">
                  <c:v>4.4721249999999997E-2</c:v>
                </c:pt>
                <c:pt idx="4">
                  <c:v>99.635634852005666</c:v>
                </c:pt>
                <c:pt idx="5">
                  <c:v>124.1154675349969</c:v>
                </c:pt>
                <c:pt idx="6">
                  <c:v>94.638702645999203</c:v>
                </c:pt>
                <c:pt idx="7">
                  <c:v>162.0002515090008</c:v>
                </c:pt>
                <c:pt idx="8">
                  <c:v>3.1420816520000017</c:v>
                </c:pt>
                <c:pt idx="9">
                  <c:v>4.9628759070000106</c:v>
                </c:pt>
                <c:pt idx="10">
                  <c:v>5.4190774579999683</c:v>
                </c:pt>
                <c:pt idx="11">
                  <c:v>5.3349145000000036</c:v>
                </c:pt>
                <c:pt idx="12">
                  <c:v>0.56159103300000002</c:v>
                </c:pt>
                <c:pt idx="13">
                  <c:v>5.1568496400000061</c:v>
                </c:pt>
              </c:numCache>
            </c:numRef>
          </c:val>
          <c:smooth val="0"/>
          <c:extLst>
            <c:ext xmlns:c16="http://schemas.microsoft.com/office/drawing/2014/chart" uri="{C3380CC4-5D6E-409C-BE32-E72D297353CC}">
              <c16:uniqueId val="{00000001-E7B5-4F4C-9030-17BEE6FBB5EC}"/>
            </c:ext>
          </c:extLst>
        </c:ser>
        <c:ser>
          <c:idx val="1"/>
          <c:order val="3"/>
          <c:tx>
            <c:strRef>
              <c:f>'11'!$F$3</c:f>
              <c:strCache>
                <c:ptCount val="1"/>
                <c:pt idx="0">
                  <c:v>2016 (Peso Neto en Miles de TN)</c:v>
                </c:pt>
              </c:strCache>
            </c:strRef>
          </c:tx>
          <c:spPr>
            <a:ln w="28575" cap="rnd">
              <a:solidFill>
                <a:srgbClr val="C00000"/>
              </a:solidFill>
              <a:prstDash val="sysDash"/>
              <a:round/>
            </a:ln>
            <a:effectLst/>
          </c:spPr>
          <c:marker>
            <c:symbol val="none"/>
          </c:marker>
          <c:cat>
            <c:strRef>
              <c:f>'11'!$A$5:$A$18</c:f>
              <c:strCache>
                <c:ptCount val="14"/>
                <c:pt idx="0">
                  <c:v>1. Uvas Frescas</c:v>
                </c:pt>
                <c:pt idx="1">
                  <c:v>2. Espárragos Frescos o Refrigerados</c:v>
                </c:pt>
                <c:pt idx="2">
                  <c:v>3. Paltas Frescas</c:v>
                </c:pt>
                <c:pt idx="3">
                  <c:v>4. Arándanos Frescos</c:v>
                </c:pt>
                <c:pt idx="4">
                  <c:v>5. Mangos Frescos</c:v>
                </c:pt>
                <c:pt idx="5">
                  <c:v>6. Bananas Frescas</c:v>
                </c:pt>
                <c:pt idx="6">
                  <c:v>7. Citricos Frescos</c:v>
                </c:pt>
                <c:pt idx="7">
                  <c:v>8. Cebollas y chalotes Frescos o Refrigerados</c:v>
                </c:pt>
                <c:pt idx="8">
                  <c:v>9. Nueces del Brasil</c:v>
                </c:pt>
                <c:pt idx="9">
                  <c:v>10. Granadas Frescas</c:v>
                </c:pt>
                <c:pt idx="10">
                  <c:v>11. Arvejas Frescas o Refrigeradas</c:v>
                </c:pt>
                <c:pt idx="11">
                  <c:v>12. Ajos Frescos</c:v>
                </c:pt>
                <c:pt idx="12">
                  <c:v>13. Pecanas Frescas</c:v>
                </c:pt>
                <c:pt idx="13">
                  <c:v>14. Sandias Frescas</c:v>
                </c:pt>
              </c:strCache>
            </c:strRef>
          </c:cat>
          <c:val>
            <c:numRef>
              <c:f>'11'!$I$5:$I$18</c:f>
              <c:numCache>
                <c:formatCode>#,##0</c:formatCode>
                <c:ptCount val="14"/>
                <c:pt idx="0">
                  <c:v>293.53305978297783</c:v>
                </c:pt>
                <c:pt idx="1">
                  <c:v>123.84056046600212</c:v>
                </c:pt>
                <c:pt idx="2">
                  <c:v>194.12065446698847</c:v>
                </c:pt>
                <c:pt idx="3">
                  <c:v>28.15443273900031</c:v>
                </c:pt>
                <c:pt idx="4">
                  <c:v>161.13537417201931</c:v>
                </c:pt>
                <c:pt idx="5">
                  <c:v>202.5084764079902</c:v>
                </c:pt>
                <c:pt idx="6">
                  <c:v>129.55991292199781</c:v>
                </c:pt>
                <c:pt idx="7">
                  <c:v>210.83079566799998</c:v>
                </c:pt>
                <c:pt idx="8">
                  <c:v>5.4501729810000015</c:v>
                </c:pt>
                <c:pt idx="9">
                  <c:v>18.693621495999935</c:v>
                </c:pt>
                <c:pt idx="10">
                  <c:v>7.1697362419999884</c:v>
                </c:pt>
                <c:pt idx="11">
                  <c:v>12.950974983999998</c:v>
                </c:pt>
                <c:pt idx="12">
                  <c:v>0.75541091000000005</c:v>
                </c:pt>
                <c:pt idx="13">
                  <c:v>16.590412999999998</c:v>
                </c:pt>
              </c:numCache>
            </c:numRef>
          </c:val>
          <c:smooth val="0"/>
          <c:extLst>
            <c:ext xmlns:c16="http://schemas.microsoft.com/office/drawing/2014/chart" uri="{C3380CC4-5D6E-409C-BE32-E72D297353CC}">
              <c16:uniqueId val="{00000003-63B2-4D77-9173-18AC065A75AB}"/>
            </c:ext>
          </c:extLst>
        </c:ser>
        <c:dLbls>
          <c:showLegendKey val="0"/>
          <c:showVal val="0"/>
          <c:showCatName val="0"/>
          <c:showSerName val="0"/>
          <c:showPercent val="0"/>
          <c:showBubbleSize val="0"/>
        </c:dLbls>
        <c:marker val="1"/>
        <c:smooth val="0"/>
        <c:axId val="422224352"/>
        <c:axId val="422220824"/>
      </c:lineChart>
      <c:catAx>
        <c:axId val="42221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PE"/>
          </a:p>
        </c:txPr>
        <c:crossAx val="422222784"/>
        <c:crosses val="autoZero"/>
        <c:auto val="1"/>
        <c:lblAlgn val="ctr"/>
        <c:lblOffset val="100"/>
        <c:noMultiLvlLbl val="0"/>
      </c:catAx>
      <c:valAx>
        <c:axId val="422222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Millnes de US$ FOB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422219648"/>
        <c:crosses val="autoZero"/>
        <c:crossBetween val="between"/>
      </c:valAx>
      <c:valAx>
        <c:axId val="42222082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PE"/>
                  <a:t>Peso Neto (Miles de TN)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422224352"/>
        <c:crosses val="max"/>
        <c:crossBetween val="between"/>
      </c:valAx>
      <c:catAx>
        <c:axId val="422224352"/>
        <c:scaling>
          <c:orientation val="minMax"/>
        </c:scaling>
        <c:delete val="1"/>
        <c:axPos val="b"/>
        <c:numFmt formatCode="General" sourceLinked="1"/>
        <c:majorTickMark val="out"/>
        <c:minorTickMark val="none"/>
        <c:tickLblPos val="nextTo"/>
        <c:crossAx val="422220824"/>
        <c:crosses val="autoZero"/>
        <c:auto val="1"/>
        <c:lblAlgn val="ctr"/>
        <c:lblOffset val="100"/>
        <c:noMultiLvlLbl val="0"/>
      </c:catAx>
      <c:spPr>
        <a:noFill/>
        <a:ln>
          <a:noFill/>
        </a:ln>
        <a:effectLst/>
      </c:spPr>
    </c:plotArea>
    <c:legend>
      <c:legendPos val="b"/>
      <c:layout>
        <c:manualLayout>
          <c:xMode val="edge"/>
          <c:yMode val="edge"/>
          <c:x val="6.8569229893675199E-2"/>
          <c:y val="0.92212292067956181"/>
          <c:w val="0.89999997750548921"/>
          <c:h val="5.614357704110956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sz="1000"/>
      </a:pPr>
      <a:endParaRPr lang="es-PE"/>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E" sz="1600" b="1" dirty="0"/>
              <a:t>PERU:</a:t>
            </a:r>
            <a:r>
              <a:rPr lang="es-PE" sz="1600" b="1" baseline="0" dirty="0"/>
              <a:t> EXPORTACION DE F&amp;H FRESCAS </a:t>
            </a:r>
            <a:r>
              <a:rPr lang="es-PE" sz="1200" baseline="0" dirty="0"/>
              <a:t>(US$ MILLONES)</a:t>
            </a:r>
            <a:endParaRPr lang="es-PE"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spPr>
            <a:solidFill>
              <a:schemeClr val="accent1"/>
            </a:solidFill>
            <a:ln>
              <a:noFill/>
            </a:ln>
            <a:effectLst/>
          </c:spPr>
          <c:invertIfNegative val="0"/>
          <c:dPt>
            <c:idx val="14"/>
            <c:invertIfNegative val="0"/>
            <c:bubble3D val="0"/>
            <c:spPr>
              <a:solidFill>
                <a:srgbClr val="FF0000"/>
              </a:solidFill>
              <a:ln>
                <a:noFill/>
              </a:ln>
              <a:effectLst/>
            </c:spPr>
            <c:extLst>
              <c:ext xmlns:c16="http://schemas.microsoft.com/office/drawing/2014/chart" uri="{C3380CC4-5D6E-409C-BE32-E72D297353CC}">
                <c16:uniqueId val="{00000001-BC7C-41F2-BEF2-E89C87C03798}"/>
              </c:ext>
            </c:extLst>
          </c:dPt>
          <c:dPt>
            <c:idx val="15"/>
            <c:invertIfNegative val="0"/>
            <c:bubble3D val="0"/>
            <c:spPr>
              <a:solidFill>
                <a:srgbClr val="FF0000"/>
              </a:solidFill>
              <a:ln>
                <a:noFill/>
              </a:ln>
              <a:effectLst/>
            </c:spPr>
            <c:extLst>
              <c:ext xmlns:c16="http://schemas.microsoft.com/office/drawing/2014/chart" uri="{C3380CC4-5D6E-409C-BE32-E72D297353CC}">
                <c16:uniqueId val="{00000003-BC7C-41F2-BEF2-E89C87C03798}"/>
              </c:ext>
            </c:extLst>
          </c:dPt>
          <c:dPt>
            <c:idx val="16"/>
            <c:invertIfNegative val="0"/>
            <c:bubble3D val="0"/>
            <c:spPr>
              <a:solidFill>
                <a:srgbClr val="FF0000"/>
              </a:solidFill>
              <a:ln>
                <a:noFill/>
              </a:ln>
              <a:effectLst/>
            </c:spPr>
            <c:extLst>
              <c:ext xmlns:c16="http://schemas.microsoft.com/office/drawing/2014/chart" uri="{C3380CC4-5D6E-409C-BE32-E72D297353CC}">
                <c16:uniqueId val="{00000005-BC7C-41F2-BEF2-E89C87C03798}"/>
              </c:ext>
            </c:extLst>
          </c:dPt>
          <c:dPt>
            <c:idx val="17"/>
            <c:invertIfNegative val="0"/>
            <c:bubble3D val="0"/>
            <c:spPr>
              <a:solidFill>
                <a:srgbClr val="FF0000"/>
              </a:solidFill>
              <a:ln>
                <a:noFill/>
              </a:ln>
              <a:effectLst/>
            </c:spPr>
            <c:extLst>
              <c:ext xmlns:c16="http://schemas.microsoft.com/office/drawing/2014/chart" uri="{C3380CC4-5D6E-409C-BE32-E72D297353CC}">
                <c16:uniqueId val="{00000007-BC7C-41F2-BEF2-E89C87C03798}"/>
              </c:ext>
            </c:extLst>
          </c:dPt>
          <c:dPt>
            <c:idx val="18"/>
            <c:invertIfNegative val="0"/>
            <c:bubble3D val="0"/>
            <c:spPr>
              <a:solidFill>
                <a:srgbClr val="FF0000"/>
              </a:solidFill>
              <a:ln>
                <a:noFill/>
              </a:ln>
              <a:effectLst/>
            </c:spPr>
            <c:extLst>
              <c:ext xmlns:c16="http://schemas.microsoft.com/office/drawing/2014/chart" uri="{C3380CC4-5D6E-409C-BE32-E72D297353CC}">
                <c16:uniqueId val="{00000009-BC7C-41F2-BEF2-E89C87C03798}"/>
              </c:ext>
            </c:extLst>
          </c:dPt>
          <c:dLbls>
            <c:dLbl>
              <c:idx val="12"/>
              <c:tx>
                <c:rich>
                  <a:bodyPr/>
                  <a:lstStyle/>
                  <a:p>
                    <a:r>
                      <a:rPr lang="en-US"/>
                      <a:t>2,131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4B2-4A35-AE43-67C0CB7F8569}"/>
                </c:ext>
              </c:extLst>
            </c:dLbl>
            <c:dLbl>
              <c:idx val="13"/>
              <c:tx>
                <c:rich>
                  <a:bodyPr/>
                  <a:lstStyle/>
                  <a:p>
                    <a:r>
                      <a:rPr lang="en-US"/>
                      <a:t>2,438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4B2-4A35-AE43-67C0CB7F856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Hoja9!$B$21:$B$39</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Hoja9!$C$21:$C$39</c:f>
              <c:numCache>
                <c:formatCode>#,##0</c:formatCode>
                <c:ptCount val="19"/>
                <c:pt idx="0">
                  <c:v>220.31052689000114</c:v>
                </c:pt>
                <c:pt idx="1">
                  <c:v>281.25046423000003</c:v>
                </c:pt>
                <c:pt idx="2">
                  <c:v>346.87451757000247</c:v>
                </c:pt>
                <c:pt idx="3">
                  <c:v>425.03936799999616</c:v>
                </c:pt>
                <c:pt idx="4">
                  <c:v>533.61029353999913</c:v>
                </c:pt>
                <c:pt idx="5">
                  <c:v>596.23360962000049</c:v>
                </c:pt>
                <c:pt idx="6">
                  <c:v>678.5213748300082</c:v>
                </c:pt>
                <c:pt idx="7">
                  <c:v>860.80390482000325</c:v>
                </c:pt>
                <c:pt idx="8">
                  <c:v>1124.4133149999896</c:v>
                </c:pt>
                <c:pt idx="9">
                  <c:v>1261.637062250001</c:v>
                </c:pt>
                <c:pt idx="10">
                  <c:v>1525.2854287800033</c:v>
                </c:pt>
                <c:pt idx="11">
                  <c:v>1900.9170927400746</c:v>
                </c:pt>
                <c:pt idx="12">
                  <c:v>2176.6009779000715</c:v>
                </c:pt>
                <c:pt idx="13">
                  <c:v>2418.7531309801698</c:v>
                </c:pt>
                <c:pt idx="14">
                  <c:v>2739</c:v>
                </c:pt>
                <c:pt idx="15">
                  <c:v>3149</c:v>
                </c:pt>
                <c:pt idx="16">
                  <c:v>3464</c:v>
                </c:pt>
                <c:pt idx="17">
                  <c:v>3811</c:v>
                </c:pt>
                <c:pt idx="18">
                  <c:v>4230</c:v>
                </c:pt>
              </c:numCache>
            </c:numRef>
          </c:val>
          <c:extLst>
            <c:ext xmlns:c16="http://schemas.microsoft.com/office/drawing/2014/chart" uri="{C3380CC4-5D6E-409C-BE32-E72D297353CC}">
              <c16:uniqueId val="{0000000A-BC7C-41F2-BEF2-E89C87C03798}"/>
            </c:ext>
          </c:extLst>
        </c:ser>
        <c:dLbls>
          <c:dLblPos val="outEnd"/>
          <c:showLegendKey val="0"/>
          <c:showVal val="1"/>
          <c:showCatName val="0"/>
          <c:showSerName val="0"/>
          <c:showPercent val="0"/>
          <c:showBubbleSize val="0"/>
        </c:dLbls>
        <c:gapWidth val="219"/>
        <c:overlap val="-27"/>
        <c:axId val="691813456"/>
        <c:axId val="691803120"/>
      </c:barChart>
      <c:catAx>
        <c:axId val="69181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PE"/>
          </a:p>
        </c:txPr>
        <c:crossAx val="691803120"/>
        <c:crosses val="autoZero"/>
        <c:auto val="1"/>
        <c:lblAlgn val="ctr"/>
        <c:lblOffset val="100"/>
        <c:noMultiLvlLbl val="0"/>
      </c:catAx>
      <c:valAx>
        <c:axId val="691803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PE"/>
          </a:p>
        </c:txPr>
        <c:crossAx val="69181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image" Target="../media/image84.jpg"/><Relationship Id="rId6" Type="http://schemas.openxmlformats.org/officeDocument/2006/relationships/image" Target="../media/image89.jpg"/><Relationship Id="rId5" Type="http://schemas.openxmlformats.org/officeDocument/2006/relationships/image" Target="../media/image88.jpeg"/><Relationship Id="rId4" Type="http://schemas.openxmlformats.org/officeDocument/2006/relationships/image" Target="../media/image8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image" Target="../media/image84.jpg"/><Relationship Id="rId6" Type="http://schemas.openxmlformats.org/officeDocument/2006/relationships/image" Target="../media/image89.jpg"/><Relationship Id="rId5" Type="http://schemas.openxmlformats.org/officeDocument/2006/relationships/image" Target="../media/image88.jpeg"/><Relationship Id="rId4" Type="http://schemas.openxmlformats.org/officeDocument/2006/relationships/image" Target="../media/image87.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B9C6F-44A4-445A-9B61-C82EBA6B31DB}"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s-ES"/>
        </a:p>
      </dgm:t>
    </dgm:pt>
    <dgm:pt modelId="{A897EC94-1FB7-49E1-9599-DA3E5D8D4894}">
      <dgm:prSet/>
      <dgm:spPr/>
      <dgm:t>
        <a:bodyPr/>
        <a:lstStyle/>
        <a:p>
          <a:r>
            <a:rPr lang="es-PE"/>
            <a:t>Fortalecimiento del ANA</a:t>
          </a:r>
        </a:p>
      </dgm:t>
    </dgm:pt>
    <dgm:pt modelId="{5440CC2B-1C5C-42A6-9FCF-AD0AD53C73B3}" type="parTrans" cxnId="{3B91B39F-2BEE-470B-91CA-A4BEDE677FB4}">
      <dgm:prSet/>
      <dgm:spPr/>
      <dgm:t>
        <a:bodyPr/>
        <a:lstStyle/>
        <a:p>
          <a:endParaRPr lang="es-ES"/>
        </a:p>
      </dgm:t>
    </dgm:pt>
    <dgm:pt modelId="{5BD17ACB-88DC-499F-A591-544AED933C8C}" type="sibTrans" cxnId="{3B91B39F-2BEE-470B-91CA-A4BEDE677FB4}">
      <dgm:prSet/>
      <dgm:spPr/>
      <dgm:t>
        <a:bodyPr/>
        <a:lstStyle/>
        <a:p>
          <a:endParaRPr lang="es-ES"/>
        </a:p>
      </dgm:t>
    </dgm:pt>
    <dgm:pt modelId="{4E83AFCE-0F8E-4AA7-8424-B4AE05B5A834}">
      <dgm:prSet/>
      <dgm:spPr/>
      <dgm:t>
        <a:bodyPr/>
        <a:lstStyle/>
        <a:p>
          <a:r>
            <a:rPr lang="es-PE"/>
            <a:t>Juntas de Usuarios de Agua</a:t>
          </a:r>
        </a:p>
      </dgm:t>
    </dgm:pt>
    <dgm:pt modelId="{18556876-CC6D-45E2-A5E9-CB8E8090C359}" type="parTrans" cxnId="{7C2DD355-2946-402A-9DEA-433D9FB5AE99}">
      <dgm:prSet/>
      <dgm:spPr/>
      <dgm:t>
        <a:bodyPr/>
        <a:lstStyle/>
        <a:p>
          <a:endParaRPr lang="es-ES"/>
        </a:p>
      </dgm:t>
    </dgm:pt>
    <dgm:pt modelId="{CCE96750-41E8-4623-B989-98FDDAF1B31D}" type="sibTrans" cxnId="{7C2DD355-2946-402A-9DEA-433D9FB5AE99}">
      <dgm:prSet/>
      <dgm:spPr/>
      <dgm:t>
        <a:bodyPr/>
        <a:lstStyle/>
        <a:p>
          <a:endParaRPr lang="es-ES"/>
        </a:p>
      </dgm:t>
    </dgm:pt>
    <dgm:pt modelId="{A2C29070-8311-4645-8597-409A2EDF1FF9}">
      <dgm:prSet/>
      <dgm:spPr/>
      <dgm:t>
        <a:bodyPr/>
        <a:lstStyle/>
        <a:p>
          <a:r>
            <a:rPr lang="es-PE" dirty="0"/>
            <a:t>Proyectos Hidráulicos</a:t>
          </a:r>
        </a:p>
      </dgm:t>
    </dgm:pt>
    <dgm:pt modelId="{A8798B81-628E-4DE7-B610-CE212EC40680}" type="parTrans" cxnId="{57943543-4784-4561-A4D9-1EF4DC4096B7}">
      <dgm:prSet/>
      <dgm:spPr/>
      <dgm:t>
        <a:bodyPr/>
        <a:lstStyle/>
        <a:p>
          <a:endParaRPr lang="es-ES"/>
        </a:p>
      </dgm:t>
    </dgm:pt>
    <dgm:pt modelId="{B8B3A76B-E1FB-4010-95F5-F9CEA6EA0B36}" type="sibTrans" cxnId="{57943543-4784-4561-A4D9-1EF4DC4096B7}">
      <dgm:prSet/>
      <dgm:spPr/>
      <dgm:t>
        <a:bodyPr/>
        <a:lstStyle/>
        <a:p>
          <a:endParaRPr lang="es-ES"/>
        </a:p>
      </dgm:t>
    </dgm:pt>
    <dgm:pt modelId="{F612D002-DF43-4D59-83F9-14C50338259A}">
      <dgm:prSet/>
      <dgm:spPr/>
      <dgm:t>
        <a:bodyPr/>
        <a:lstStyle/>
        <a:p>
          <a:r>
            <a:rPr lang="es-PE" dirty="0"/>
            <a:t>Proyectos de Tratamiento de Aguas Servidas</a:t>
          </a:r>
        </a:p>
      </dgm:t>
    </dgm:pt>
    <dgm:pt modelId="{734CEA69-FFDB-4DB2-B798-C0D468485418}" type="parTrans" cxnId="{9B3DF1C7-813C-4C43-A091-2A43FEC1522E}">
      <dgm:prSet/>
      <dgm:spPr/>
      <dgm:t>
        <a:bodyPr/>
        <a:lstStyle/>
        <a:p>
          <a:endParaRPr lang="es-ES"/>
        </a:p>
      </dgm:t>
    </dgm:pt>
    <dgm:pt modelId="{E36758FD-D754-4EFE-A2B3-606455DABC3B}" type="sibTrans" cxnId="{9B3DF1C7-813C-4C43-A091-2A43FEC1522E}">
      <dgm:prSet/>
      <dgm:spPr/>
      <dgm:t>
        <a:bodyPr/>
        <a:lstStyle/>
        <a:p>
          <a:endParaRPr lang="es-ES"/>
        </a:p>
      </dgm:t>
    </dgm:pt>
    <dgm:pt modelId="{B36B9893-DCA9-47C8-BB9C-5DE051863D4F}">
      <dgm:prSet/>
      <dgm:spPr/>
      <dgm:t>
        <a:bodyPr/>
        <a:lstStyle/>
        <a:p>
          <a:r>
            <a:rPr lang="es-PE" dirty="0"/>
            <a:t>Proyectos de Reservorios</a:t>
          </a:r>
        </a:p>
      </dgm:t>
    </dgm:pt>
    <dgm:pt modelId="{EBE13D0D-C786-49B4-A2C1-43B0425BA5F3}" type="parTrans" cxnId="{A8B98799-E8D9-4F5F-AA63-8102E0E286BE}">
      <dgm:prSet/>
      <dgm:spPr/>
      <dgm:t>
        <a:bodyPr/>
        <a:lstStyle/>
        <a:p>
          <a:endParaRPr lang="es-ES"/>
        </a:p>
      </dgm:t>
    </dgm:pt>
    <dgm:pt modelId="{D4FE183B-6EEC-49D2-ACFA-C2ADB8C93ED8}" type="sibTrans" cxnId="{A8B98799-E8D9-4F5F-AA63-8102E0E286BE}">
      <dgm:prSet/>
      <dgm:spPr/>
      <dgm:t>
        <a:bodyPr/>
        <a:lstStyle/>
        <a:p>
          <a:endParaRPr lang="es-ES"/>
        </a:p>
      </dgm:t>
    </dgm:pt>
    <dgm:pt modelId="{DD343F59-EFF6-4F5A-AAD5-F6C57419166C}">
      <dgm:prSet/>
      <dgm:spPr/>
      <dgm:t>
        <a:bodyPr/>
        <a:lstStyle/>
        <a:p>
          <a:r>
            <a:rPr lang="es-PE" dirty="0"/>
            <a:t>Informalidad</a:t>
          </a:r>
        </a:p>
      </dgm:t>
    </dgm:pt>
    <dgm:pt modelId="{8A40B85F-8077-4483-B28B-5FAEE8F1383A}" type="parTrans" cxnId="{EA1058E6-D801-4966-A632-D472112D07F9}">
      <dgm:prSet/>
      <dgm:spPr/>
      <dgm:t>
        <a:bodyPr/>
        <a:lstStyle/>
        <a:p>
          <a:endParaRPr lang="es-ES"/>
        </a:p>
      </dgm:t>
    </dgm:pt>
    <dgm:pt modelId="{117D8F5B-39A1-4B27-932F-F40C3B1EFCDB}" type="sibTrans" cxnId="{EA1058E6-D801-4966-A632-D472112D07F9}">
      <dgm:prSet/>
      <dgm:spPr/>
      <dgm:t>
        <a:bodyPr/>
        <a:lstStyle/>
        <a:p>
          <a:endParaRPr lang="es-ES"/>
        </a:p>
      </dgm:t>
    </dgm:pt>
    <dgm:pt modelId="{6071B027-70E8-44BD-815D-CA74D6AFD8AD}" type="pres">
      <dgm:prSet presAssocID="{A2BB9C6F-44A4-445A-9B61-C82EBA6B31DB}" presName="Name0" presStyleCnt="0">
        <dgm:presLayoutVars>
          <dgm:dir/>
          <dgm:resizeHandles val="exact"/>
        </dgm:presLayoutVars>
      </dgm:prSet>
      <dgm:spPr/>
    </dgm:pt>
    <dgm:pt modelId="{508185BB-A388-4106-9CFF-F2321621C006}" type="pres">
      <dgm:prSet presAssocID="{A2BB9C6F-44A4-445A-9B61-C82EBA6B31DB}" presName="fgShape" presStyleLbl="fgShp" presStyleIdx="0" presStyleCnt="1"/>
      <dgm:spPr/>
    </dgm:pt>
    <dgm:pt modelId="{49558642-A911-46FF-A9A9-F3BD9823309D}" type="pres">
      <dgm:prSet presAssocID="{A2BB9C6F-44A4-445A-9B61-C82EBA6B31DB}" presName="linComp" presStyleCnt="0"/>
      <dgm:spPr/>
    </dgm:pt>
    <dgm:pt modelId="{4B7FDD80-99A9-42BA-B4D2-2A83BB9303C3}" type="pres">
      <dgm:prSet presAssocID="{A897EC94-1FB7-49E1-9599-DA3E5D8D4894}" presName="compNode" presStyleCnt="0"/>
      <dgm:spPr/>
    </dgm:pt>
    <dgm:pt modelId="{6FC5797B-2664-4A94-8C58-28EF085B4219}" type="pres">
      <dgm:prSet presAssocID="{A897EC94-1FB7-49E1-9599-DA3E5D8D4894}" presName="bkgdShape" presStyleLbl="node1" presStyleIdx="0" presStyleCnt="6"/>
      <dgm:spPr/>
    </dgm:pt>
    <dgm:pt modelId="{B565D77D-1605-41C7-B124-2B5D684F7D41}" type="pres">
      <dgm:prSet presAssocID="{A897EC94-1FB7-49E1-9599-DA3E5D8D4894}" presName="nodeTx" presStyleLbl="node1" presStyleIdx="0" presStyleCnt="6">
        <dgm:presLayoutVars>
          <dgm:bulletEnabled val="1"/>
        </dgm:presLayoutVars>
      </dgm:prSet>
      <dgm:spPr/>
    </dgm:pt>
    <dgm:pt modelId="{D243E3D7-F025-440B-AA0A-17B77617C587}" type="pres">
      <dgm:prSet presAssocID="{A897EC94-1FB7-49E1-9599-DA3E5D8D4894}" presName="invisiNode" presStyleLbl="node1" presStyleIdx="0" presStyleCnt="6"/>
      <dgm:spPr/>
    </dgm:pt>
    <dgm:pt modelId="{BEB561C5-9EE5-44FB-91FB-22904A551DF8}" type="pres">
      <dgm:prSet presAssocID="{A897EC94-1FB7-49E1-9599-DA3E5D8D4894}"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E167B9D1-971F-4747-8C7F-AEE9E5914F7D}" type="pres">
      <dgm:prSet presAssocID="{5BD17ACB-88DC-499F-A591-544AED933C8C}" presName="sibTrans" presStyleLbl="sibTrans2D1" presStyleIdx="0" presStyleCnt="0"/>
      <dgm:spPr/>
    </dgm:pt>
    <dgm:pt modelId="{1FC2261C-60E2-4CC8-B267-84F0D886F52C}" type="pres">
      <dgm:prSet presAssocID="{4E83AFCE-0F8E-4AA7-8424-B4AE05B5A834}" presName="compNode" presStyleCnt="0"/>
      <dgm:spPr/>
    </dgm:pt>
    <dgm:pt modelId="{E1D09C57-CB8B-4DD5-98E9-105DA1006BDF}" type="pres">
      <dgm:prSet presAssocID="{4E83AFCE-0F8E-4AA7-8424-B4AE05B5A834}" presName="bkgdShape" presStyleLbl="node1" presStyleIdx="1" presStyleCnt="6"/>
      <dgm:spPr/>
    </dgm:pt>
    <dgm:pt modelId="{9F860552-93E0-4E28-9C8D-F734AEE35D2D}" type="pres">
      <dgm:prSet presAssocID="{4E83AFCE-0F8E-4AA7-8424-B4AE05B5A834}" presName="nodeTx" presStyleLbl="node1" presStyleIdx="1" presStyleCnt="6">
        <dgm:presLayoutVars>
          <dgm:bulletEnabled val="1"/>
        </dgm:presLayoutVars>
      </dgm:prSet>
      <dgm:spPr/>
    </dgm:pt>
    <dgm:pt modelId="{8EA62095-4918-48C4-AC6B-7CFB089C7148}" type="pres">
      <dgm:prSet presAssocID="{4E83AFCE-0F8E-4AA7-8424-B4AE05B5A834}" presName="invisiNode" presStyleLbl="node1" presStyleIdx="1" presStyleCnt="6"/>
      <dgm:spPr/>
    </dgm:pt>
    <dgm:pt modelId="{8B095311-CE30-4468-BBB5-E95174E35490}" type="pres">
      <dgm:prSet presAssocID="{4E83AFCE-0F8E-4AA7-8424-B4AE05B5A834}"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dgm:spPr>
    </dgm:pt>
    <dgm:pt modelId="{FF4476B6-5594-4C82-8CFF-0A8239F2BEA9}" type="pres">
      <dgm:prSet presAssocID="{CCE96750-41E8-4623-B989-98FDDAF1B31D}" presName="sibTrans" presStyleLbl="sibTrans2D1" presStyleIdx="0" presStyleCnt="0"/>
      <dgm:spPr/>
    </dgm:pt>
    <dgm:pt modelId="{07BF37B8-5094-4204-86AE-F7FFB1F8F4D3}" type="pres">
      <dgm:prSet presAssocID="{A2C29070-8311-4645-8597-409A2EDF1FF9}" presName="compNode" presStyleCnt="0"/>
      <dgm:spPr/>
    </dgm:pt>
    <dgm:pt modelId="{D9CB5772-917C-4E00-AC88-5E27E648BCDD}" type="pres">
      <dgm:prSet presAssocID="{A2C29070-8311-4645-8597-409A2EDF1FF9}" presName="bkgdShape" presStyleLbl="node1" presStyleIdx="2" presStyleCnt="6"/>
      <dgm:spPr/>
    </dgm:pt>
    <dgm:pt modelId="{A91F5B45-C8D7-49C2-90D3-9AE3E46A4E9D}" type="pres">
      <dgm:prSet presAssocID="{A2C29070-8311-4645-8597-409A2EDF1FF9}" presName="nodeTx" presStyleLbl="node1" presStyleIdx="2" presStyleCnt="6">
        <dgm:presLayoutVars>
          <dgm:bulletEnabled val="1"/>
        </dgm:presLayoutVars>
      </dgm:prSet>
      <dgm:spPr/>
    </dgm:pt>
    <dgm:pt modelId="{F5455F54-E9F8-4D0A-9207-7E56DA528A02}" type="pres">
      <dgm:prSet presAssocID="{A2C29070-8311-4645-8597-409A2EDF1FF9}" presName="invisiNode" presStyleLbl="node1" presStyleIdx="2" presStyleCnt="6"/>
      <dgm:spPr/>
    </dgm:pt>
    <dgm:pt modelId="{D39773F1-4EB8-42F8-805F-F3DB3EB8698A}" type="pres">
      <dgm:prSet presAssocID="{A2C29070-8311-4645-8597-409A2EDF1FF9}" presName="imagNode"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pt>
    <dgm:pt modelId="{42DF5F8C-4973-4116-99DE-519EE6FF3924}" type="pres">
      <dgm:prSet presAssocID="{B8B3A76B-E1FB-4010-95F5-F9CEA6EA0B36}" presName="sibTrans" presStyleLbl="sibTrans2D1" presStyleIdx="0" presStyleCnt="0"/>
      <dgm:spPr/>
    </dgm:pt>
    <dgm:pt modelId="{21A1ACA8-8D6E-4751-ADB8-65DF1B575ED4}" type="pres">
      <dgm:prSet presAssocID="{F612D002-DF43-4D59-83F9-14C50338259A}" presName="compNode" presStyleCnt="0"/>
      <dgm:spPr/>
    </dgm:pt>
    <dgm:pt modelId="{EFA7D27A-F739-4700-BC9A-46BFC0B87DD1}" type="pres">
      <dgm:prSet presAssocID="{F612D002-DF43-4D59-83F9-14C50338259A}" presName="bkgdShape" presStyleLbl="node1" presStyleIdx="3" presStyleCnt="6"/>
      <dgm:spPr/>
    </dgm:pt>
    <dgm:pt modelId="{A213F51A-DEC9-4A0B-8EB5-F40C441F3C28}" type="pres">
      <dgm:prSet presAssocID="{F612D002-DF43-4D59-83F9-14C50338259A}" presName="nodeTx" presStyleLbl="node1" presStyleIdx="3" presStyleCnt="6">
        <dgm:presLayoutVars>
          <dgm:bulletEnabled val="1"/>
        </dgm:presLayoutVars>
      </dgm:prSet>
      <dgm:spPr/>
    </dgm:pt>
    <dgm:pt modelId="{4C962009-5B21-4894-B7F0-F5EE58966A11}" type="pres">
      <dgm:prSet presAssocID="{F612D002-DF43-4D59-83F9-14C50338259A}" presName="invisiNode" presStyleLbl="node1" presStyleIdx="3" presStyleCnt="6"/>
      <dgm:spPr/>
    </dgm:pt>
    <dgm:pt modelId="{9163A419-C0A8-4D66-8726-32DFBBA86CEA}" type="pres">
      <dgm:prSet presAssocID="{F612D002-DF43-4D59-83F9-14C50338259A}"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34CAA9BA-D300-4B39-A940-2AA6A592BFE3}" type="pres">
      <dgm:prSet presAssocID="{E36758FD-D754-4EFE-A2B3-606455DABC3B}" presName="sibTrans" presStyleLbl="sibTrans2D1" presStyleIdx="0" presStyleCnt="0"/>
      <dgm:spPr/>
    </dgm:pt>
    <dgm:pt modelId="{4955D61D-4C62-4A1B-B6F9-B5E8752272B1}" type="pres">
      <dgm:prSet presAssocID="{B36B9893-DCA9-47C8-BB9C-5DE051863D4F}" presName="compNode" presStyleCnt="0"/>
      <dgm:spPr/>
    </dgm:pt>
    <dgm:pt modelId="{930F5F7C-2401-49BE-B400-808246E9751F}" type="pres">
      <dgm:prSet presAssocID="{B36B9893-DCA9-47C8-BB9C-5DE051863D4F}" presName="bkgdShape" presStyleLbl="node1" presStyleIdx="4" presStyleCnt="6"/>
      <dgm:spPr/>
    </dgm:pt>
    <dgm:pt modelId="{DAE6F040-F3C4-4B08-BACC-AAB2A92B9EF4}" type="pres">
      <dgm:prSet presAssocID="{B36B9893-DCA9-47C8-BB9C-5DE051863D4F}" presName="nodeTx" presStyleLbl="node1" presStyleIdx="4" presStyleCnt="6">
        <dgm:presLayoutVars>
          <dgm:bulletEnabled val="1"/>
        </dgm:presLayoutVars>
      </dgm:prSet>
      <dgm:spPr/>
    </dgm:pt>
    <dgm:pt modelId="{2B82CBC5-70CC-4F29-8DE6-0C9548E1330B}" type="pres">
      <dgm:prSet presAssocID="{B36B9893-DCA9-47C8-BB9C-5DE051863D4F}" presName="invisiNode" presStyleLbl="node1" presStyleIdx="4" presStyleCnt="6"/>
      <dgm:spPr/>
    </dgm:pt>
    <dgm:pt modelId="{0E3545DF-D6C9-4047-A7DD-04BD16937BE6}" type="pres">
      <dgm:prSet presAssocID="{B36B9893-DCA9-47C8-BB9C-5DE051863D4F}" presName="imagNode"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68099F22-CC8A-4AE3-8691-2555443B48C1}" type="pres">
      <dgm:prSet presAssocID="{D4FE183B-6EEC-49D2-ACFA-C2ADB8C93ED8}" presName="sibTrans" presStyleLbl="sibTrans2D1" presStyleIdx="0" presStyleCnt="0"/>
      <dgm:spPr/>
    </dgm:pt>
    <dgm:pt modelId="{B7B9DCB6-F4CB-46BC-8576-8A21B15F6DB1}" type="pres">
      <dgm:prSet presAssocID="{DD343F59-EFF6-4F5A-AAD5-F6C57419166C}" presName="compNode" presStyleCnt="0"/>
      <dgm:spPr/>
    </dgm:pt>
    <dgm:pt modelId="{AC180AB7-F35B-4AF9-8976-6A8DB6F79D16}" type="pres">
      <dgm:prSet presAssocID="{DD343F59-EFF6-4F5A-AAD5-F6C57419166C}" presName="bkgdShape" presStyleLbl="node1" presStyleIdx="5" presStyleCnt="6"/>
      <dgm:spPr/>
    </dgm:pt>
    <dgm:pt modelId="{A1A39D3B-67C8-4086-84A9-4E207AD9413A}" type="pres">
      <dgm:prSet presAssocID="{DD343F59-EFF6-4F5A-AAD5-F6C57419166C}" presName="nodeTx" presStyleLbl="node1" presStyleIdx="5" presStyleCnt="6">
        <dgm:presLayoutVars>
          <dgm:bulletEnabled val="1"/>
        </dgm:presLayoutVars>
      </dgm:prSet>
      <dgm:spPr/>
    </dgm:pt>
    <dgm:pt modelId="{097AB682-9D28-4FDA-8C66-808E7D19D791}" type="pres">
      <dgm:prSet presAssocID="{DD343F59-EFF6-4F5A-AAD5-F6C57419166C}" presName="invisiNode" presStyleLbl="node1" presStyleIdx="5" presStyleCnt="6"/>
      <dgm:spPr/>
    </dgm:pt>
    <dgm:pt modelId="{F07EB354-EB3D-415E-B2F8-3FC84ADF3D2B}" type="pres">
      <dgm:prSet presAssocID="{DD343F59-EFF6-4F5A-AAD5-F6C57419166C}"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dgm:spPr>
    </dgm:pt>
  </dgm:ptLst>
  <dgm:cxnLst>
    <dgm:cxn modelId="{C383CF0B-5984-4B45-8D39-08AB36078161}" type="presOf" srcId="{5BD17ACB-88DC-499F-A591-544AED933C8C}" destId="{E167B9D1-971F-4747-8C7F-AEE9E5914F7D}" srcOrd="0" destOrd="0" presId="urn:microsoft.com/office/officeart/2005/8/layout/hList7"/>
    <dgm:cxn modelId="{C634890C-05D9-46E0-AE52-FE1149887CBF}" type="presOf" srcId="{B8B3A76B-E1FB-4010-95F5-F9CEA6EA0B36}" destId="{42DF5F8C-4973-4116-99DE-519EE6FF3924}" srcOrd="0" destOrd="0" presId="urn:microsoft.com/office/officeart/2005/8/layout/hList7"/>
    <dgm:cxn modelId="{0A779020-8451-40AD-9521-A1F45FADFADD}" type="presOf" srcId="{A2BB9C6F-44A4-445A-9B61-C82EBA6B31DB}" destId="{6071B027-70E8-44BD-815D-CA74D6AFD8AD}" srcOrd="0" destOrd="0" presId="urn:microsoft.com/office/officeart/2005/8/layout/hList7"/>
    <dgm:cxn modelId="{33A3F83A-634B-49DF-B068-A2AE24378C7F}" type="presOf" srcId="{DD343F59-EFF6-4F5A-AAD5-F6C57419166C}" destId="{A1A39D3B-67C8-4086-84A9-4E207AD9413A}" srcOrd="1" destOrd="0" presId="urn:microsoft.com/office/officeart/2005/8/layout/hList7"/>
    <dgm:cxn modelId="{0CBAC441-4945-4127-9FC1-A9AE5BC735C3}" type="presOf" srcId="{CCE96750-41E8-4623-B989-98FDDAF1B31D}" destId="{FF4476B6-5594-4C82-8CFF-0A8239F2BEA9}" srcOrd="0" destOrd="0" presId="urn:microsoft.com/office/officeart/2005/8/layout/hList7"/>
    <dgm:cxn modelId="{B7D71A43-2AB6-464F-A06D-23900935CDC8}" type="presOf" srcId="{A2C29070-8311-4645-8597-409A2EDF1FF9}" destId="{A91F5B45-C8D7-49C2-90D3-9AE3E46A4E9D}" srcOrd="1" destOrd="0" presId="urn:microsoft.com/office/officeart/2005/8/layout/hList7"/>
    <dgm:cxn modelId="{57943543-4784-4561-A4D9-1EF4DC4096B7}" srcId="{A2BB9C6F-44A4-445A-9B61-C82EBA6B31DB}" destId="{A2C29070-8311-4645-8597-409A2EDF1FF9}" srcOrd="2" destOrd="0" parTransId="{A8798B81-628E-4DE7-B610-CE212EC40680}" sibTransId="{B8B3A76B-E1FB-4010-95F5-F9CEA6EA0B36}"/>
    <dgm:cxn modelId="{0C914453-2B71-4968-8EBD-B2B466EDF122}" type="presOf" srcId="{A897EC94-1FB7-49E1-9599-DA3E5D8D4894}" destId="{6FC5797B-2664-4A94-8C58-28EF085B4219}" srcOrd="0" destOrd="0" presId="urn:microsoft.com/office/officeart/2005/8/layout/hList7"/>
    <dgm:cxn modelId="{7C2DD355-2946-402A-9DEA-433D9FB5AE99}" srcId="{A2BB9C6F-44A4-445A-9B61-C82EBA6B31DB}" destId="{4E83AFCE-0F8E-4AA7-8424-B4AE05B5A834}" srcOrd="1" destOrd="0" parTransId="{18556876-CC6D-45E2-A5E9-CB8E8090C359}" sibTransId="{CCE96750-41E8-4623-B989-98FDDAF1B31D}"/>
    <dgm:cxn modelId="{6E632459-6B22-4E51-A529-5A3D9296E450}" type="presOf" srcId="{DD343F59-EFF6-4F5A-AAD5-F6C57419166C}" destId="{AC180AB7-F35B-4AF9-8976-6A8DB6F79D16}" srcOrd="0" destOrd="0" presId="urn:microsoft.com/office/officeart/2005/8/layout/hList7"/>
    <dgm:cxn modelId="{B0073F8D-E212-48C5-A133-0B04533BFDFB}" type="presOf" srcId="{4E83AFCE-0F8E-4AA7-8424-B4AE05B5A834}" destId="{E1D09C57-CB8B-4DD5-98E9-105DA1006BDF}" srcOrd="0" destOrd="0" presId="urn:microsoft.com/office/officeart/2005/8/layout/hList7"/>
    <dgm:cxn modelId="{3DFA1C90-9DC9-4E71-90BB-123B99213378}" type="presOf" srcId="{A897EC94-1FB7-49E1-9599-DA3E5D8D4894}" destId="{B565D77D-1605-41C7-B124-2B5D684F7D41}" srcOrd="1" destOrd="0" presId="urn:microsoft.com/office/officeart/2005/8/layout/hList7"/>
    <dgm:cxn modelId="{A8B98799-E8D9-4F5F-AA63-8102E0E286BE}" srcId="{A2BB9C6F-44A4-445A-9B61-C82EBA6B31DB}" destId="{B36B9893-DCA9-47C8-BB9C-5DE051863D4F}" srcOrd="4" destOrd="0" parTransId="{EBE13D0D-C786-49B4-A2C1-43B0425BA5F3}" sibTransId="{D4FE183B-6EEC-49D2-ACFA-C2ADB8C93ED8}"/>
    <dgm:cxn modelId="{3B91B39F-2BEE-470B-91CA-A4BEDE677FB4}" srcId="{A2BB9C6F-44A4-445A-9B61-C82EBA6B31DB}" destId="{A897EC94-1FB7-49E1-9599-DA3E5D8D4894}" srcOrd="0" destOrd="0" parTransId="{5440CC2B-1C5C-42A6-9FCF-AD0AD53C73B3}" sibTransId="{5BD17ACB-88DC-499F-A591-544AED933C8C}"/>
    <dgm:cxn modelId="{BE40C8AB-3BD3-467D-B032-6866650F96E4}" type="presOf" srcId="{D4FE183B-6EEC-49D2-ACFA-C2ADB8C93ED8}" destId="{68099F22-CC8A-4AE3-8691-2555443B48C1}" srcOrd="0" destOrd="0" presId="urn:microsoft.com/office/officeart/2005/8/layout/hList7"/>
    <dgm:cxn modelId="{728DC8B6-C8CC-41CB-8E64-460CBC3AD617}" type="presOf" srcId="{A2C29070-8311-4645-8597-409A2EDF1FF9}" destId="{D9CB5772-917C-4E00-AC88-5E27E648BCDD}" srcOrd="0" destOrd="0" presId="urn:microsoft.com/office/officeart/2005/8/layout/hList7"/>
    <dgm:cxn modelId="{8F1B23B8-FDAA-486E-A0D5-5D461998FE42}" type="presOf" srcId="{E36758FD-D754-4EFE-A2B3-606455DABC3B}" destId="{34CAA9BA-D300-4B39-A940-2AA6A592BFE3}" srcOrd="0" destOrd="0" presId="urn:microsoft.com/office/officeart/2005/8/layout/hList7"/>
    <dgm:cxn modelId="{9B3DF1C7-813C-4C43-A091-2A43FEC1522E}" srcId="{A2BB9C6F-44A4-445A-9B61-C82EBA6B31DB}" destId="{F612D002-DF43-4D59-83F9-14C50338259A}" srcOrd="3" destOrd="0" parTransId="{734CEA69-FFDB-4DB2-B798-C0D468485418}" sibTransId="{E36758FD-D754-4EFE-A2B3-606455DABC3B}"/>
    <dgm:cxn modelId="{888DF3D0-2D6E-4171-9B16-803668191541}" type="presOf" srcId="{B36B9893-DCA9-47C8-BB9C-5DE051863D4F}" destId="{930F5F7C-2401-49BE-B400-808246E9751F}" srcOrd="0" destOrd="0" presId="urn:microsoft.com/office/officeart/2005/8/layout/hList7"/>
    <dgm:cxn modelId="{714066D2-4CEC-485D-A088-38CFA9973506}" type="presOf" srcId="{F612D002-DF43-4D59-83F9-14C50338259A}" destId="{EFA7D27A-F739-4700-BC9A-46BFC0B87DD1}" srcOrd="0" destOrd="0" presId="urn:microsoft.com/office/officeart/2005/8/layout/hList7"/>
    <dgm:cxn modelId="{0403BDE4-5177-49C3-818F-5A2465EE9837}" type="presOf" srcId="{4E83AFCE-0F8E-4AA7-8424-B4AE05B5A834}" destId="{9F860552-93E0-4E28-9C8D-F734AEE35D2D}" srcOrd="1" destOrd="0" presId="urn:microsoft.com/office/officeart/2005/8/layout/hList7"/>
    <dgm:cxn modelId="{EA1058E6-D801-4966-A632-D472112D07F9}" srcId="{A2BB9C6F-44A4-445A-9B61-C82EBA6B31DB}" destId="{DD343F59-EFF6-4F5A-AAD5-F6C57419166C}" srcOrd="5" destOrd="0" parTransId="{8A40B85F-8077-4483-B28B-5FAEE8F1383A}" sibTransId="{117D8F5B-39A1-4B27-932F-F40C3B1EFCDB}"/>
    <dgm:cxn modelId="{39DF54EF-6B30-4D1A-B10C-FF20DB75199B}" type="presOf" srcId="{B36B9893-DCA9-47C8-BB9C-5DE051863D4F}" destId="{DAE6F040-F3C4-4B08-BACC-AAB2A92B9EF4}" srcOrd="1" destOrd="0" presId="urn:microsoft.com/office/officeart/2005/8/layout/hList7"/>
    <dgm:cxn modelId="{9A2E5EFC-80A5-49A5-BEED-D7EFBE32CB20}" type="presOf" srcId="{F612D002-DF43-4D59-83F9-14C50338259A}" destId="{A213F51A-DEC9-4A0B-8EB5-F40C441F3C28}" srcOrd="1" destOrd="0" presId="urn:microsoft.com/office/officeart/2005/8/layout/hList7"/>
    <dgm:cxn modelId="{00FF3A29-458E-4C16-80C4-3872A732E465}" type="presParOf" srcId="{6071B027-70E8-44BD-815D-CA74D6AFD8AD}" destId="{508185BB-A388-4106-9CFF-F2321621C006}" srcOrd="0" destOrd="0" presId="urn:microsoft.com/office/officeart/2005/8/layout/hList7"/>
    <dgm:cxn modelId="{F7784C19-42B6-4D5C-BA76-0C1F3C48DEBD}" type="presParOf" srcId="{6071B027-70E8-44BD-815D-CA74D6AFD8AD}" destId="{49558642-A911-46FF-A9A9-F3BD9823309D}" srcOrd="1" destOrd="0" presId="urn:microsoft.com/office/officeart/2005/8/layout/hList7"/>
    <dgm:cxn modelId="{72D72312-C37C-44B2-B282-987B5E61D4F4}" type="presParOf" srcId="{49558642-A911-46FF-A9A9-F3BD9823309D}" destId="{4B7FDD80-99A9-42BA-B4D2-2A83BB9303C3}" srcOrd="0" destOrd="0" presId="urn:microsoft.com/office/officeart/2005/8/layout/hList7"/>
    <dgm:cxn modelId="{D7165BD1-13CB-41C1-A12A-B16F2F155115}" type="presParOf" srcId="{4B7FDD80-99A9-42BA-B4D2-2A83BB9303C3}" destId="{6FC5797B-2664-4A94-8C58-28EF085B4219}" srcOrd="0" destOrd="0" presId="urn:microsoft.com/office/officeart/2005/8/layout/hList7"/>
    <dgm:cxn modelId="{FA2EAD19-07B1-4ED7-85FC-178AB98C81A1}" type="presParOf" srcId="{4B7FDD80-99A9-42BA-B4D2-2A83BB9303C3}" destId="{B565D77D-1605-41C7-B124-2B5D684F7D41}" srcOrd="1" destOrd="0" presId="urn:microsoft.com/office/officeart/2005/8/layout/hList7"/>
    <dgm:cxn modelId="{DCE8388C-E348-4756-9A2D-A66A4A55D703}" type="presParOf" srcId="{4B7FDD80-99A9-42BA-B4D2-2A83BB9303C3}" destId="{D243E3D7-F025-440B-AA0A-17B77617C587}" srcOrd="2" destOrd="0" presId="urn:microsoft.com/office/officeart/2005/8/layout/hList7"/>
    <dgm:cxn modelId="{81A5BA57-DDA1-4FCF-863A-8725EF5FCF4D}" type="presParOf" srcId="{4B7FDD80-99A9-42BA-B4D2-2A83BB9303C3}" destId="{BEB561C5-9EE5-44FB-91FB-22904A551DF8}" srcOrd="3" destOrd="0" presId="urn:microsoft.com/office/officeart/2005/8/layout/hList7"/>
    <dgm:cxn modelId="{0B35CE4F-BBE2-4F2D-9F13-3B6A0FB92650}" type="presParOf" srcId="{49558642-A911-46FF-A9A9-F3BD9823309D}" destId="{E167B9D1-971F-4747-8C7F-AEE9E5914F7D}" srcOrd="1" destOrd="0" presId="urn:microsoft.com/office/officeart/2005/8/layout/hList7"/>
    <dgm:cxn modelId="{80A20E49-83E0-4CF2-90B2-643FE5894623}" type="presParOf" srcId="{49558642-A911-46FF-A9A9-F3BD9823309D}" destId="{1FC2261C-60E2-4CC8-B267-84F0D886F52C}" srcOrd="2" destOrd="0" presId="urn:microsoft.com/office/officeart/2005/8/layout/hList7"/>
    <dgm:cxn modelId="{2FD94113-F311-4510-972A-7A37F6F80B74}" type="presParOf" srcId="{1FC2261C-60E2-4CC8-B267-84F0D886F52C}" destId="{E1D09C57-CB8B-4DD5-98E9-105DA1006BDF}" srcOrd="0" destOrd="0" presId="urn:microsoft.com/office/officeart/2005/8/layout/hList7"/>
    <dgm:cxn modelId="{DE7AE35B-5E40-4142-A638-064768482BE3}" type="presParOf" srcId="{1FC2261C-60E2-4CC8-B267-84F0D886F52C}" destId="{9F860552-93E0-4E28-9C8D-F734AEE35D2D}" srcOrd="1" destOrd="0" presId="urn:microsoft.com/office/officeart/2005/8/layout/hList7"/>
    <dgm:cxn modelId="{09227E80-2191-4A5D-80C2-B2AA6D8FB2C5}" type="presParOf" srcId="{1FC2261C-60E2-4CC8-B267-84F0D886F52C}" destId="{8EA62095-4918-48C4-AC6B-7CFB089C7148}" srcOrd="2" destOrd="0" presId="urn:microsoft.com/office/officeart/2005/8/layout/hList7"/>
    <dgm:cxn modelId="{952F3B03-6C54-4F0B-8EB5-065A689C4F19}" type="presParOf" srcId="{1FC2261C-60E2-4CC8-B267-84F0D886F52C}" destId="{8B095311-CE30-4468-BBB5-E95174E35490}" srcOrd="3" destOrd="0" presId="urn:microsoft.com/office/officeart/2005/8/layout/hList7"/>
    <dgm:cxn modelId="{EC518A33-8457-4D7F-B38A-81AAF6B51153}" type="presParOf" srcId="{49558642-A911-46FF-A9A9-F3BD9823309D}" destId="{FF4476B6-5594-4C82-8CFF-0A8239F2BEA9}" srcOrd="3" destOrd="0" presId="urn:microsoft.com/office/officeart/2005/8/layout/hList7"/>
    <dgm:cxn modelId="{12C58AA1-BD83-49E6-B405-D1F28507EA50}" type="presParOf" srcId="{49558642-A911-46FF-A9A9-F3BD9823309D}" destId="{07BF37B8-5094-4204-86AE-F7FFB1F8F4D3}" srcOrd="4" destOrd="0" presId="urn:microsoft.com/office/officeart/2005/8/layout/hList7"/>
    <dgm:cxn modelId="{EE303DF7-E157-435D-A9D4-8F8A0FAD6B03}" type="presParOf" srcId="{07BF37B8-5094-4204-86AE-F7FFB1F8F4D3}" destId="{D9CB5772-917C-4E00-AC88-5E27E648BCDD}" srcOrd="0" destOrd="0" presId="urn:microsoft.com/office/officeart/2005/8/layout/hList7"/>
    <dgm:cxn modelId="{9A3F0927-B7E6-4A5A-9063-F489953BA101}" type="presParOf" srcId="{07BF37B8-5094-4204-86AE-F7FFB1F8F4D3}" destId="{A91F5B45-C8D7-49C2-90D3-9AE3E46A4E9D}" srcOrd="1" destOrd="0" presId="urn:microsoft.com/office/officeart/2005/8/layout/hList7"/>
    <dgm:cxn modelId="{54F47836-BB56-4A19-ADEF-DDBE89EADB1F}" type="presParOf" srcId="{07BF37B8-5094-4204-86AE-F7FFB1F8F4D3}" destId="{F5455F54-E9F8-4D0A-9207-7E56DA528A02}" srcOrd="2" destOrd="0" presId="urn:microsoft.com/office/officeart/2005/8/layout/hList7"/>
    <dgm:cxn modelId="{3419D4B9-BCBC-443B-9311-2B2C7B5EFF69}" type="presParOf" srcId="{07BF37B8-5094-4204-86AE-F7FFB1F8F4D3}" destId="{D39773F1-4EB8-42F8-805F-F3DB3EB8698A}" srcOrd="3" destOrd="0" presId="urn:microsoft.com/office/officeart/2005/8/layout/hList7"/>
    <dgm:cxn modelId="{9AF9AC34-8B68-45F9-AA42-53354E810CF7}" type="presParOf" srcId="{49558642-A911-46FF-A9A9-F3BD9823309D}" destId="{42DF5F8C-4973-4116-99DE-519EE6FF3924}" srcOrd="5" destOrd="0" presId="urn:microsoft.com/office/officeart/2005/8/layout/hList7"/>
    <dgm:cxn modelId="{1886D86A-F3A9-4516-8932-D331246287EC}" type="presParOf" srcId="{49558642-A911-46FF-A9A9-F3BD9823309D}" destId="{21A1ACA8-8D6E-4751-ADB8-65DF1B575ED4}" srcOrd="6" destOrd="0" presId="urn:microsoft.com/office/officeart/2005/8/layout/hList7"/>
    <dgm:cxn modelId="{C91FA73C-F3A2-47B2-9AA1-09B1EEB5E510}" type="presParOf" srcId="{21A1ACA8-8D6E-4751-ADB8-65DF1B575ED4}" destId="{EFA7D27A-F739-4700-BC9A-46BFC0B87DD1}" srcOrd="0" destOrd="0" presId="urn:microsoft.com/office/officeart/2005/8/layout/hList7"/>
    <dgm:cxn modelId="{72C5B6B3-03B1-4932-978A-31CC8B7EF350}" type="presParOf" srcId="{21A1ACA8-8D6E-4751-ADB8-65DF1B575ED4}" destId="{A213F51A-DEC9-4A0B-8EB5-F40C441F3C28}" srcOrd="1" destOrd="0" presId="urn:microsoft.com/office/officeart/2005/8/layout/hList7"/>
    <dgm:cxn modelId="{D38E0F20-BAAA-49F5-9E25-843ABAD42C74}" type="presParOf" srcId="{21A1ACA8-8D6E-4751-ADB8-65DF1B575ED4}" destId="{4C962009-5B21-4894-B7F0-F5EE58966A11}" srcOrd="2" destOrd="0" presId="urn:microsoft.com/office/officeart/2005/8/layout/hList7"/>
    <dgm:cxn modelId="{A341C8A9-6513-43E6-8139-E1E86669A5B7}" type="presParOf" srcId="{21A1ACA8-8D6E-4751-ADB8-65DF1B575ED4}" destId="{9163A419-C0A8-4D66-8726-32DFBBA86CEA}" srcOrd="3" destOrd="0" presId="urn:microsoft.com/office/officeart/2005/8/layout/hList7"/>
    <dgm:cxn modelId="{B56AC9D9-74E6-47D0-A06D-DA840AD04B06}" type="presParOf" srcId="{49558642-A911-46FF-A9A9-F3BD9823309D}" destId="{34CAA9BA-D300-4B39-A940-2AA6A592BFE3}" srcOrd="7" destOrd="0" presId="urn:microsoft.com/office/officeart/2005/8/layout/hList7"/>
    <dgm:cxn modelId="{73F057E0-0570-4D7A-AA1B-E3E06C260132}" type="presParOf" srcId="{49558642-A911-46FF-A9A9-F3BD9823309D}" destId="{4955D61D-4C62-4A1B-B6F9-B5E8752272B1}" srcOrd="8" destOrd="0" presId="urn:microsoft.com/office/officeart/2005/8/layout/hList7"/>
    <dgm:cxn modelId="{C89104CB-09D1-4947-B386-DAE3CE2EDFA9}" type="presParOf" srcId="{4955D61D-4C62-4A1B-B6F9-B5E8752272B1}" destId="{930F5F7C-2401-49BE-B400-808246E9751F}" srcOrd="0" destOrd="0" presId="urn:microsoft.com/office/officeart/2005/8/layout/hList7"/>
    <dgm:cxn modelId="{F27F4EBC-F0F9-4DAF-BEDE-B2CB7415DC26}" type="presParOf" srcId="{4955D61D-4C62-4A1B-B6F9-B5E8752272B1}" destId="{DAE6F040-F3C4-4B08-BACC-AAB2A92B9EF4}" srcOrd="1" destOrd="0" presId="urn:microsoft.com/office/officeart/2005/8/layout/hList7"/>
    <dgm:cxn modelId="{FBFFB4EE-037C-4BE7-B997-B505704E7ED1}" type="presParOf" srcId="{4955D61D-4C62-4A1B-B6F9-B5E8752272B1}" destId="{2B82CBC5-70CC-4F29-8DE6-0C9548E1330B}" srcOrd="2" destOrd="0" presId="urn:microsoft.com/office/officeart/2005/8/layout/hList7"/>
    <dgm:cxn modelId="{9D4ADC74-C535-4333-87FB-5BF7A965C748}" type="presParOf" srcId="{4955D61D-4C62-4A1B-B6F9-B5E8752272B1}" destId="{0E3545DF-D6C9-4047-A7DD-04BD16937BE6}" srcOrd="3" destOrd="0" presId="urn:microsoft.com/office/officeart/2005/8/layout/hList7"/>
    <dgm:cxn modelId="{79603033-779B-4330-816C-DAC7426C42DA}" type="presParOf" srcId="{49558642-A911-46FF-A9A9-F3BD9823309D}" destId="{68099F22-CC8A-4AE3-8691-2555443B48C1}" srcOrd="9" destOrd="0" presId="urn:microsoft.com/office/officeart/2005/8/layout/hList7"/>
    <dgm:cxn modelId="{9ACA6C93-6F07-4689-97D0-0B5673615652}" type="presParOf" srcId="{49558642-A911-46FF-A9A9-F3BD9823309D}" destId="{B7B9DCB6-F4CB-46BC-8576-8A21B15F6DB1}" srcOrd="10" destOrd="0" presId="urn:microsoft.com/office/officeart/2005/8/layout/hList7"/>
    <dgm:cxn modelId="{4FA4E216-BD69-48BD-AECA-194CE78489E6}" type="presParOf" srcId="{B7B9DCB6-F4CB-46BC-8576-8A21B15F6DB1}" destId="{AC180AB7-F35B-4AF9-8976-6A8DB6F79D16}" srcOrd="0" destOrd="0" presId="urn:microsoft.com/office/officeart/2005/8/layout/hList7"/>
    <dgm:cxn modelId="{2DDE4919-90BD-4823-B947-678586B3D7D2}" type="presParOf" srcId="{B7B9DCB6-F4CB-46BC-8576-8A21B15F6DB1}" destId="{A1A39D3B-67C8-4086-84A9-4E207AD9413A}" srcOrd="1" destOrd="0" presId="urn:microsoft.com/office/officeart/2005/8/layout/hList7"/>
    <dgm:cxn modelId="{C611D47D-6FB8-4A65-8050-1B516C086D69}" type="presParOf" srcId="{B7B9DCB6-F4CB-46BC-8576-8A21B15F6DB1}" destId="{097AB682-9D28-4FDA-8C66-808E7D19D791}" srcOrd="2" destOrd="0" presId="urn:microsoft.com/office/officeart/2005/8/layout/hList7"/>
    <dgm:cxn modelId="{1E0C590C-BA9A-425C-839F-072F8D616980}" type="presParOf" srcId="{B7B9DCB6-F4CB-46BC-8576-8A21B15F6DB1}" destId="{F07EB354-EB3D-415E-B2F8-3FC84ADF3D2B}"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78066C-5C1B-4B4C-9A14-DD7877928A9F}" type="doc">
      <dgm:prSet loTypeId="urn:microsoft.com/office/officeart/2005/8/layout/arrow2" loCatId="process" qsTypeId="urn:microsoft.com/office/officeart/2005/8/quickstyle/simple1" qsCatId="simple" csTypeId="urn:microsoft.com/office/officeart/2005/8/colors/accent1_2" csCatId="accent1" phldr="1"/>
      <dgm:spPr/>
    </dgm:pt>
    <dgm:pt modelId="{015AC694-11EE-4439-8275-12B0BF15B282}">
      <dgm:prSet phldrT="[Texto]" custT="1"/>
      <dgm:spPr/>
      <dgm:t>
        <a:bodyPr/>
        <a:lstStyle/>
        <a:p>
          <a:pPr algn="l"/>
          <a:r>
            <a:rPr lang="es-PE" sz="1800" b="1" dirty="0"/>
            <a:t>Perú exportó a </a:t>
          </a:r>
          <a:r>
            <a:rPr lang="es-PE" sz="1800" b="1" dirty="0" err="1"/>
            <a:t>NorteaméricaUS</a:t>
          </a:r>
          <a:r>
            <a:rPr lang="es-PE" sz="1800" b="1" dirty="0"/>
            <a:t>$  1,029 millones de F&amp;H Frescas</a:t>
          </a:r>
          <a:endParaRPr lang="es-PE" sz="1800" dirty="0"/>
        </a:p>
      </dgm:t>
    </dgm:pt>
    <dgm:pt modelId="{04A10015-ED3D-4240-811C-B33B970D4229}" type="parTrans" cxnId="{4F78F9CA-B8DF-48ED-B778-ED82310913A1}">
      <dgm:prSet/>
      <dgm:spPr/>
      <dgm:t>
        <a:bodyPr/>
        <a:lstStyle/>
        <a:p>
          <a:endParaRPr lang="es-PE"/>
        </a:p>
      </dgm:t>
    </dgm:pt>
    <dgm:pt modelId="{D5282A88-24A6-4FA6-B2E2-966252BC6937}" type="sibTrans" cxnId="{4F78F9CA-B8DF-48ED-B778-ED82310913A1}">
      <dgm:prSet/>
      <dgm:spPr/>
      <dgm:t>
        <a:bodyPr/>
        <a:lstStyle/>
        <a:p>
          <a:endParaRPr lang="es-PE"/>
        </a:p>
      </dgm:t>
    </dgm:pt>
    <dgm:pt modelId="{7258BBBF-7D3C-4227-86EA-2DC0DD991679}">
      <dgm:prSet phldrT="[Texto]" custT="1"/>
      <dgm:spPr/>
      <dgm:t>
        <a:bodyPr/>
        <a:lstStyle/>
        <a:p>
          <a:pPr algn="l"/>
          <a:r>
            <a:rPr lang="es-PE" sz="1800" b="1" dirty="0"/>
            <a:t>Perú exportó a Norteamérica US$ 1,911 millones de productos del Agro</a:t>
          </a:r>
        </a:p>
      </dgm:t>
    </dgm:pt>
    <dgm:pt modelId="{4D262199-52A4-4EF2-A71D-313942E1F180}" type="parTrans" cxnId="{6548C560-0680-4966-A0C0-37FAC87DE492}">
      <dgm:prSet/>
      <dgm:spPr/>
      <dgm:t>
        <a:bodyPr/>
        <a:lstStyle/>
        <a:p>
          <a:endParaRPr lang="es-PE"/>
        </a:p>
      </dgm:t>
    </dgm:pt>
    <dgm:pt modelId="{7DD735F9-2823-4346-849B-19412D5EC7E3}" type="sibTrans" cxnId="{6548C560-0680-4966-A0C0-37FAC87DE492}">
      <dgm:prSet/>
      <dgm:spPr/>
      <dgm:t>
        <a:bodyPr/>
        <a:lstStyle/>
        <a:p>
          <a:endParaRPr lang="es-PE"/>
        </a:p>
      </dgm:t>
    </dgm:pt>
    <dgm:pt modelId="{E3053AAC-10A3-447C-8C70-1C90F5140271}">
      <dgm:prSet phldrT="[Texto]" custT="1"/>
      <dgm:spPr/>
      <dgm:t>
        <a:bodyPr/>
        <a:lstStyle/>
        <a:p>
          <a:pPr algn="l"/>
          <a:r>
            <a:rPr lang="es-PE" sz="1800" b="1" dirty="0">
              <a:solidFill>
                <a:srgbClr val="C00000"/>
              </a:solidFill>
            </a:rPr>
            <a:t>Norteamérica importó del mundo US$  30,739 millones de F&amp;H Frescas</a:t>
          </a:r>
        </a:p>
      </dgm:t>
    </dgm:pt>
    <dgm:pt modelId="{6E735BFA-7847-4E32-8F57-C949F232B828}" type="parTrans" cxnId="{3584CF06-8A8A-404A-B0FE-F7871785DEBC}">
      <dgm:prSet/>
      <dgm:spPr/>
      <dgm:t>
        <a:bodyPr/>
        <a:lstStyle/>
        <a:p>
          <a:endParaRPr lang="es-PE"/>
        </a:p>
      </dgm:t>
    </dgm:pt>
    <dgm:pt modelId="{18072DFB-2724-48B9-808C-A60E8E9D0719}" type="sibTrans" cxnId="{3584CF06-8A8A-404A-B0FE-F7871785DEBC}">
      <dgm:prSet/>
      <dgm:spPr/>
      <dgm:t>
        <a:bodyPr/>
        <a:lstStyle/>
        <a:p>
          <a:endParaRPr lang="es-PE"/>
        </a:p>
      </dgm:t>
    </dgm:pt>
    <dgm:pt modelId="{0ED04122-B569-450D-B41B-C66DDF743447}">
      <dgm:prSet phldrT="[Texto]" custT="1"/>
      <dgm:spPr/>
      <dgm:t>
        <a:bodyPr/>
        <a:lstStyle/>
        <a:p>
          <a:pPr algn="l"/>
          <a:r>
            <a:rPr lang="es-PE" sz="1800" b="1" dirty="0"/>
            <a:t>Perú exportó al mundo US$ 5,435 millones de productos del Agro</a:t>
          </a:r>
          <a:endParaRPr lang="es-PE" sz="1800" dirty="0"/>
        </a:p>
      </dgm:t>
    </dgm:pt>
    <dgm:pt modelId="{49D7E5E6-612B-4208-9A94-7550115A5BE7}" type="parTrans" cxnId="{F033D1D0-8B2D-41CD-A740-85109D83EC3F}">
      <dgm:prSet/>
      <dgm:spPr/>
      <dgm:t>
        <a:bodyPr/>
        <a:lstStyle/>
        <a:p>
          <a:endParaRPr lang="es-PE"/>
        </a:p>
      </dgm:t>
    </dgm:pt>
    <dgm:pt modelId="{4D0DED4B-C6FD-43A7-AC1B-A361B5F4668E}" type="sibTrans" cxnId="{F033D1D0-8B2D-41CD-A740-85109D83EC3F}">
      <dgm:prSet/>
      <dgm:spPr/>
      <dgm:t>
        <a:bodyPr/>
        <a:lstStyle/>
        <a:p>
          <a:endParaRPr lang="es-PE"/>
        </a:p>
      </dgm:t>
    </dgm:pt>
    <dgm:pt modelId="{E23D624A-3199-4F8E-816F-C5951784E0D4}" type="pres">
      <dgm:prSet presAssocID="{7C78066C-5C1B-4B4C-9A14-DD7877928A9F}" presName="arrowDiagram" presStyleCnt="0">
        <dgm:presLayoutVars>
          <dgm:chMax val="5"/>
          <dgm:dir/>
          <dgm:resizeHandles val="exact"/>
        </dgm:presLayoutVars>
      </dgm:prSet>
      <dgm:spPr/>
    </dgm:pt>
    <dgm:pt modelId="{AAAF81B3-179B-4A0B-972F-A5855BB4C69B}" type="pres">
      <dgm:prSet presAssocID="{7C78066C-5C1B-4B4C-9A14-DD7877928A9F}" presName="arrow" presStyleLbl="bgShp" presStyleIdx="0" presStyleCnt="1" custLinFactNeighborX="-5694"/>
      <dgm:spPr/>
    </dgm:pt>
    <dgm:pt modelId="{EB9718E3-9487-4723-8E12-6BE0A3149A65}" type="pres">
      <dgm:prSet presAssocID="{7C78066C-5C1B-4B4C-9A14-DD7877928A9F}" presName="arrowDiagram4" presStyleCnt="0"/>
      <dgm:spPr/>
    </dgm:pt>
    <dgm:pt modelId="{19955EE9-D818-4550-B03B-DBACB3CD8F32}" type="pres">
      <dgm:prSet presAssocID="{0ED04122-B569-450D-B41B-C66DDF743447}" presName="bullet4a" presStyleLbl="node1" presStyleIdx="0" presStyleCnt="4" custScaleX="137714" custScaleY="143081" custLinFactY="-81082" custLinFactNeighborX="-60556" custLinFactNeighborY="-100000"/>
      <dgm:spPr/>
    </dgm:pt>
    <dgm:pt modelId="{D1925B4F-E2D0-4F27-9D83-DA276998527F}" type="pres">
      <dgm:prSet presAssocID="{0ED04122-B569-450D-B41B-C66DDF743447}" presName="textBox4a" presStyleLbl="revTx" presStyleIdx="0" presStyleCnt="4" custScaleX="112482" custScaleY="149388" custLinFactNeighborX="1964">
        <dgm:presLayoutVars>
          <dgm:bulletEnabled val="1"/>
        </dgm:presLayoutVars>
      </dgm:prSet>
      <dgm:spPr/>
    </dgm:pt>
    <dgm:pt modelId="{F2D709C4-0A4F-48F4-90FF-7F7102D15BC3}" type="pres">
      <dgm:prSet presAssocID="{7258BBBF-7D3C-4227-86EA-2DC0DD991679}" presName="bullet4b" presStyleLbl="node1" presStyleIdx="1" presStyleCnt="4" custLinFactNeighborX="-46427" custLinFactNeighborY="-34820"/>
      <dgm:spPr/>
    </dgm:pt>
    <dgm:pt modelId="{82F3F2DA-20D8-4387-8B28-374F15990268}" type="pres">
      <dgm:prSet presAssocID="{7258BBBF-7D3C-4227-86EA-2DC0DD991679}" presName="textBox4b" presStyleLbl="revTx" presStyleIdx="1" presStyleCnt="4" custScaleX="108949" custScaleY="108143" custLinFactNeighborX="3315" custLinFactNeighborY="-2439">
        <dgm:presLayoutVars>
          <dgm:bulletEnabled val="1"/>
        </dgm:presLayoutVars>
      </dgm:prSet>
      <dgm:spPr/>
    </dgm:pt>
    <dgm:pt modelId="{79DB9459-62E1-4C18-A12E-3EA248415633}" type="pres">
      <dgm:prSet presAssocID="{015AC694-11EE-4439-8275-12B0BF15B282}" presName="bullet4c" presStyleLbl="node1" presStyleIdx="2" presStyleCnt="4" custLinFactNeighborX="-13140"/>
      <dgm:spPr/>
    </dgm:pt>
    <dgm:pt modelId="{13EB5BA4-4985-4EF3-AF0D-4FDBEF5FF86F}" type="pres">
      <dgm:prSet presAssocID="{015AC694-11EE-4439-8275-12B0BF15B282}" presName="textBox4c" presStyleLbl="revTx" presStyleIdx="2" presStyleCnt="4" custScaleX="112955" custLinFactNeighborX="14365">
        <dgm:presLayoutVars>
          <dgm:bulletEnabled val="1"/>
        </dgm:presLayoutVars>
      </dgm:prSet>
      <dgm:spPr/>
    </dgm:pt>
    <dgm:pt modelId="{1CD68B02-49A5-481E-8A7A-19D61C030133}" type="pres">
      <dgm:prSet presAssocID="{E3053AAC-10A3-447C-8C70-1C90F5140271}" presName="bullet4d" presStyleLbl="node1" presStyleIdx="3" presStyleCnt="4"/>
      <dgm:spPr/>
    </dgm:pt>
    <dgm:pt modelId="{AF255AF3-0E31-495A-8AAE-E44A3364DDB6}" type="pres">
      <dgm:prSet presAssocID="{E3053AAC-10A3-447C-8C70-1C90F5140271}" presName="textBox4d" presStyleLbl="revTx" presStyleIdx="3" presStyleCnt="4" custScaleX="117767" custLinFactNeighborX="20551" custLinFactNeighborY="1919">
        <dgm:presLayoutVars>
          <dgm:bulletEnabled val="1"/>
        </dgm:presLayoutVars>
      </dgm:prSet>
      <dgm:spPr/>
    </dgm:pt>
  </dgm:ptLst>
  <dgm:cxnLst>
    <dgm:cxn modelId="{3584CF06-8A8A-404A-B0FE-F7871785DEBC}" srcId="{7C78066C-5C1B-4B4C-9A14-DD7877928A9F}" destId="{E3053AAC-10A3-447C-8C70-1C90F5140271}" srcOrd="3" destOrd="0" parTransId="{6E735BFA-7847-4E32-8F57-C949F232B828}" sibTransId="{18072DFB-2724-48B9-808C-A60E8E9D0719}"/>
    <dgm:cxn modelId="{DE4C3B12-B03C-44A0-8568-B18A22070FA5}" type="presOf" srcId="{0ED04122-B569-450D-B41B-C66DDF743447}" destId="{D1925B4F-E2D0-4F27-9D83-DA276998527F}" srcOrd="0" destOrd="0" presId="urn:microsoft.com/office/officeart/2005/8/layout/arrow2"/>
    <dgm:cxn modelId="{18D2553C-BB43-43C2-BB32-3F0EAF061737}" type="presOf" srcId="{015AC694-11EE-4439-8275-12B0BF15B282}" destId="{13EB5BA4-4985-4EF3-AF0D-4FDBEF5FF86F}" srcOrd="0" destOrd="0" presId="urn:microsoft.com/office/officeart/2005/8/layout/arrow2"/>
    <dgm:cxn modelId="{6548C560-0680-4966-A0C0-37FAC87DE492}" srcId="{7C78066C-5C1B-4B4C-9A14-DD7877928A9F}" destId="{7258BBBF-7D3C-4227-86EA-2DC0DD991679}" srcOrd="1" destOrd="0" parTransId="{4D262199-52A4-4EF2-A71D-313942E1F180}" sibTransId="{7DD735F9-2823-4346-849B-19412D5EC7E3}"/>
    <dgm:cxn modelId="{E2EC7858-3AF0-43FE-9B79-998A4B0FD09C}" type="presOf" srcId="{7C78066C-5C1B-4B4C-9A14-DD7877928A9F}" destId="{E23D624A-3199-4F8E-816F-C5951784E0D4}" srcOrd="0" destOrd="0" presId="urn:microsoft.com/office/officeart/2005/8/layout/arrow2"/>
    <dgm:cxn modelId="{4F78F9CA-B8DF-48ED-B778-ED82310913A1}" srcId="{7C78066C-5C1B-4B4C-9A14-DD7877928A9F}" destId="{015AC694-11EE-4439-8275-12B0BF15B282}" srcOrd="2" destOrd="0" parTransId="{04A10015-ED3D-4240-811C-B33B970D4229}" sibTransId="{D5282A88-24A6-4FA6-B2E2-966252BC6937}"/>
    <dgm:cxn modelId="{F033D1D0-8B2D-41CD-A740-85109D83EC3F}" srcId="{7C78066C-5C1B-4B4C-9A14-DD7877928A9F}" destId="{0ED04122-B569-450D-B41B-C66DDF743447}" srcOrd="0" destOrd="0" parTransId="{49D7E5E6-612B-4208-9A94-7550115A5BE7}" sibTransId="{4D0DED4B-C6FD-43A7-AC1B-A361B5F4668E}"/>
    <dgm:cxn modelId="{336D11D8-9A60-4891-881F-B937374F744F}" type="presOf" srcId="{7258BBBF-7D3C-4227-86EA-2DC0DD991679}" destId="{82F3F2DA-20D8-4387-8B28-374F15990268}" srcOrd="0" destOrd="0" presId="urn:microsoft.com/office/officeart/2005/8/layout/arrow2"/>
    <dgm:cxn modelId="{C414C6E4-F0F9-4C34-BB6C-20E76652294E}" type="presOf" srcId="{E3053AAC-10A3-447C-8C70-1C90F5140271}" destId="{AF255AF3-0E31-495A-8AAE-E44A3364DDB6}" srcOrd="0" destOrd="0" presId="urn:microsoft.com/office/officeart/2005/8/layout/arrow2"/>
    <dgm:cxn modelId="{9F7186A0-D8ED-4803-BAF7-4F7AADECD57C}" type="presParOf" srcId="{E23D624A-3199-4F8E-816F-C5951784E0D4}" destId="{AAAF81B3-179B-4A0B-972F-A5855BB4C69B}" srcOrd="0" destOrd="0" presId="urn:microsoft.com/office/officeart/2005/8/layout/arrow2"/>
    <dgm:cxn modelId="{A3CAC991-6894-42A4-B69E-8E31115E0381}" type="presParOf" srcId="{E23D624A-3199-4F8E-816F-C5951784E0D4}" destId="{EB9718E3-9487-4723-8E12-6BE0A3149A65}" srcOrd="1" destOrd="0" presId="urn:microsoft.com/office/officeart/2005/8/layout/arrow2"/>
    <dgm:cxn modelId="{005FD3E5-D463-4F2A-8199-31A447993C9D}" type="presParOf" srcId="{EB9718E3-9487-4723-8E12-6BE0A3149A65}" destId="{19955EE9-D818-4550-B03B-DBACB3CD8F32}" srcOrd="0" destOrd="0" presId="urn:microsoft.com/office/officeart/2005/8/layout/arrow2"/>
    <dgm:cxn modelId="{9F2734A6-9E81-41DE-B4B3-48295F9A9F76}" type="presParOf" srcId="{EB9718E3-9487-4723-8E12-6BE0A3149A65}" destId="{D1925B4F-E2D0-4F27-9D83-DA276998527F}" srcOrd="1" destOrd="0" presId="urn:microsoft.com/office/officeart/2005/8/layout/arrow2"/>
    <dgm:cxn modelId="{DA4320DB-1196-4BF1-9CC4-E93B69E62FF1}" type="presParOf" srcId="{EB9718E3-9487-4723-8E12-6BE0A3149A65}" destId="{F2D709C4-0A4F-48F4-90FF-7F7102D15BC3}" srcOrd="2" destOrd="0" presId="urn:microsoft.com/office/officeart/2005/8/layout/arrow2"/>
    <dgm:cxn modelId="{2AB2045D-52BC-4001-B35E-5413F757F5AA}" type="presParOf" srcId="{EB9718E3-9487-4723-8E12-6BE0A3149A65}" destId="{82F3F2DA-20D8-4387-8B28-374F15990268}" srcOrd="3" destOrd="0" presId="urn:microsoft.com/office/officeart/2005/8/layout/arrow2"/>
    <dgm:cxn modelId="{EB7A0D43-8756-4C37-AB1D-9B7937A178D6}" type="presParOf" srcId="{EB9718E3-9487-4723-8E12-6BE0A3149A65}" destId="{79DB9459-62E1-4C18-A12E-3EA248415633}" srcOrd="4" destOrd="0" presId="urn:microsoft.com/office/officeart/2005/8/layout/arrow2"/>
    <dgm:cxn modelId="{895AF3D4-2834-4CBC-B445-959D86A02E5A}" type="presParOf" srcId="{EB9718E3-9487-4723-8E12-6BE0A3149A65}" destId="{13EB5BA4-4985-4EF3-AF0D-4FDBEF5FF86F}" srcOrd="5" destOrd="0" presId="urn:microsoft.com/office/officeart/2005/8/layout/arrow2"/>
    <dgm:cxn modelId="{13E425A6-6F0E-43DF-B5A5-296A4D1E571C}" type="presParOf" srcId="{EB9718E3-9487-4723-8E12-6BE0A3149A65}" destId="{1CD68B02-49A5-481E-8A7A-19D61C030133}" srcOrd="6" destOrd="0" presId="urn:microsoft.com/office/officeart/2005/8/layout/arrow2"/>
    <dgm:cxn modelId="{9F7B1E46-DE47-487B-9B7D-1361EA49F50A}" type="presParOf" srcId="{EB9718E3-9487-4723-8E12-6BE0A3149A65}" destId="{AF255AF3-0E31-495A-8AAE-E44A3364DDB6}" srcOrd="7"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78066C-5C1B-4B4C-9A14-DD7877928A9F}" type="doc">
      <dgm:prSet loTypeId="urn:microsoft.com/office/officeart/2005/8/layout/arrow2" loCatId="process" qsTypeId="urn:microsoft.com/office/officeart/2005/8/quickstyle/simple1" qsCatId="simple" csTypeId="urn:microsoft.com/office/officeart/2005/8/colors/accent1_2" csCatId="accent1" phldr="1"/>
      <dgm:spPr/>
    </dgm:pt>
    <dgm:pt modelId="{015AC694-11EE-4439-8275-12B0BF15B282}">
      <dgm:prSet phldrT="[Texto]" custT="1"/>
      <dgm:spPr>
        <a:noFill/>
      </dgm:spPr>
      <dgm:t>
        <a:bodyPr/>
        <a:lstStyle/>
        <a:p>
          <a:pPr algn="l"/>
          <a:r>
            <a:rPr lang="es-PE" sz="1800" b="1" dirty="0">
              <a:solidFill>
                <a:srgbClr val="C00000"/>
              </a:solidFill>
            </a:rPr>
            <a:t>La UE importó del mundo US$ 74,985 millones de F&amp;H Frescas</a:t>
          </a:r>
        </a:p>
      </dgm:t>
    </dgm:pt>
    <dgm:pt modelId="{04A10015-ED3D-4240-811C-B33B970D4229}" type="parTrans" cxnId="{4F78F9CA-B8DF-48ED-B778-ED82310913A1}">
      <dgm:prSet/>
      <dgm:spPr/>
      <dgm:t>
        <a:bodyPr/>
        <a:lstStyle/>
        <a:p>
          <a:endParaRPr lang="es-PE"/>
        </a:p>
      </dgm:t>
    </dgm:pt>
    <dgm:pt modelId="{D5282A88-24A6-4FA6-B2E2-966252BC6937}" type="sibTrans" cxnId="{4F78F9CA-B8DF-48ED-B778-ED82310913A1}">
      <dgm:prSet/>
      <dgm:spPr/>
      <dgm:t>
        <a:bodyPr/>
        <a:lstStyle/>
        <a:p>
          <a:endParaRPr lang="es-PE"/>
        </a:p>
      </dgm:t>
    </dgm:pt>
    <dgm:pt modelId="{7258BBBF-7D3C-4227-86EA-2DC0DD991679}">
      <dgm:prSet phldrT="[Texto]" custT="1"/>
      <dgm:spPr/>
      <dgm:t>
        <a:bodyPr/>
        <a:lstStyle/>
        <a:p>
          <a:pPr algn="l"/>
          <a:r>
            <a:rPr lang="es-PE" sz="1800" b="1" dirty="0"/>
            <a:t>Perú exportó a la UE US$ 1,003 millones de F&amp;H Frescas</a:t>
          </a:r>
        </a:p>
      </dgm:t>
    </dgm:pt>
    <dgm:pt modelId="{4D262199-52A4-4EF2-A71D-313942E1F180}" type="parTrans" cxnId="{6548C560-0680-4966-A0C0-37FAC87DE492}">
      <dgm:prSet/>
      <dgm:spPr/>
      <dgm:t>
        <a:bodyPr/>
        <a:lstStyle/>
        <a:p>
          <a:endParaRPr lang="es-PE"/>
        </a:p>
      </dgm:t>
    </dgm:pt>
    <dgm:pt modelId="{7DD735F9-2823-4346-849B-19412D5EC7E3}" type="sibTrans" cxnId="{6548C560-0680-4966-A0C0-37FAC87DE492}">
      <dgm:prSet/>
      <dgm:spPr/>
      <dgm:t>
        <a:bodyPr/>
        <a:lstStyle/>
        <a:p>
          <a:endParaRPr lang="es-PE"/>
        </a:p>
      </dgm:t>
    </dgm:pt>
    <dgm:pt modelId="{0ED04122-B569-450D-B41B-C66DDF743447}">
      <dgm:prSet phldrT="[Texto]" custT="1"/>
      <dgm:spPr/>
      <dgm:t>
        <a:bodyPr/>
        <a:lstStyle/>
        <a:p>
          <a:pPr algn="l"/>
          <a:r>
            <a:rPr lang="es-PE" sz="1800" b="1" dirty="0"/>
            <a:t>Perú exportó al mundo US$ 5,435 millones de productos del Agro</a:t>
          </a:r>
        </a:p>
      </dgm:t>
    </dgm:pt>
    <dgm:pt modelId="{49D7E5E6-612B-4208-9A94-7550115A5BE7}" type="parTrans" cxnId="{F033D1D0-8B2D-41CD-A740-85109D83EC3F}">
      <dgm:prSet/>
      <dgm:spPr/>
      <dgm:t>
        <a:bodyPr/>
        <a:lstStyle/>
        <a:p>
          <a:endParaRPr lang="es-PE"/>
        </a:p>
      </dgm:t>
    </dgm:pt>
    <dgm:pt modelId="{4D0DED4B-C6FD-43A7-AC1B-A361B5F4668E}" type="sibTrans" cxnId="{F033D1D0-8B2D-41CD-A740-85109D83EC3F}">
      <dgm:prSet/>
      <dgm:spPr/>
      <dgm:t>
        <a:bodyPr/>
        <a:lstStyle/>
        <a:p>
          <a:endParaRPr lang="es-PE"/>
        </a:p>
      </dgm:t>
    </dgm:pt>
    <dgm:pt modelId="{77BF98D3-CDE5-4226-B064-BD17A9702201}">
      <dgm:prSet phldrT="[Texto]" custT="1"/>
      <dgm:spPr/>
      <dgm:t>
        <a:bodyPr/>
        <a:lstStyle/>
        <a:p>
          <a:pPr algn="l"/>
          <a:r>
            <a:rPr lang="es-PE" sz="1800" b="1" dirty="0"/>
            <a:t>Perú exportó a la UE US$ 2,152 millones de productos del Agro</a:t>
          </a:r>
        </a:p>
      </dgm:t>
    </dgm:pt>
    <dgm:pt modelId="{86B78685-A219-4DB1-9782-451CA70710E7}" type="parTrans" cxnId="{66EBFE75-FB05-4AC8-8B82-CA480D2B8A4D}">
      <dgm:prSet/>
      <dgm:spPr/>
      <dgm:t>
        <a:bodyPr/>
        <a:lstStyle/>
        <a:p>
          <a:endParaRPr lang="es-ES"/>
        </a:p>
      </dgm:t>
    </dgm:pt>
    <dgm:pt modelId="{8EA61A56-501A-46CC-B0B1-B6CF0DC7413D}" type="sibTrans" cxnId="{66EBFE75-FB05-4AC8-8B82-CA480D2B8A4D}">
      <dgm:prSet/>
      <dgm:spPr/>
      <dgm:t>
        <a:bodyPr/>
        <a:lstStyle/>
        <a:p>
          <a:endParaRPr lang="es-ES"/>
        </a:p>
      </dgm:t>
    </dgm:pt>
    <dgm:pt modelId="{E23D624A-3199-4F8E-816F-C5951784E0D4}" type="pres">
      <dgm:prSet presAssocID="{7C78066C-5C1B-4B4C-9A14-DD7877928A9F}" presName="arrowDiagram" presStyleCnt="0">
        <dgm:presLayoutVars>
          <dgm:chMax val="5"/>
          <dgm:dir/>
          <dgm:resizeHandles val="exact"/>
        </dgm:presLayoutVars>
      </dgm:prSet>
      <dgm:spPr/>
    </dgm:pt>
    <dgm:pt modelId="{AAAF81B3-179B-4A0B-972F-A5855BB4C69B}" type="pres">
      <dgm:prSet presAssocID="{7C78066C-5C1B-4B4C-9A14-DD7877928A9F}" presName="arrow" presStyleLbl="bgShp" presStyleIdx="0" presStyleCnt="1" custLinFactNeighborX="-3232" custLinFactNeighborY="-6735"/>
      <dgm:spPr/>
    </dgm:pt>
    <dgm:pt modelId="{2821E30B-0AC9-425B-8D5C-E0C007B8942E}" type="pres">
      <dgm:prSet presAssocID="{7C78066C-5C1B-4B4C-9A14-DD7877928A9F}" presName="arrowDiagram4" presStyleCnt="0"/>
      <dgm:spPr/>
    </dgm:pt>
    <dgm:pt modelId="{57A85A6B-DDBF-4D3F-9A76-1FEC120D19C6}" type="pres">
      <dgm:prSet presAssocID="{0ED04122-B569-450D-B41B-C66DDF743447}" presName="bullet4a" presStyleLbl="node1" presStyleIdx="0" presStyleCnt="4"/>
      <dgm:spPr/>
    </dgm:pt>
    <dgm:pt modelId="{252EAB9F-3FE7-43AD-A493-164014518FE1}" type="pres">
      <dgm:prSet presAssocID="{0ED04122-B569-450D-B41B-C66DDF743447}" presName="textBox4a" presStyleLbl="revTx" presStyleIdx="0" presStyleCnt="4">
        <dgm:presLayoutVars>
          <dgm:bulletEnabled val="1"/>
        </dgm:presLayoutVars>
      </dgm:prSet>
      <dgm:spPr/>
    </dgm:pt>
    <dgm:pt modelId="{3ED18D94-2DA5-420F-8F83-FB61C1B35F9E}" type="pres">
      <dgm:prSet presAssocID="{77BF98D3-CDE5-4226-B064-BD17A9702201}" presName="bullet4b" presStyleLbl="node1" presStyleIdx="1" presStyleCnt="4"/>
      <dgm:spPr/>
    </dgm:pt>
    <dgm:pt modelId="{C73C44D9-B106-4AD7-ACB8-4DF103283A60}" type="pres">
      <dgm:prSet presAssocID="{77BF98D3-CDE5-4226-B064-BD17A9702201}" presName="textBox4b" presStyleLbl="revTx" presStyleIdx="1" presStyleCnt="4">
        <dgm:presLayoutVars>
          <dgm:bulletEnabled val="1"/>
        </dgm:presLayoutVars>
      </dgm:prSet>
      <dgm:spPr/>
    </dgm:pt>
    <dgm:pt modelId="{0091DA02-5806-490D-AC8B-1F2827573F9D}" type="pres">
      <dgm:prSet presAssocID="{7258BBBF-7D3C-4227-86EA-2DC0DD991679}" presName="bullet4c" presStyleLbl="node1" presStyleIdx="2" presStyleCnt="4"/>
      <dgm:spPr/>
    </dgm:pt>
    <dgm:pt modelId="{D3C02966-5619-4FD8-84E8-7615042DD04F}" type="pres">
      <dgm:prSet presAssocID="{7258BBBF-7D3C-4227-86EA-2DC0DD991679}" presName="textBox4c" presStyleLbl="revTx" presStyleIdx="2" presStyleCnt="4">
        <dgm:presLayoutVars>
          <dgm:bulletEnabled val="1"/>
        </dgm:presLayoutVars>
      </dgm:prSet>
      <dgm:spPr/>
    </dgm:pt>
    <dgm:pt modelId="{1EC8E73C-8617-4262-82E3-4A043D82BCDB}" type="pres">
      <dgm:prSet presAssocID="{015AC694-11EE-4439-8275-12B0BF15B282}" presName="bullet4d" presStyleLbl="node1" presStyleIdx="3" presStyleCnt="4"/>
      <dgm:spPr/>
    </dgm:pt>
    <dgm:pt modelId="{EF2D8B06-C790-418D-AC04-AEAF018B53D1}" type="pres">
      <dgm:prSet presAssocID="{015AC694-11EE-4439-8275-12B0BF15B282}" presName="textBox4d" presStyleLbl="revTx" presStyleIdx="3" presStyleCnt="4" custLinFactNeighborX="1944">
        <dgm:presLayoutVars>
          <dgm:bulletEnabled val="1"/>
        </dgm:presLayoutVars>
      </dgm:prSet>
      <dgm:spPr/>
    </dgm:pt>
  </dgm:ptLst>
  <dgm:cxnLst>
    <dgm:cxn modelId="{DFAF8A24-D380-4E40-872E-11AE2FB7A94A}" type="presOf" srcId="{7258BBBF-7D3C-4227-86EA-2DC0DD991679}" destId="{D3C02966-5619-4FD8-84E8-7615042DD04F}" srcOrd="0" destOrd="0" presId="urn:microsoft.com/office/officeart/2005/8/layout/arrow2"/>
    <dgm:cxn modelId="{B731FE24-3896-427A-A15D-AEAC22B0D590}" type="presOf" srcId="{015AC694-11EE-4439-8275-12B0BF15B282}" destId="{EF2D8B06-C790-418D-AC04-AEAF018B53D1}" srcOrd="0" destOrd="0" presId="urn:microsoft.com/office/officeart/2005/8/layout/arrow2"/>
    <dgm:cxn modelId="{6548C560-0680-4966-A0C0-37FAC87DE492}" srcId="{7C78066C-5C1B-4B4C-9A14-DD7877928A9F}" destId="{7258BBBF-7D3C-4227-86EA-2DC0DD991679}" srcOrd="2" destOrd="0" parTransId="{4D262199-52A4-4EF2-A71D-313942E1F180}" sibTransId="{7DD735F9-2823-4346-849B-19412D5EC7E3}"/>
    <dgm:cxn modelId="{3A276747-C2A8-4F24-831D-3319BE006FCF}" type="presOf" srcId="{77BF98D3-CDE5-4226-B064-BD17A9702201}" destId="{C73C44D9-B106-4AD7-ACB8-4DF103283A60}" srcOrd="0" destOrd="0" presId="urn:microsoft.com/office/officeart/2005/8/layout/arrow2"/>
    <dgm:cxn modelId="{34ECE24C-ADD0-4DB0-8AE5-0CEA0AFB6977}" type="presOf" srcId="{0ED04122-B569-450D-B41B-C66DDF743447}" destId="{252EAB9F-3FE7-43AD-A493-164014518FE1}" srcOrd="0" destOrd="0" presId="urn:microsoft.com/office/officeart/2005/8/layout/arrow2"/>
    <dgm:cxn modelId="{66EBFE75-FB05-4AC8-8B82-CA480D2B8A4D}" srcId="{7C78066C-5C1B-4B4C-9A14-DD7877928A9F}" destId="{77BF98D3-CDE5-4226-B064-BD17A9702201}" srcOrd="1" destOrd="0" parTransId="{86B78685-A219-4DB1-9782-451CA70710E7}" sibTransId="{8EA61A56-501A-46CC-B0B1-B6CF0DC7413D}"/>
    <dgm:cxn modelId="{BBCD71C6-F64A-45A2-9619-DEE37E457876}" type="presOf" srcId="{7C78066C-5C1B-4B4C-9A14-DD7877928A9F}" destId="{E23D624A-3199-4F8E-816F-C5951784E0D4}" srcOrd="0" destOrd="0" presId="urn:microsoft.com/office/officeart/2005/8/layout/arrow2"/>
    <dgm:cxn modelId="{4F78F9CA-B8DF-48ED-B778-ED82310913A1}" srcId="{7C78066C-5C1B-4B4C-9A14-DD7877928A9F}" destId="{015AC694-11EE-4439-8275-12B0BF15B282}" srcOrd="3" destOrd="0" parTransId="{04A10015-ED3D-4240-811C-B33B970D4229}" sibTransId="{D5282A88-24A6-4FA6-B2E2-966252BC6937}"/>
    <dgm:cxn modelId="{F033D1D0-8B2D-41CD-A740-85109D83EC3F}" srcId="{7C78066C-5C1B-4B4C-9A14-DD7877928A9F}" destId="{0ED04122-B569-450D-B41B-C66DDF743447}" srcOrd="0" destOrd="0" parTransId="{49D7E5E6-612B-4208-9A94-7550115A5BE7}" sibTransId="{4D0DED4B-C6FD-43A7-AC1B-A361B5F4668E}"/>
    <dgm:cxn modelId="{ECCA8CD1-0815-4E3C-B1BD-951BDAE950E3}" type="presParOf" srcId="{E23D624A-3199-4F8E-816F-C5951784E0D4}" destId="{AAAF81B3-179B-4A0B-972F-A5855BB4C69B}" srcOrd="0" destOrd="0" presId="urn:microsoft.com/office/officeart/2005/8/layout/arrow2"/>
    <dgm:cxn modelId="{3AC625C1-CE43-4F90-9FA0-A7CA4A900A1A}" type="presParOf" srcId="{E23D624A-3199-4F8E-816F-C5951784E0D4}" destId="{2821E30B-0AC9-425B-8D5C-E0C007B8942E}" srcOrd="1" destOrd="0" presId="urn:microsoft.com/office/officeart/2005/8/layout/arrow2"/>
    <dgm:cxn modelId="{FF5CD5FE-A0FC-4BC6-A274-5F3955FC9D46}" type="presParOf" srcId="{2821E30B-0AC9-425B-8D5C-E0C007B8942E}" destId="{57A85A6B-DDBF-4D3F-9A76-1FEC120D19C6}" srcOrd="0" destOrd="0" presId="urn:microsoft.com/office/officeart/2005/8/layout/arrow2"/>
    <dgm:cxn modelId="{757CD5CA-A84F-4EFF-B038-1AA7E8B06954}" type="presParOf" srcId="{2821E30B-0AC9-425B-8D5C-E0C007B8942E}" destId="{252EAB9F-3FE7-43AD-A493-164014518FE1}" srcOrd="1" destOrd="0" presId="urn:microsoft.com/office/officeart/2005/8/layout/arrow2"/>
    <dgm:cxn modelId="{9BDDC033-AA72-4273-98F4-4B4D87A35C96}" type="presParOf" srcId="{2821E30B-0AC9-425B-8D5C-E0C007B8942E}" destId="{3ED18D94-2DA5-420F-8F83-FB61C1B35F9E}" srcOrd="2" destOrd="0" presId="urn:microsoft.com/office/officeart/2005/8/layout/arrow2"/>
    <dgm:cxn modelId="{2B4D3D51-0DD4-4BF6-956A-D0E569929A54}" type="presParOf" srcId="{2821E30B-0AC9-425B-8D5C-E0C007B8942E}" destId="{C73C44D9-B106-4AD7-ACB8-4DF103283A60}" srcOrd="3" destOrd="0" presId="urn:microsoft.com/office/officeart/2005/8/layout/arrow2"/>
    <dgm:cxn modelId="{487057D2-CD0E-4731-9F01-67DB9A4EA92E}" type="presParOf" srcId="{2821E30B-0AC9-425B-8D5C-E0C007B8942E}" destId="{0091DA02-5806-490D-AC8B-1F2827573F9D}" srcOrd="4" destOrd="0" presId="urn:microsoft.com/office/officeart/2005/8/layout/arrow2"/>
    <dgm:cxn modelId="{73C275C6-4528-4F46-9A00-B1BF299C1A50}" type="presParOf" srcId="{2821E30B-0AC9-425B-8D5C-E0C007B8942E}" destId="{D3C02966-5619-4FD8-84E8-7615042DD04F}" srcOrd="5" destOrd="0" presId="urn:microsoft.com/office/officeart/2005/8/layout/arrow2"/>
    <dgm:cxn modelId="{173024C2-7099-44C4-AF8D-E3B317D62543}" type="presParOf" srcId="{2821E30B-0AC9-425B-8D5C-E0C007B8942E}" destId="{1EC8E73C-8617-4262-82E3-4A043D82BCDB}" srcOrd="6" destOrd="0" presId="urn:microsoft.com/office/officeart/2005/8/layout/arrow2"/>
    <dgm:cxn modelId="{FB57467F-CFC1-442E-9F3D-0AF27F49269E}" type="presParOf" srcId="{2821E30B-0AC9-425B-8D5C-E0C007B8942E}" destId="{EF2D8B06-C790-418D-AC04-AEAF018B53D1}"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78066C-5C1B-4B4C-9A14-DD7877928A9F}" type="doc">
      <dgm:prSet loTypeId="urn:microsoft.com/office/officeart/2005/8/layout/arrow2" loCatId="process" qsTypeId="urn:microsoft.com/office/officeart/2005/8/quickstyle/simple1" qsCatId="simple" csTypeId="urn:microsoft.com/office/officeart/2005/8/colors/accent1_2" csCatId="accent1" phldr="1"/>
      <dgm:spPr/>
    </dgm:pt>
    <dgm:pt modelId="{015AC694-11EE-4439-8275-12B0BF15B282}">
      <dgm:prSet phldrT="[Texto]" custT="1"/>
      <dgm:spPr/>
      <dgm:t>
        <a:bodyPr/>
        <a:lstStyle/>
        <a:p>
          <a:pPr algn="l"/>
          <a:r>
            <a:rPr lang="es-PE" sz="1800" b="1" dirty="0"/>
            <a:t>Perú exportó al Asia US$ 232 millones de F&amp;H Frescas</a:t>
          </a:r>
          <a:endParaRPr lang="es-PE" sz="1800" dirty="0"/>
        </a:p>
      </dgm:t>
    </dgm:pt>
    <dgm:pt modelId="{04A10015-ED3D-4240-811C-B33B970D4229}" type="parTrans" cxnId="{4F78F9CA-B8DF-48ED-B778-ED82310913A1}">
      <dgm:prSet/>
      <dgm:spPr/>
      <dgm:t>
        <a:bodyPr/>
        <a:lstStyle/>
        <a:p>
          <a:endParaRPr lang="es-PE"/>
        </a:p>
      </dgm:t>
    </dgm:pt>
    <dgm:pt modelId="{D5282A88-24A6-4FA6-B2E2-966252BC6937}" type="sibTrans" cxnId="{4F78F9CA-B8DF-48ED-B778-ED82310913A1}">
      <dgm:prSet/>
      <dgm:spPr/>
      <dgm:t>
        <a:bodyPr/>
        <a:lstStyle/>
        <a:p>
          <a:endParaRPr lang="es-PE"/>
        </a:p>
      </dgm:t>
    </dgm:pt>
    <dgm:pt modelId="{7258BBBF-7D3C-4227-86EA-2DC0DD991679}">
      <dgm:prSet phldrT="[Texto]" custT="1"/>
      <dgm:spPr/>
      <dgm:t>
        <a:bodyPr/>
        <a:lstStyle/>
        <a:p>
          <a:pPr algn="l"/>
          <a:r>
            <a:rPr lang="es-PE" sz="1800" b="1" dirty="0"/>
            <a:t>Perú exportó al Asia US$ 429 millones de productos del Agro</a:t>
          </a:r>
        </a:p>
      </dgm:t>
    </dgm:pt>
    <dgm:pt modelId="{4D262199-52A4-4EF2-A71D-313942E1F180}" type="parTrans" cxnId="{6548C560-0680-4966-A0C0-37FAC87DE492}">
      <dgm:prSet/>
      <dgm:spPr/>
      <dgm:t>
        <a:bodyPr/>
        <a:lstStyle/>
        <a:p>
          <a:endParaRPr lang="es-PE"/>
        </a:p>
      </dgm:t>
    </dgm:pt>
    <dgm:pt modelId="{7DD735F9-2823-4346-849B-19412D5EC7E3}" type="sibTrans" cxnId="{6548C560-0680-4966-A0C0-37FAC87DE492}">
      <dgm:prSet/>
      <dgm:spPr/>
      <dgm:t>
        <a:bodyPr/>
        <a:lstStyle/>
        <a:p>
          <a:endParaRPr lang="es-PE"/>
        </a:p>
      </dgm:t>
    </dgm:pt>
    <dgm:pt modelId="{E3053AAC-10A3-447C-8C70-1C90F5140271}">
      <dgm:prSet phldrT="[Texto]" custT="1"/>
      <dgm:spPr/>
      <dgm:t>
        <a:bodyPr/>
        <a:lstStyle/>
        <a:p>
          <a:pPr algn="l"/>
          <a:r>
            <a:rPr lang="es-PE" sz="1800" b="1" dirty="0">
              <a:solidFill>
                <a:srgbClr val="C00000"/>
              </a:solidFill>
            </a:rPr>
            <a:t>Asia importó del mundo US$ 39,827 millones de F&amp;H Frescas</a:t>
          </a:r>
        </a:p>
      </dgm:t>
    </dgm:pt>
    <dgm:pt modelId="{6E735BFA-7847-4E32-8F57-C949F232B828}" type="parTrans" cxnId="{3584CF06-8A8A-404A-B0FE-F7871785DEBC}">
      <dgm:prSet/>
      <dgm:spPr/>
      <dgm:t>
        <a:bodyPr/>
        <a:lstStyle/>
        <a:p>
          <a:endParaRPr lang="es-PE"/>
        </a:p>
      </dgm:t>
    </dgm:pt>
    <dgm:pt modelId="{18072DFB-2724-48B9-808C-A60E8E9D0719}" type="sibTrans" cxnId="{3584CF06-8A8A-404A-B0FE-F7871785DEBC}">
      <dgm:prSet/>
      <dgm:spPr/>
      <dgm:t>
        <a:bodyPr/>
        <a:lstStyle/>
        <a:p>
          <a:endParaRPr lang="es-PE"/>
        </a:p>
      </dgm:t>
    </dgm:pt>
    <dgm:pt modelId="{0ED04122-B569-450D-B41B-C66DDF743447}">
      <dgm:prSet phldrT="[Texto]" custT="1"/>
      <dgm:spPr/>
      <dgm:t>
        <a:bodyPr/>
        <a:lstStyle/>
        <a:p>
          <a:pPr algn="l"/>
          <a:r>
            <a:rPr lang="es-PE" sz="1800" b="1" dirty="0"/>
            <a:t>Perú exportó al mundo US$ 5,435 millones de productos del Agro</a:t>
          </a:r>
          <a:endParaRPr lang="es-PE" sz="1800" dirty="0"/>
        </a:p>
      </dgm:t>
    </dgm:pt>
    <dgm:pt modelId="{49D7E5E6-612B-4208-9A94-7550115A5BE7}" type="parTrans" cxnId="{F033D1D0-8B2D-41CD-A740-85109D83EC3F}">
      <dgm:prSet/>
      <dgm:spPr/>
      <dgm:t>
        <a:bodyPr/>
        <a:lstStyle/>
        <a:p>
          <a:endParaRPr lang="es-PE"/>
        </a:p>
      </dgm:t>
    </dgm:pt>
    <dgm:pt modelId="{4D0DED4B-C6FD-43A7-AC1B-A361B5F4668E}" type="sibTrans" cxnId="{F033D1D0-8B2D-41CD-A740-85109D83EC3F}">
      <dgm:prSet/>
      <dgm:spPr/>
      <dgm:t>
        <a:bodyPr/>
        <a:lstStyle/>
        <a:p>
          <a:endParaRPr lang="es-PE"/>
        </a:p>
      </dgm:t>
    </dgm:pt>
    <dgm:pt modelId="{E23D624A-3199-4F8E-816F-C5951784E0D4}" type="pres">
      <dgm:prSet presAssocID="{7C78066C-5C1B-4B4C-9A14-DD7877928A9F}" presName="arrowDiagram" presStyleCnt="0">
        <dgm:presLayoutVars>
          <dgm:chMax val="5"/>
          <dgm:dir/>
          <dgm:resizeHandles val="exact"/>
        </dgm:presLayoutVars>
      </dgm:prSet>
      <dgm:spPr/>
    </dgm:pt>
    <dgm:pt modelId="{AAAF81B3-179B-4A0B-972F-A5855BB4C69B}" type="pres">
      <dgm:prSet presAssocID="{7C78066C-5C1B-4B4C-9A14-DD7877928A9F}" presName="arrow" presStyleLbl="bgShp" presStyleIdx="0" presStyleCnt="1" custLinFactNeighborX="-5694"/>
      <dgm:spPr/>
    </dgm:pt>
    <dgm:pt modelId="{EB9718E3-9487-4723-8E12-6BE0A3149A65}" type="pres">
      <dgm:prSet presAssocID="{7C78066C-5C1B-4B4C-9A14-DD7877928A9F}" presName="arrowDiagram4" presStyleCnt="0"/>
      <dgm:spPr/>
    </dgm:pt>
    <dgm:pt modelId="{19955EE9-D818-4550-B03B-DBACB3CD8F32}" type="pres">
      <dgm:prSet presAssocID="{0ED04122-B569-450D-B41B-C66DDF743447}" presName="bullet4a" presStyleLbl="node1" presStyleIdx="0" presStyleCnt="4" custScaleX="137714" custScaleY="143081" custLinFactY="-81082" custLinFactNeighborX="-60556" custLinFactNeighborY="-100000"/>
      <dgm:spPr/>
    </dgm:pt>
    <dgm:pt modelId="{D1925B4F-E2D0-4F27-9D83-DA276998527F}" type="pres">
      <dgm:prSet presAssocID="{0ED04122-B569-450D-B41B-C66DDF743447}" presName="textBox4a" presStyleLbl="revTx" presStyleIdx="0" presStyleCnt="4" custScaleX="112482" custScaleY="149388" custLinFactNeighborX="1964">
        <dgm:presLayoutVars>
          <dgm:bulletEnabled val="1"/>
        </dgm:presLayoutVars>
      </dgm:prSet>
      <dgm:spPr/>
    </dgm:pt>
    <dgm:pt modelId="{F2D709C4-0A4F-48F4-90FF-7F7102D15BC3}" type="pres">
      <dgm:prSet presAssocID="{7258BBBF-7D3C-4227-86EA-2DC0DD991679}" presName="bullet4b" presStyleLbl="node1" presStyleIdx="1" presStyleCnt="4" custLinFactNeighborX="-46427" custLinFactNeighborY="-34820"/>
      <dgm:spPr/>
    </dgm:pt>
    <dgm:pt modelId="{82F3F2DA-20D8-4387-8B28-374F15990268}" type="pres">
      <dgm:prSet presAssocID="{7258BBBF-7D3C-4227-86EA-2DC0DD991679}" presName="textBox4b" presStyleLbl="revTx" presStyleIdx="1" presStyleCnt="4" custScaleY="108143" custLinFactNeighborY="-2439">
        <dgm:presLayoutVars>
          <dgm:bulletEnabled val="1"/>
        </dgm:presLayoutVars>
      </dgm:prSet>
      <dgm:spPr/>
    </dgm:pt>
    <dgm:pt modelId="{79DB9459-62E1-4C18-A12E-3EA248415633}" type="pres">
      <dgm:prSet presAssocID="{015AC694-11EE-4439-8275-12B0BF15B282}" presName="bullet4c" presStyleLbl="node1" presStyleIdx="2" presStyleCnt="4" custLinFactNeighborX="-52560"/>
      <dgm:spPr/>
    </dgm:pt>
    <dgm:pt modelId="{13EB5BA4-4985-4EF3-AF0D-4FDBEF5FF86F}" type="pres">
      <dgm:prSet presAssocID="{015AC694-11EE-4439-8275-12B0BF15B282}" presName="textBox4c" presStyleLbl="revTx" presStyleIdx="2" presStyleCnt="4" custScaleX="112955" custLinFactNeighborX="4420">
        <dgm:presLayoutVars>
          <dgm:bulletEnabled val="1"/>
        </dgm:presLayoutVars>
      </dgm:prSet>
      <dgm:spPr/>
    </dgm:pt>
    <dgm:pt modelId="{1CD68B02-49A5-481E-8A7A-19D61C030133}" type="pres">
      <dgm:prSet presAssocID="{E3053AAC-10A3-447C-8C70-1C90F5140271}" presName="bullet4d" presStyleLbl="node1" presStyleIdx="3" presStyleCnt="4"/>
      <dgm:spPr/>
    </dgm:pt>
    <dgm:pt modelId="{AF255AF3-0E31-495A-8AAE-E44A3364DDB6}" type="pres">
      <dgm:prSet presAssocID="{E3053AAC-10A3-447C-8C70-1C90F5140271}" presName="textBox4d" presStyleLbl="revTx" presStyleIdx="3" presStyleCnt="4" custScaleX="117767" custLinFactNeighborX="20551" custLinFactNeighborY="1919">
        <dgm:presLayoutVars>
          <dgm:bulletEnabled val="1"/>
        </dgm:presLayoutVars>
      </dgm:prSet>
      <dgm:spPr/>
    </dgm:pt>
  </dgm:ptLst>
  <dgm:cxnLst>
    <dgm:cxn modelId="{3584CF06-8A8A-404A-B0FE-F7871785DEBC}" srcId="{7C78066C-5C1B-4B4C-9A14-DD7877928A9F}" destId="{E3053AAC-10A3-447C-8C70-1C90F5140271}" srcOrd="3" destOrd="0" parTransId="{6E735BFA-7847-4E32-8F57-C949F232B828}" sibTransId="{18072DFB-2724-48B9-808C-A60E8E9D0719}"/>
    <dgm:cxn modelId="{DE4C3B12-B03C-44A0-8568-B18A22070FA5}" type="presOf" srcId="{0ED04122-B569-450D-B41B-C66DDF743447}" destId="{D1925B4F-E2D0-4F27-9D83-DA276998527F}" srcOrd="0" destOrd="0" presId="urn:microsoft.com/office/officeart/2005/8/layout/arrow2"/>
    <dgm:cxn modelId="{18D2553C-BB43-43C2-BB32-3F0EAF061737}" type="presOf" srcId="{015AC694-11EE-4439-8275-12B0BF15B282}" destId="{13EB5BA4-4985-4EF3-AF0D-4FDBEF5FF86F}" srcOrd="0" destOrd="0" presId="urn:microsoft.com/office/officeart/2005/8/layout/arrow2"/>
    <dgm:cxn modelId="{6548C560-0680-4966-A0C0-37FAC87DE492}" srcId="{7C78066C-5C1B-4B4C-9A14-DD7877928A9F}" destId="{7258BBBF-7D3C-4227-86EA-2DC0DD991679}" srcOrd="1" destOrd="0" parTransId="{4D262199-52A4-4EF2-A71D-313942E1F180}" sibTransId="{7DD735F9-2823-4346-849B-19412D5EC7E3}"/>
    <dgm:cxn modelId="{E2EC7858-3AF0-43FE-9B79-998A4B0FD09C}" type="presOf" srcId="{7C78066C-5C1B-4B4C-9A14-DD7877928A9F}" destId="{E23D624A-3199-4F8E-816F-C5951784E0D4}" srcOrd="0" destOrd="0" presId="urn:microsoft.com/office/officeart/2005/8/layout/arrow2"/>
    <dgm:cxn modelId="{4F78F9CA-B8DF-48ED-B778-ED82310913A1}" srcId="{7C78066C-5C1B-4B4C-9A14-DD7877928A9F}" destId="{015AC694-11EE-4439-8275-12B0BF15B282}" srcOrd="2" destOrd="0" parTransId="{04A10015-ED3D-4240-811C-B33B970D4229}" sibTransId="{D5282A88-24A6-4FA6-B2E2-966252BC6937}"/>
    <dgm:cxn modelId="{F033D1D0-8B2D-41CD-A740-85109D83EC3F}" srcId="{7C78066C-5C1B-4B4C-9A14-DD7877928A9F}" destId="{0ED04122-B569-450D-B41B-C66DDF743447}" srcOrd="0" destOrd="0" parTransId="{49D7E5E6-612B-4208-9A94-7550115A5BE7}" sibTransId="{4D0DED4B-C6FD-43A7-AC1B-A361B5F4668E}"/>
    <dgm:cxn modelId="{336D11D8-9A60-4891-881F-B937374F744F}" type="presOf" srcId="{7258BBBF-7D3C-4227-86EA-2DC0DD991679}" destId="{82F3F2DA-20D8-4387-8B28-374F15990268}" srcOrd="0" destOrd="0" presId="urn:microsoft.com/office/officeart/2005/8/layout/arrow2"/>
    <dgm:cxn modelId="{C414C6E4-F0F9-4C34-BB6C-20E76652294E}" type="presOf" srcId="{E3053AAC-10A3-447C-8C70-1C90F5140271}" destId="{AF255AF3-0E31-495A-8AAE-E44A3364DDB6}" srcOrd="0" destOrd="0" presId="urn:microsoft.com/office/officeart/2005/8/layout/arrow2"/>
    <dgm:cxn modelId="{9F7186A0-D8ED-4803-BAF7-4F7AADECD57C}" type="presParOf" srcId="{E23D624A-3199-4F8E-816F-C5951784E0D4}" destId="{AAAF81B3-179B-4A0B-972F-A5855BB4C69B}" srcOrd="0" destOrd="0" presId="urn:microsoft.com/office/officeart/2005/8/layout/arrow2"/>
    <dgm:cxn modelId="{A3CAC991-6894-42A4-B69E-8E31115E0381}" type="presParOf" srcId="{E23D624A-3199-4F8E-816F-C5951784E0D4}" destId="{EB9718E3-9487-4723-8E12-6BE0A3149A65}" srcOrd="1" destOrd="0" presId="urn:microsoft.com/office/officeart/2005/8/layout/arrow2"/>
    <dgm:cxn modelId="{005FD3E5-D463-4F2A-8199-31A447993C9D}" type="presParOf" srcId="{EB9718E3-9487-4723-8E12-6BE0A3149A65}" destId="{19955EE9-D818-4550-B03B-DBACB3CD8F32}" srcOrd="0" destOrd="0" presId="urn:microsoft.com/office/officeart/2005/8/layout/arrow2"/>
    <dgm:cxn modelId="{9F2734A6-9E81-41DE-B4B3-48295F9A9F76}" type="presParOf" srcId="{EB9718E3-9487-4723-8E12-6BE0A3149A65}" destId="{D1925B4F-E2D0-4F27-9D83-DA276998527F}" srcOrd="1" destOrd="0" presId="urn:microsoft.com/office/officeart/2005/8/layout/arrow2"/>
    <dgm:cxn modelId="{DA4320DB-1196-4BF1-9CC4-E93B69E62FF1}" type="presParOf" srcId="{EB9718E3-9487-4723-8E12-6BE0A3149A65}" destId="{F2D709C4-0A4F-48F4-90FF-7F7102D15BC3}" srcOrd="2" destOrd="0" presId="urn:microsoft.com/office/officeart/2005/8/layout/arrow2"/>
    <dgm:cxn modelId="{2AB2045D-52BC-4001-B35E-5413F757F5AA}" type="presParOf" srcId="{EB9718E3-9487-4723-8E12-6BE0A3149A65}" destId="{82F3F2DA-20D8-4387-8B28-374F15990268}" srcOrd="3" destOrd="0" presId="urn:microsoft.com/office/officeart/2005/8/layout/arrow2"/>
    <dgm:cxn modelId="{EB7A0D43-8756-4C37-AB1D-9B7937A178D6}" type="presParOf" srcId="{EB9718E3-9487-4723-8E12-6BE0A3149A65}" destId="{79DB9459-62E1-4C18-A12E-3EA248415633}" srcOrd="4" destOrd="0" presId="urn:microsoft.com/office/officeart/2005/8/layout/arrow2"/>
    <dgm:cxn modelId="{895AF3D4-2834-4CBC-B445-959D86A02E5A}" type="presParOf" srcId="{EB9718E3-9487-4723-8E12-6BE0A3149A65}" destId="{13EB5BA4-4985-4EF3-AF0D-4FDBEF5FF86F}" srcOrd="5" destOrd="0" presId="urn:microsoft.com/office/officeart/2005/8/layout/arrow2"/>
    <dgm:cxn modelId="{13E425A6-6F0E-43DF-B5A5-296A4D1E571C}" type="presParOf" srcId="{EB9718E3-9487-4723-8E12-6BE0A3149A65}" destId="{1CD68B02-49A5-481E-8A7A-19D61C030133}" srcOrd="6" destOrd="0" presId="urn:microsoft.com/office/officeart/2005/8/layout/arrow2"/>
    <dgm:cxn modelId="{9F7B1E46-DE47-487B-9B7D-1361EA49F50A}" type="presParOf" srcId="{EB9718E3-9487-4723-8E12-6BE0A3149A65}" destId="{AF255AF3-0E31-495A-8AAE-E44A3364DDB6}" srcOrd="7"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5797B-2664-4A94-8C58-28EF085B4219}">
      <dsp:nvSpPr>
        <dsp:cNvPr id="0" name=""/>
        <dsp:cNvSpPr/>
      </dsp:nvSpPr>
      <dsp:spPr>
        <a:xfrm>
          <a:off x="120" y="0"/>
          <a:ext cx="1601349" cy="333610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PE" sz="1600" kern="1200"/>
            <a:t>Fortalecimiento del ANA</a:t>
          </a:r>
        </a:p>
      </dsp:txBody>
      <dsp:txXfrm>
        <a:off x="120" y="1334443"/>
        <a:ext cx="1601349" cy="1334443"/>
      </dsp:txXfrm>
    </dsp:sp>
    <dsp:sp modelId="{BEB561C5-9EE5-44FB-91FB-22904A551DF8}">
      <dsp:nvSpPr>
        <dsp:cNvPr id="0" name=""/>
        <dsp:cNvSpPr/>
      </dsp:nvSpPr>
      <dsp:spPr>
        <a:xfrm>
          <a:off x="245332" y="200166"/>
          <a:ext cx="1110924" cy="11109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D09C57-CB8B-4DD5-98E9-105DA1006BDF}">
      <dsp:nvSpPr>
        <dsp:cNvPr id="0" name=""/>
        <dsp:cNvSpPr/>
      </dsp:nvSpPr>
      <dsp:spPr>
        <a:xfrm>
          <a:off x="1649510" y="0"/>
          <a:ext cx="1601349" cy="3336109"/>
        </a:xfrm>
        <a:prstGeom prst="roundRect">
          <a:avLst>
            <a:gd name="adj" fmla="val 1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PE" sz="1600" kern="1200"/>
            <a:t>Juntas de Usuarios de Agua</a:t>
          </a:r>
        </a:p>
      </dsp:txBody>
      <dsp:txXfrm>
        <a:off x="1649510" y="1334443"/>
        <a:ext cx="1601349" cy="1334443"/>
      </dsp:txXfrm>
    </dsp:sp>
    <dsp:sp modelId="{8B095311-CE30-4468-BBB5-E95174E35490}">
      <dsp:nvSpPr>
        <dsp:cNvPr id="0" name=""/>
        <dsp:cNvSpPr/>
      </dsp:nvSpPr>
      <dsp:spPr>
        <a:xfrm>
          <a:off x="1894722" y="200166"/>
          <a:ext cx="1110924" cy="11109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CB5772-917C-4E00-AC88-5E27E648BCDD}">
      <dsp:nvSpPr>
        <dsp:cNvPr id="0" name=""/>
        <dsp:cNvSpPr/>
      </dsp:nvSpPr>
      <dsp:spPr>
        <a:xfrm>
          <a:off x="3298899" y="0"/>
          <a:ext cx="1601349" cy="3336109"/>
        </a:xfrm>
        <a:prstGeom prst="roundRect">
          <a:avLst>
            <a:gd name="adj" fmla="val 1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PE" sz="1600" kern="1200" dirty="0"/>
            <a:t>Proyectos Hidráulicos</a:t>
          </a:r>
        </a:p>
      </dsp:txBody>
      <dsp:txXfrm>
        <a:off x="3298899" y="1334443"/>
        <a:ext cx="1601349" cy="1334443"/>
      </dsp:txXfrm>
    </dsp:sp>
    <dsp:sp modelId="{D39773F1-4EB8-42F8-805F-F3DB3EB8698A}">
      <dsp:nvSpPr>
        <dsp:cNvPr id="0" name=""/>
        <dsp:cNvSpPr/>
      </dsp:nvSpPr>
      <dsp:spPr>
        <a:xfrm>
          <a:off x="3544112" y="200166"/>
          <a:ext cx="1110924" cy="111092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A7D27A-F739-4700-BC9A-46BFC0B87DD1}">
      <dsp:nvSpPr>
        <dsp:cNvPr id="0" name=""/>
        <dsp:cNvSpPr/>
      </dsp:nvSpPr>
      <dsp:spPr>
        <a:xfrm>
          <a:off x="4948289" y="0"/>
          <a:ext cx="1601349" cy="3336109"/>
        </a:xfrm>
        <a:prstGeom prst="roundRect">
          <a:avLst>
            <a:gd name="adj" fmla="val 1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PE" sz="1600" kern="1200" dirty="0"/>
            <a:t>Proyectos de Tratamiento de Aguas Servidas</a:t>
          </a:r>
        </a:p>
      </dsp:txBody>
      <dsp:txXfrm>
        <a:off x="4948289" y="1334443"/>
        <a:ext cx="1601349" cy="1334443"/>
      </dsp:txXfrm>
    </dsp:sp>
    <dsp:sp modelId="{9163A419-C0A8-4D66-8726-32DFBBA86CEA}">
      <dsp:nvSpPr>
        <dsp:cNvPr id="0" name=""/>
        <dsp:cNvSpPr/>
      </dsp:nvSpPr>
      <dsp:spPr>
        <a:xfrm>
          <a:off x="5193502" y="200166"/>
          <a:ext cx="1110924" cy="111092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0F5F7C-2401-49BE-B400-808246E9751F}">
      <dsp:nvSpPr>
        <dsp:cNvPr id="0" name=""/>
        <dsp:cNvSpPr/>
      </dsp:nvSpPr>
      <dsp:spPr>
        <a:xfrm>
          <a:off x="6597679" y="0"/>
          <a:ext cx="1601349" cy="3336109"/>
        </a:xfrm>
        <a:prstGeom prst="roundRect">
          <a:avLst>
            <a:gd name="adj" fmla="val 1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PE" sz="1600" kern="1200" dirty="0"/>
            <a:t>Proyectos de Reservorios</a:t>
          </a:r>
        </a:p>
      </dsp:txBody>
      <dsp:txXfrm>
        <a:off x="6597679" y="1334443"/>
        <a:ext cx="1601349" cy="1334443"/>
      </dsp:txXfrm>
    </dsp:sp>
    <dsp:sp modelId="{0E3545DF-D6C9-4047-A7DD-04BD16937BE6}">
      <dsp:nvSpPr>
        <dsp:cNvPr id="0" name=""/>
        <dsp:cNvSpPr/>
      </dsp:nvSpPr>
      <dsp:spPr>
        <a:xfrm>
          <a:off x="6842892" y="200166"/>
          <a:ext cx="1110924" cy="111092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180AB7-F35B-4AF9-8976-6A8DB6F79D16}">
      <dsp:nvSpPr>
        <dsp:cNvPr id="0" name=""/>
        <dsp:cNvSpPr/>
      </dsp:nvSpPr>
      <dsp:spPr>
        <a:xfrm>
          <a:off x="8247069" y="0"/>
          <a:ext cx="1601349" cy="333610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PE" sz="1600" kern="1200" dirty="0"/>
            <a:t>Informalidad</a:t>
          </a:r>
        </a:p>
      </dsp:txBody>
      <dsp:txXfrm>
        <a:off x="8247069" y="1334443"/>
        <a:ext cx="1601349" cy="1334443"/>
      </dsp:txXfrm>
    </dsp:sp>
    <dsp:sp modelId="{F07EB354-EB3D-415E-B2F8-3FC84ADF3D2B}">
      <dsp:nvSpPr>
        <dsp:cNvPr id="0" name=""/>
        <dsp:cNvSpPr/>
      </dsp:nvSpPr>
      <dsp:spPr>
        <a:xfrm>
          <a:off x="8492281" y="200166"/>
          <a:ext cx="1110924" cy="1110924"/>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8185BB-A388-4106-9CFF-F2321621C006}">
      <dsp:nvSpPr>
        <dsp:cNvPr id="0" name=""/>
        <dsp:cNvSpPr/>
      </dsp:nvSpPr>
      <dsp:spPr>
        <a:xfrm>
          <a:off x="393941" y="2668887"/>
          <a:ext cx="9060655" cy="500416"/>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F81B3-179B-4A0B-972F-A5855BB4C69B}">
      <dsp:nvSpPr>
        <dsp:cNvPr id="0" name=""/>
        <dsp:cNvSpPr/>
      </dsp:nvSpPr>
      <dsp:spPr>
        <a:xfrm>
          <a:off x="949850" y="-124735"/>
          <a:ext cx="6791569" cy="424473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55EE9-D818-4550-B03B-DBACB3CD8F32}">
      <dsp:nvSpPr>
        <dsp:cNvPr id="0" name=""/>
        <dsp:cNvSpPr/>
      </dsp:nvSpPr>
      <dsp:spPr>
        <a:xfrm>
          <a:off x="1881484" y="2715138"/>
          <a:ext cx="215117" cy="2235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25B4F-E2D0-4F27-9D83-DA276998527F}">
      <dsp:nvSpPr>
        <dsp:cNvPr id="0" name=""/>
        <dsp:cNvSpPr/>
      </dsp:nvSpPr>
      <dsp:spPr>
        <a:xfrm>
          <a:off x="2033964" y="2860279"/>
          <a:ext cx="1306319" cy="1509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70" tIns="0" rIns="0" bIns="0" numCol="1" spcCol="1270" anchor="t" anchorCtr="0">
          <a:noAutofit/>
        </a:bodyPr>
        <a:lstStyle/>
        <a:p>
          <a:pPr marL="0" lvl="0" indent="0" algn="l" defTabSz="800100">
            <a:lnSpc>
              <a:spcPct val="90000"/>
            </a:lnSpc>
            <a:spcBef>
              <a:spcPct val="0"/>
            </a:spcBef>
            <a:spcAft>
              <a:spcPct val="35000"/>
            </a:spcAft>
            <a:buNone/>
          </a:pPr>
          <a:r>
            <a:rPr lang="es-PE" sz="1800" b="1" kern="1200" dirty="0"/>
            <a:t>Perú exportó al mundo US$ 5,435 millones de productos del Agro</a:t>
          </a:r>
          <a:endParaRPr lang="es-PE" sz="1800" kern="1200" dirty="0"/>
        </a:p>
      </dsp:txBody>
      <dsp:txXfrm>
        <a:off x="2033964" y="2860279"/>
        <a:ext cx="1306319" cy="1509186"/>
      </dsp:txXfrm>
    </dsp:sp>
    <dsp:sp modelId="{F2D709C4-0A4F-48F4-90FF-7F7102D15BC3}">
      <dsp:nvSpPr>
        <dsp:cNvPr id="0" name=""/>
        <dsp:cNvSpPr/>
      </dsp:nvSpPr>
      <dsp:spPr>
        <a:xfrm>
          <a:off x="2983037" y="1949729"/>
          <a:ext cx="271662" cy="2716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F3F2DA-20D8-4387-8B28-374F15990268}">
      <dsp:nvSpPr>
        <dsp:cNvPr id="0" name=""/>
        <dsp:cNvSpPr/>
      </dsp:nvSpPr>
      <dsp:spPr>
        <a:xfrm>
          <a:off x="3228456" y="2053860"/>
          <a:ext cx="1553862" cy="2097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48" tIns="0" rIns="0" bIns="0" numCol="1" spcCol="1270" anchor="t" anchorCtr="0">
          <a:noAutofit/>
        </a:bodyPr>
        <a:lstStyle/>
        <a:p>
          <a:pPr marL="0" lvl="0" indent="0" algn="l" defTabSz="800100">
            <a:lnSpc>
              <a:spcPct val="90000"/>
            </a:lnSpc>
            <a:spcBef>
              <a:spcPct val="0"/>
            </a:spcBef>
            <a:spcAft>
              <a:spcPct val="35000"/>
            </a:spcAft>
            <a:buNone/>
          </a:pPr>
          <a:r>
            <a:rPr lang="es-PE" sz="1800" b="1" kern="1200" dirty="0"/>
            <a:t>Perú exportó a Norteamérica US$ 1,911 millones de productos del Agro</a:t>
          </a:r>
        </a:p>
      </dsp:txBody>
      <dsp:txXfrm>
        <a:off x="3228456" y="2053860"/>
        <a:ext cx="1553862" cy="2097803"/>
      </dsp:txXfrm>
    </dsp:sp>
    <dsp:sp modelId="{79DB9459-62E1-4C18-A12E-3EA248415633}">
      <dsp:nvSpPr>
        <dsp:cNvPr id="0" name=""/>
        <dsp:cNvSpPr/>
      </dsp:nvSpPr>
      <dsp:spPr>
        <a:xfrm>
          <a:off x="4471115" y="1316775"/>
          <a:ext cx="359953" cy="3599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B5BA4-4985-4EF3-AF0D-4FDBEF5FF86F}">
      <dsp:nvSpPr>
        <dsp:cNvPr id="0" name=""/>
        <dsp:cNvSpPr/>
      </dsp:nvSpPr>
      <dsp:spPr>
        <a:xfrm>
          <a:off x="4810883" y="1496752"/>
          <a:ext cx="1610997" cy="2623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32" tIns="0" rIns="0" bIns="0" numCol="1" spcCol="1270" anchor="t" anchorCtr="0">
          <a:noAutofit/>
        </a:bodyPr>
        <a:lstStyle/>
        <a:p>
          <a:pPr marL="0" lvl="0" indent="0" algn="l" defTabSz="800100">
            <a:lnSpc>
              <a:spcPct val="90000"/>
            </a:lnSpc>
            <a:spcBef>
              <a:spcPct val="0"/>
            </a:spcBef>
            <a:spcAft>
              <a:spcPct val="35000"/>
            </a:spcAft>
            <a:buNone/>
          </a:pPr>
          <a:r>
            <a:rPr lang="es-PE" sz="1800" b="1" kern="1200" dirty="0"/>
            <a:t>Perú exportó a </a:t>
          </a:r>
          <a:r>
            <a:rPr lang="es-PE" sz="1800" b="1" kern="1200" dirty="0" err="1"/>
            <a:t>NorteaméricaUS</a:t>
          </a:r>
          <a:r>
            <a:rPr lang="es-PE" sz="1800" b="1" kern="1200" dirty="0"/>
            <a:t>$  1,029 millones de F&amp;H Frescas</a:t>
          </a:r>
          <a:endParaRPr lang="es-PE" sz="1800" kern="1200" dirty="0"/>
        </a:p>
      </dsp:txBody>
      <dsp:txXfrm>
        <a:off x="4810883" y="1496752"/>
        <a:ext cx="1610997" cy="2623243"/>
      </dsp:txXfrm>
    </dsp:sp>
    <dsp:sp modelId="{1CD68B02-49A5-481E-8A7A-19D61C030133}">
      <dsp:nvSpPr>
        <dsp:cNvPr id="0" name=""/>
        <dsp:cNvSpPr/>
      </dsp:nvSpPr>
      <dsp:spPr>
        <a:xfrm>
          <a:off x="6053307" y="835423"/>
          <a:ext cx="482201" cy="4822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55AF3-0E31-495A-8AAE-E44A3364DDB6}">
      <dsp:nvSpPr>
        <dsp:cNvPr id="0" name=""/>
        <dsp:cNvSpPr/>
      </dsp:nvSpPr>
      <dsp:spPr>
        <a:xfrm>
          <a:off x="6460813" y="1134928"/>
          <a:ext cx="1679627" cy="3043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09" tIns="0" rIns="0" bIns="0" numCol="1" spcCol="1270" anchor="t" anchorCtr="0">
          <a:noAutofit/>
        </a:bodyPr>
        <a:lstStyle/>
        <a:p>
          <a:pPr marL="0" lvl="0" indent="0" algn="l" defTabSz="800100">
            <a:lnSpc>
              <a:spcPct val="90000"/>
            </a:lnSpc>
            <a:spcBef>
              <a:spcPct val="0"/>
            </a:spcBef>
            <a:spcAft>
              <a:spcPct val="35000"/>
            </a:spcAft>
            <a:buNone/>
          </a:pPr>
          <a:r>
            <a:rPr lang="es-PE" sz="1800" b="1" kern="1200" dirty="0">
              <a:solidFill>
                <a:srgbClr val="C00000"/>
              </a:solidFill>
            </a:rPr>
            <a:t>Norteamérica importó del mundo US$  30,739 millones de F&amp;H Frescas</a:t>
          </a:r>
        </a:p>
      </dsp:txBody>
      <dsp:txXfrm>
        <a:off x="6460813" y="1134928"/>
        <a:ext cx="1679627" cy="3043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F81B3-179B-4A0B-972F-A5855BB4C69B}">
      <dsp:nvSpPr>
        <dsp:cNvPr id="0" name=""/>
        <dsp:cNvSpPr/>
      </dsp:nvSpPr>
      <dsp:spPr>
        <a:xfrm>
          <a:off x="0" y="0"/>
          <a:ext cx="7724471" cy="482779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85A6B-DDBF-4D3F-9A76-1FEC120D19C6}">
      <dsp:nvSpPr>
        <dsp:cNvPr id="0" name=""/>
        <dsp:cNvSpPr/>
      </dsp:nvSpPr>
      <dsp:spPr>
        <a:xfrm>
          <a:off x="794583" y="3589948"/>
          <a:ext cx="177662" cy="1776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2EAB9F-3FE7-43AD-A493-164014518FE1}">
      <dsp:nvSpPr>
        <dsp:cNvPr id="0" name=""/>
        <dsp:cNvSpPr/>
      </dsp:nvSpPr>
      <dsp:spPr>
        <a:xfrm>
          <a:off x="883414" y="3678779"/>
          <a:ext cx="1320884" cy="1149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140" tIns="0" rIns="0" bIns="0" numCol="1" spcCol="1270" anchor="t" anchorCtr="0">
          <a:noAutofit/>
        </a:bodyPr>
        <a:lstStyle/>
        <a:p>
          <a:pPr marL="0" lvl="0" indent="0" algn="l" defTabSz="800100">
            <a:lnSpc>
              <a:spcPct val="90000"/>
            </a:lnSpc>
            <a:spcBef>
              <a:spcPct val="0"/>
            </a:spcBef>
            <a:spcAft>
              <a:spcPct val="35000"/>
            </a:spcAft>
            <a:buNone/>
          </a:pPr>
          <a:r>
            <a:rPr lang="es-PE" sz="1800" b="1" kern="1200" dirty="0"/>
            <a:t>Perú exportó al mundo US$ 5,435 millones de productos del Agro</a:t>
          </a:r>
        </a:p>
      </dsp:txBody>
      <dsp:txXfrm>
        <a:off x="883414" y="3678779"/>
        <a:ext cx="1320884" cy="1149015"/>
      </dsp:txXfrm>
    </dsp:sp>
    <dsp:sp modelId="{3ED18D94-2DA5-420F-8F83-FB61C1B35F9E}">
      <dsp:nvSpPr>
        <dsp:cNvPr id="0" name=""/>
        <dsp:cNvSpPr/>
      </dsp:nvSpPr>
      <dsp:spPr>
        <a:xfrm>
          <a:off x="2049810" y="2467003"/>
          <a:ext cx="308978" cy="3089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C44D9-B106-4AD7-ACB8-4DF103283A60}">
      <dsp:nvSpPr>
        <dsp:cNvPr id="0" name=""/>
        <dsp:cNvSpPr/>
      </dsp:nvSpPr>
      <dsp:spPr>
        <a:xfrm>
          <a:off x="2204299" y="2621492"/>
          <a:ext cx="1622139" cy="2206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722" tIns="0" rIns="0" bIns="0" numCol="1" spcCol="1270" anchor="t" anchorCtr="0">
          <a:noAutofit/>
        </a:bodyPr>
        <a:lstStyle/>
        <a:p>
          <a:pPr marL="0" lvl="0" indent="0" algn="l" defTabSz="800100">
            <a:lnSpc>
              <a:spcPct val="90000"/>
            </a:lnSpc>
            <a:spcBef>
              <a:spcPct val="0"/>
            </a:spcBef>
            <a:spcAft>
              <a:spcPct val="35000"/>
            </a:spcAft>
            <a:buNone/>
          </a:pPr>
          <a:r>
            <a:rPr lang="es-PE" sz="1800" b="1" kern="1200" dirty="0"/>
            <a:t>Perú exportó a la UE US$ 2,152 millones de productos del Agro</a:t>
          </a:r>
        </a:p>
      </dsp:txBody>
      <dsp:txXfrm>
        <a:off x="2204299" y="2621492"/>
        <a:ext cx="1622139" cy="2206302"/>
      </dsp:txXfrm>
    </dsp:sp>
    <dsp:sp modelId="{0091DA02-5806-490D-AC8B-1F2827573F9D}">
      <dsp:nvSpPr>
        <dsp:cNvPr id="0" name=""/>
        <dsp:cNvSpPr/>
      </dsp:nvSpPr>
      <dsp:spPr>
        <a:xfrm>
          <a:off x="3652638" y="1639519"/>
          <a:ext cx="409397" cy="4093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02966-5619-4FD8-84E8-7615042DD04F}">
      <dsp:nvSpPr>
        <dsp:cNvPr id="0" name=""/>
        <dsp:cNvSpPr/>
      </dsp:nvSpPr>
      <dsp:spPr>
        <a:xfrm>
          <a:off x="3857336" y="1844217"/>
          <a:ext cx="1622139" cy="298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31" tIns="0" rIns="0" bIns="0" numCol="1" spcCol="1270" anchor="t" anchorCtr="0">
          <a:noAutofit/>
        </a:bodyPr>
        <a:lstStyle/>
        <a:p>
          <a:pPr marL="0" lvl="0" indent="0" algn="l" defTabSz="800100">
            <a:lnSpc>
              <a:spcPct val="90000"/>
            </a:lnSpc>
            <a:spcBef>
              <a:spcPct val="0"/>
            </a:spcBef>
            <a:spcAft>
              <a:spcPct val="35000"/>
            </a:spcAft>
            <a:buNone/>
          </a:pPr>
          <a:r>
            <a:rPr lang="es-PE" sz="1800" b="1" kern="1200" dirty="0"/>
            <a:t>Perú exportó a la UE US$ 1,003 millones de F&amp;H Frescas</a:t>
          </a:r>
        </a:p>
      </dsp:txBody>
      <dsp:txXfrm>
        <a:off x="3857336" y="1844217"/>
        <a:ext cx="1622139" cy="2983577"/>
      </dsp:txXfrm>
    </dsp:sp>
    <dsp:sp modelId="{1EC8E73C-8617-4262-82E3-4A043D82BCDB}">
      <dsp:nvSpPr>
        <dsp:cNvPr id="0" name=""/>
        <dsp:cNvSpPr/>
      </dsp:nvSpPr>
      <dsp:spPr>
        <a:xfrm>
          <a:off x="5398368" y="1092047"/>
          <a:ext cx="548437" cy="548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D8B06-C790-418D-AC04-AEAF018B53D1}">
      <dsp:nvSpPr>
        <dsp:cNvPr id="0" name=""/>
        <dsp:cNvSpPr/>
      </dsp:nvSpPr>
      <dsp:spPr>
        <a:xfrm>
          <a:off x="5704121" y="1366265"/>
          <a:ext cx="1622139" cy="346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606" tIns="0" rIns="0" bIns="0" numCol="1" spcCol="1270" anchor="t" anchorCtr="0">
          <a:noAutofit/>
        </a:bodyPr>
        <a:lstStyle/>
        <a:p>
          <a:pPr marL="0" lvl="0" indent="0" algn="l" defTabSz="800100">
            <a:lnSpc>
              <a:spcPct val="90000"/>
            </a:lnSpc>
            <a:spcBef>
              <a:spcPct val="0"/>
            </a:spcBef>
            <a:spcAft>
              <a:spcPct val="35000"/>
            </a:spcAft>
            <a:buNone/>
          </a:pPr>
          <a:r>
            <a:rPr lang="es-PE" sz="1800" b="1" kern="1200" dirty="0">
              <a:solidFill>
                <a:srgbClr val="C00000"/>
              </a:solidFill>
            </a:rPr>
            <a:t>La UE importó del mundo US$ 74,985 millones de F&amp;H Frescas</a:t>
          </a:r>
        </a:p>
      </dsp:txBody>
      <dsp:txXfrm>
        <a:off x="5704121" y="1366265"/>
        <a:ext cx="1622139" cy="34615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F81B3-179B-4A0B-972F-A5855BB4C69B}">
      <dsp:nvSpPr>
        <dsp:cNvPr id="0" name=""/>
        <dsp:cNvSpPr/>
      </dsp:nvSpPr>
      <dsp:spPr>
        <a:xfrm>
          <a:off x="949850" y="-124735"/>
          <a:ext cx="6791569" cy="424473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55EE9-D818-4550-B03B-DBACB3CD8F32}">
      <dsp:nvSpPr>
        <dsp:cNvPr id="0" name=""/>
        <dsp:cNvSpPr/>
      </dsp:nvSpPr>
      <dsp:spPr>
        <a:xfrm>
          <a:off x="1881484" y="2715138"/>
          <a:ext cx="215117" cy="2235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25B4F-E2D0-4F27-9D83-DA276998527F}">
      <dsp:nvSpPr>
        <dsp:cNvPr id="0" name=""/>
        <dsp:cNvSpPr/>
      </dsp:nvSpPr>
      <dsp:spPr>
        <a:xfrm>
          <a:off x="2033964" y="2860279"/>
          <a:ext cx="1306319" cy="1509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70" tIns="0" rIns="0" bIns="0" numCol="1" spcCol="1270" anchor="t" anchorCtr="0">
          <a:noAutofit/>
        </a:bodyPr>
        <a:lstStyle/>
        <a:p>
          <a:pPr marL="0" lvl="0" indent="0" algn="l" defTabSz="800100">
            <a:lnSpc>
              <a:spcPct val="90000"/>
            </a:lnSpc>
            <a:spcBef>
              <a:spcPct val="0"/>
            </a:spcBef>
            <a:spcAft>
              <a:spcPct val="35000"/>
            </a:spcAft>
            <a:buNone/>
          </a:pPr>
          <a:r>
            <a:rPr lang="es-PE" sz="1800" b="1" kern="1200" dirty="0"/>
            <a:t>Perú exportó al mundo US$ 5,435 millones de productos del Agro</a:t>
          </a:r>
          <a:endParaRPr lang="es-PE" sz="1800" kern="1200" dirty="0"/>
        </a:p>
      </dsp:txBody>
      <dsp:txXfrm>
        <a:off x="2033964" y="2860279"/>
        <a:ext cx="1306319" cy="1509186"/>
      </dsp:txXfrm>
    </dsp:sp>
    <dsp:sp modelId="{F2D709C4-0A4F-48F4-90FF-7F7102D15BC3}">
      <dsp:nvSpPr>
        <dsp:cNvPr id="0" name=""/>
        <dsp:cNvSpPr/>
      </dsp:nvSpPr>
      <dsp:spPr>
        <a:xfrm>
          <a:off x="2983037" y="1949729"/>
          <a:ext cx="271662" cy="2716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F3F2DA-20D8-4387-8B28-374F15990268}">
      <dsp:nvSpPr>
        <dsp:cNvPr id="0" name=""/>
        <dsp:cNvSpPr/>
      </dsp:nvSpPr>
      <dsp:spPr>
        <a:xfrm>
          <a:off x="3244993" y="2053860"/>
          <a:ext cx="1426229" cy="2097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48" tIns="0" rIns="0" bIns="0" numCol="1" spcCol="1270" anchor="t" anchorCtr="0">
          <a:noAutofit/>
        </a:bodyPr>
        <a:lstStyle/>
        <a:p>
          <a:pPr marL="0" lvl="0" indent="0" algn="l" defTabSz="800100">
            <a:lnSpc>
              <a:spcPct val="90000"/>
            </a:lnSpc>
            <a:spcBef>
              <a:spcPct val="0"/>
            </a:spcBef>
            <a:spcAft>
              <a:spcPct val="35000"/>
            </a:spcAft>
            <a:buNone/>
          </a:pPr>
          <a:r>
            <a:rPr lang="es-PE" sz="1800" b="1" kern="1200" dirty="0"/>
            <a:t>Perú exportó al Asia US$ 429 millones de productos del Agro</a:t>
          </a:r>
        </a:p>
      </dsp:txBody>
      <dsp:txXfrm>
        <a:off x="3244993" y="2053860"/>
        <a:ext cx="1426229" cy="2097803"/>
      </dsp:txXfrm>
    </dsp:sp>
    <dsp:sp modelId="{79DB9459-62E1-4C18-A12E-3EA248415633}">
      <dsp:nvSpPr>
        <dsp:cNvPr id="0" name=""/>
        <dsp:cNvSpPr/>
      </dsp:nvSpPr>
      <dsp:spPr>
        <a:xfrm>
          <a:off x="4329221" y="1316775"/>
          <a:ext cx="359953" cy="3599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B5BA4-4985-4EF3-AF0D-4FDBEF5FF86F}">
      <dsp:nvSpPr>
        <dsp:cNvPr id="0" name=""/>
        <dsp:cNvSpPr/>
      </dsp:nvSpPr>
      <dsp:spPr>
        <a:xfrm>
          <a:off x="4669044" y="1496752"/>
          <a:ext cx="1610997" cy="2623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32" tIns="0" rIns="0" bIns="0" numCol="1" spcCol="1270" anchor="t" anchorCtr="0">
          <a:noAutofit/>
        </a:bodyPr>
        <a:lstStyle/>
        <a:p>
          <a:pPr marL="0" lvl="0" indent="0" algn="l" defTabSz="800100">
            <a:lnSpc>
              <a:spcPct val="90000"/>
            </a:lnSpc>
            <a:spcBef>
              <a:spcPct val="0"/>
            </a:spcBef>
            <a:spcAft>
              <a:spcPct val="35000"/>
            </a:spcAft>
            <a:buNone/>
          </a:pPr>
          <a:r>
            <a:rPr lang="es-PE" sz="1800" b="1" kern="1200" dirty="0"/>
            <a:t>Perú exportó al Asia US$ 232 millones de F&amp;H Frescas</a:t>
          </a:r>
          <a:endParaRPr lang="es-PE" sz="1800" kern="1200" dirty="0"/>
        </a:p>
      </dsp:txBody>
      <dsp:txXfrm>
        <a:off x="4669044" y="1496752"/>
        <a:ext cx="1610997" cy="2623243"/>
      </dsp:txXfrm>
    </dsp:sp>
    <dsp:sp modelId="{1CD68B02-49A5-481E-8A7A-19D61C030133}">
      <dsp:nvSpPr>
        <dsp:cNvPr id="0" name=""/>
        <dsp:cNvSpPr/>
      </dsp:nvSpPr>
      <dsp:spPr>
        <a:xfrm>
          <a:off x="6053307" y="835423"/>
          <a:ext cx="482201" cy="4822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55AF3-0E31-495A-8AAE-E44A3364DDB6}">
      <dsp:nvSpPr>
        <dsp:cNvPr id="0" name=""/>
        <dsp:cNvSpPr/>
      </dsp:nvSpPr>
      <dsp:spPr>
        <a:xfrm>
          <a:off x="6460813" y="1134928"/>
          <a:ext cx="1679627" cy="3043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09" tIns="0" rIns="0" bIns="0" numCol="1" spcCol="1270" anchor="t" anchorCtr="0">
          <a:noAutofit/>
        </a:bodyPr>
        <a:lstStyle/>
        <a:p>
          <a:pPr marL="0" lvl="0" indent="0" algn="l" defTabSz="800100">
            <a:lnSpc>
              <a:spcPct val="90000"/>
            </a:lnSpc>
            <a:spcBef>
              <a:spcPct val="0"/>
            </a:spcBef>
            <a:spcAft>
              <a:spcPct val="35000"/>
            </a:spcAft>
            <a:buNone/>
          </a:pPr>
          <a:r>
            <a:rPr lang="es-PE" sz="1800" b="1" kern="1200" dirty="0">
              <a:solidFill>
                <a:srgbClr val="C00000"/>
              </a:solidFill>
            </a:rPr>
            <a:t>Asia importó del mundo US$ 39,827 millones de F&amp;H Frescas</a:t>
          </a:r>
        </a:p>
      </dsp:txBody>
      <dsp:txXfrm>
        <a:off x="6460813" y="1134928"/>
        <a:ext cx="1679627" cy="304347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0.86933</cdr:x>
      <cdr:y>0.38302</cdr:y>
    </cdr:from>
    <cdr:to>
      <cdr:x>0.90929</cdr:x>
      <cdr:y>0.44541</cdr:y>
    </cdr:to>
    <cdr:sp macro="" textlink="">
      <cdr:nvSpPr>
        <cdr:cNvPr id="2" name="CuadroTexto 1"/>
        <cdr:cNvSpPr txBox="1"/>
      </cdr:nvSpPr>
      <cdr:spPr>
        <a:xfrm xmlns:a="http://schemas.openxmlformats.org/drawingml/2006/main">
          <a:off x="7667626" y="1052514"/>
          <a:ext cx="352425" cy="171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PE" sz="1100"/>
        </a:p>
      </cdr:txBody>
    </cdr:sp>
  </cdr:relSizeAnchor>
</c:userShapes>
</file>

<file path=ppt/drawings/drawing2.xml><?xml version="1.0" encoding="utf-8"?>
<c:userShapes xmlns:c="http://schemas.openxmlformats.org/drawingml/2006/chart">
  <cdr:relSizeAnchor xmlns:cdr="http://schemas.openxmlformats.org/drawingml/2006/chartDrawing">
    <cdr:from>
      <cdr:x>0.88636</cdr:x>
      <cdr:y>0.49903</cdr:y>
    </cdr:from>
    <cdr:to>
      <cdr:x>0.93387</cdr:x>
      <cdr:y>0.56142</cdr:y>
    </cdr:to>
    <cdr:sp macro="" textlink="">
      <cdr:nvSpPr>
        <cdr:cNvPr id="2" name="CuadroTexto 9"/>
        <cdr:cNvSpPr txBox="1"/>
      </cdr:nvSpPr>
      <cdr:spPr>
        <a:xfrm xmlns:a="http://schemas.openxmlformats.org/drawingml/2006/main">
          <a:off x="7847739" y="1371312"/>
          <a:ext cx="420704" cy="17145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PE" sz="950">
              <a:solidFill>
                <a:schemeClr val="accent5">
                  <a:lumMod val="50000"/>
                </a:schemeClr>
              </a:solidFill>
            </a:rPr>
            <a:t>78</a:t>
          </a:r>
        </a:p>
      </cdr:txBody>
    </cdr:sp>
  </cdr:relSizeAnchor>
</c:userShapes>
</file>

<file path=ppt/drawings/drawing3.xml><?xml version="1.0" encoding="utf-8"?>
<c:userShapes xmlns:c="http://schemas.openxmlformats.org/drawingml/2006/chart">
  <cdr:relSizeAnchor xmlns:cdr="http://schemas.openxmlformats.org/drawingml/2006/chartDrawing">
    <cdr:from>
      <cdr:x>0.86933</cdr:x>
      <cdr:y>0.38302</cdr:y>
    </cdr:from>
    <cdr:to>
      <cdr:x>0.90929</cdr:x>
      <cdr:y>0.44541</cdr:y>
    </cdr:to>
    <cdr:sp macro="" textlink="">
      <cdr:nvSpPr>
        <cdr:cNvPr id="2" name="CuadroTexto 1"/>
        <cdr:cNvSpPr txBox="1"/>
      </cdr:nvSpPr>
      <cdr:spPr>
        <a:xfrm xmlns:a="http://schemas.openxmlformats.org/drawingml/2006/main">
          <a:off x="7667626" y="1052514"/>
          <a:ext cx="352425" cy="171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PE"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54253-7CC5-4B15-AF42-6D98C45FABE6}" type="datetimeFigureOut">
              <a:rPr lang="es-PE" smtClean="0"/>
              <a:t>12/09/2017</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DBE2D-1BBD-4F60-8D09-B12B27D6D89A}" type="slidenum">
              <a:rPr lang="es-PE" smtClean="0"/>
              <a:t>‹Nº›</a:t>
            </a:fld>
            <a:endParaRPr lang="es-PE"/>
          </a:p>
        </p:txBody>
      </p:sp>
    </p:spTree>
    <p:extLst>
      <p:ext uri="{BB962C8B-B14F-4D97-AF65-F5344CB8AC3E}">
        <p14:creationId xmlns:p14="http://schemas.microsoft.com/office/powerpoint/2010/main" val="321895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100" b="1" kern="1200" dirty="0">
                <a:solidFill>
                  <a:schemeClr val="tx1"/>
                </a:solidFill>
                <a:effectLst/>
                <a:latin typeface="+mn-lt"/>
                <a:ea typeface="+mn-ea"/>
                <a:cs typeface="+mn-cs"/>
              </a:rPr>
              <a:t>Vigentes</a:t>
            </a:r>
            <a:r>
              <a:rPr lang="es-PE" sz="1100" kern="1200" dirty="0">
                <a:solidFill>
                  <a:schemeClr val="tx1"/>
                </a:solidFill>
                <a:effectLst/>
                <a:latin typeface="+mn-lt"/>
                <a:ea typeface="+mn-ea"/>
                <a:cs typeface="+mn-cs"/>
              </a:rPr>
              <a:t>: Tenemos 18 acuerdos comerciales vigentes que involucran a  52 países: </a:t>
            </a:r>
          </a:p>
          <a:p>
            <a:r>
              <a:rPr lang="es-PE" sz="1100" kern="1200" dirty="0">
                <a:solidFill>
                  <a:schemeClr val="tx1"/>
                </a:solidFill>
                <a:effectLst/>
                <a:latin typeface="+mn-lt"/>
                <a:ea typeface="+mn-ea"/>
                <a:cs typeface="+mn-cs"/>
              </a:rPr>
              <a:t>Comunidad Andina (Bolivia, Colombia y Ecuador), MERCOSUR (Argentina, Brasil, Paraguay y Uruguay), EFTA (Suiza, Liechtenstein, Noruega e Islandia), Unión Europea, Alianza del Pacífico.</a:t>
            </a:r>
          </a:p>
          <a:p>
            <a:pPr lvl="0"/>
            <a:r>
              <a:rPr lang="es-PE" sz="1100" kern="1200" dirty="0">
                <a:solidFill>
                  <a:schemeClr val="tx1"/>
                </a:solidFill>
                <a:effectLst/>
                <a:latin typeface="+mn-lt"/>
                <a:ea typeface="+mn-ea"/>
                <a:cs typeface="+mn-cs"/>
              </a:rPr>
              <a:t>Canadá</a:t>
            </a:r>
            <a:r>
              <a:rPr lang="es-PE" sz="1100" kern="1200" baseline="0" dirty="0">
                <a:solidFill>
                  <a:schemeClr val="tx1"/>
                </a:solidFill>
                <a:effectLst/>
                <a:latin typeface="+mn-lt"/>
                <a:ea typeface="+mn-ea"/>
                <a:cs typeface="+mn-cs"/>
              </a:rPr>
              <a:t>, </a:t>
            </a:r>
            <a:r>
              <a:rPr lang="es-PE" sz="1100" kern="1200" dirty="0">
                <a:solidFill>
                  <a:schemeClr val="tx1"/>
                </a:solidFill>
                <a:effectLst/>
                <a:latin typeface="+mn-lt"/>
                <a:ea typeface="+mn-ea"/>
                <a:cs typeface="+mn-cs"/>
              </a:rPr>
              <a:t>Chile, China, Corea del Sur, Costa Rica, Estados Unidos, Japón, México, Panamá, Singapur, Tailandia,</a:t>
            </a:r>
            <a:r>
              <a:rPr lang="es-PE" sz="1100" kern="1200" baseline="0" dirty="0">
                <a:solidFill>
                  <a:schemeClr val="tx1"/>
                </a:solidFill>
                <a:effectLst/>
                <a:latin typeface="+mn-lt"/>
                <a:ea typeface="+mn-ea"/>
                <a:cs typeface="+mn-cs"/>
              </a:rPr>
              <a:t> </a:t>
            </a:r>
            <a:r>
              <a:rPr lang="es-PE" sz="1100" kern="1200" dirty="0">
                <a:solidFill>
                  <a:schemeClr val="tx1"/>
                </a:solidFill>
                <a:effectLst/>
                <a:latin typeface="+mn-lt"/>
                <a:ea typeface="+mn-ea"/>
                <a:cs typeface="+mn-cs"/>
              </a:rPr>
              <a:t>Venezuela</a:t>
            </a:r>
            <a:r>
              <a:rPr lang="es-PE" sz="1100" kern="1200" baseline="0" dirty="0">
                <a:solidFill>
                  <a:schemeClr val="tx1"/>
                </a:solidFill>
                <a:effectLst/>
                <a:latin typeface="+mn-lt"/>
                <a:ea typeface="+mn-ea"/>
                <a:cs typeface="+mn-cs"/>
              </a:rPr>
              <a:t> y </a:t>
            </a:r>
            <a:r>
              <a:rPr lang="es-PE" sz="1100" kern="1200" dirty="0">
                <a:solidFill>
                  <a:schemeClr val="tx1"/>
                </a:solidFill>
                <a:effectLst/>
                <a:latin typeface="+mn-lt"/>
                <a:ea typeface="+mn-ea"/>
                <a:cs typeface="+mn-cs"/>
              </a:rPr>
              <a:t>Cuba.</a:t>
            </a:r>
          </a:p>
          <a:p>
            <a:r>
              <a:rPr lang="es-PE" sz="1100" kern="1200" dirty="0">
                <a:solidFill>
                  <a:schemeClr val="tx1"/>
                </a:solidFill>
                <a:effectLst/>
                <a:latin typeface="+mn-lt"/>
                <a:ea typeface="+mn-ea"/>
                <a:cs typeface="+mn-cs"/>
              </a:rPr>
              <a:t>  </a:t>
            </a:r>
          </a:p>
          <a:p>
            <a:r>
              <a:rPr lang="es-PE" sz="1100" kern="1200" dirty="0">
                <a:solidFill>
                  <a:schemeClr val="tx1"/>
                </a:solidFill>
                <a:effectLst/>
                <a:latin typeface="+mn-lt"/>
                <a:ea typeface="+mn-ea"/>
                <a:cs typeface="+mn-cs"/>
              </a:rPr>
              <a:t>Tenemos  3 acuerdos por entrar en vigencia:</a:t>
            </a:r>
          </a:p>
          <a:p>
            <a:r>
              <a:rPr lang="es-PE" sz="1100" kern="1200" dirty="0">
                <a:solidFill>
                  <a:schemeClr val="tx1"/>
                </a:solidFill>
                <a:effectLst/>
                <a:latin typeface="+mn-lt"/>
                <a:ea typeface="+mn-ea"/>
                <a:cs typeface="+mn-cs"/>
              </a:rPr>
              <a:t>1.    Guatemala (suscrito el 6.12.2011 pero no vigente)</a:t>
            </a:r>
          </a:p>
          <a:p>
            <a:r>
              <a:rPr lang="es-PE" sz="1100" kern="1200" dirty="0">
                <a:solidFill>
                  <a:schemeClr val="tx1"/>
                </a:solidFill>
                <a:effectLst/>
                <a:latin typeface="+mn-lt"/>
                <a:ea typeface="+mn-ea"/>
                <a:cs typeface="+mn-cs"/>
              </a:rPr>
              <a:t>2.     Honduras (suscrito el 29.05.2015. pero no  vigente)</a:t>
            </a:r>
          </a:p>
          <a:p>
            <a:r>
              <a:rPr lang="es-PE" sz="1100" kern="1200" dirty="0">
                <a:solidFill>
                  <a:schemeClr val="tx1"/>
                </a:solidFill>
                <a:effectLst/>
                <a:latin typeface="+mn-lt"/>
                <a:ea typeface="+mn-ea"/>
                <a:cs typeface="+mn-cs"/>
              </a:rPr>
              <a:t>3.   TPP (Acuerdo </a:t>
            </a:r>
            <a:r>
              <a:rPr lang="es-MX" sz="1100" kern="1200" dirty="0">
                <a:solidFill>
                  <a:schemeClr val="tx1"/>
                </a:solidFill>
                <a:effectLst/>
                <a:latin typeface="+mn-lt"/>
                <a:ea typeface="+mn-ea"/>
                <a:cs typeface="+mn-cs"/>
              </a:rPr>
              <a:t>suscrito  el pasado 4 de febrero en la ciudad de Auckland (Nueva Zelanda)</a:t>
            </a:r>
            <a:r>
              <a:rPr lang="es-PE" sz="1100" kern="1200" dirty="0">
                <a:solidFill>
                  <a:schemeClr val="tx1"/>
                </a:solidFill>
                <a:effectLst/>
                <a:latin typeface="+mn-lt"/>
                <a:ea typeface="+mn-ea"/>
                <a:cs typeface="+mn-cs"/>
              </a:rPr>
              <a:t> Debe ser ratificados por los Congresos. </a:t>
            </a:r>
          </a:p>
          <a:p>
            <a:endParaRPr lang="es-PE" sz="1100" kern="1200" dirty="0">
              <a:solidFill>
                <a:schemeClr val="tx1"/>
              </a:solidFill>
              <a:effectLst/>
              <a:latin typeface="+mn-lt"/>
              <a:ea typeface="+mn-ea"/>
              <a:cs typeface="+mn-cs"/>
            </a:endParaRPr>
          </a:p>
          <a:p>
            <a:r>
              <a:rPr lang="es-PE" sz="1100" kern="1200" dirty="0">
                <a:solidFill>
                  <a:schemeClr val="tx1"/>
                </a:solidFill>
                <a:effectLst/>
                <a:latin typeface="+mn-lt"/>
                <a:ea typeface="+mn-ea"/>
                <a:cs typeface="+mn-cs"/>
              </a:rPr>
              <a:t>Tenemos tres negociaciones en curso:</a:t>
            </a:r>
          </a:p>
          <a:p>
            <a:pPr marL="171450" indent="-171450">
              <a:buFont typeface="Arial" panose="020B0604020202020204" pitchFamily="34" charset="0"/>
              <a:buChar char="•"/>
            </a:pPr>
            <a:r>
              <a:rPr lang="es-PE" sz="1100" kern="1200" dirty="0">
                <a:solidFill>
                  <a:schemeClr val="tx1"/>
                </a:solidFill>
                <a:effectLst/>
                <a:latin typeface="+mn-lt"/>
                <a:ea typeface="+mn-ea"/>
                <a:cs typeface="+mn-cs"/>
              </a:rPr>
              <a:t>Turquía (hemos tenido la quinta ronda de negociación  celebrada en Ankara-Turquía del 14 al 17 de marzo de 2016)</a:t>
            </a:r>
          </a:p>
          <a:p>
            <a:pPr marL="171450" lvl="0" indent="-171450">
              <a:buFont typeface="Arial" panose="020B0604020202020204" pitchFamily="34" charset="0"/>
              <a:buChar char="•"/>
            </a:pPr>
            <a:r>
              <a:rPr lang="es-PE" sz="1100" kern="1200" dirty="0">
                <a:solidFill>
                  <a:schemeClr val="tx1"/>
                </a:solidFill>
                <a:effectLst/>
                <a:latin typeface="+mn-lt"/>
                <a:ea typeface="+mn-ea"/>
                <a:cs typeface="+mn-cs"/>
              </a:rPr>
              <a:t>TISA (Acuerdo sobre Comercio de Servicios entre 24 países miembros de la OMC)</a:t>
            </a:r>
          </a:p>
          <a:p>
            <a:pPr marL="171450" lvl="0" indent="-171450">
              <a:buFont typeface="Arial" panose="020B0604020202020204" pitchFamily="34" charset="0"/>
              <a:buChar char="•"/>
            </a:pPr>
            <a:r>
              <a:rPr lang="es-PE" sz="1100" kern="1200" dirty="0">
                <a:solidFill>
                  <a:schemeClr val="tx1"/>
                </a:solidFill>
                <a:effectLst/>
                <a:latin typeface="+mn-lt"/>
                <a:ea typeface="+mn-ea"/>
                <a:cs typeface="+mn-cs"/>
              </a:rPr>
              <a:t>El Salvador</a:t>
            </a:r>
          </a:p>
          <a:p>
            <a:pPr marL="171450" indent="-171450">
              <a:buFont typeface="Arial" panose="020B0604020202020204" pitchFamily="34" charset="0"/>
              <a:buChar char="•"/>
            </a:pPr>
            <a:endParaRPr lang="es-PE" sz="1150" kern="1200" dirty="0">
              <a:solidFill>
                <a:schemeClr val="tx1"/>
              </a:solidFill>
              <a:effectLst/>
              <a:latin typeface="+mn-lt"/>
              <a:ea typeface="+mn-ea"/>
              <a:cs typeface="+mn-cs"/>
            </a:endParaRPr>
          </a:p>
          <a:p>
            <a:r>
              <a:rPr lang="es-MX" sz="1150" kern="1200" dirty="0">
                <a:solidFill>
                  <a:schemeClr val="tx1"/>
                </a:solidFill>
                <a:effectLst/>
                <a:latin typeface="+mn-lt"/>
                <a:ea typeface="+mn-ea"/>
                <a:cs typeface="+mn-cs"/>
              </a:rPr>
              <a:t> </a:t>
            </a:r>
            <a:endParaRPr lang="es-PE" sz="1150" kern="1200" dirty="0">
              <a:solidFill>
                <a:schemeClr val="tx1"/>
              </a:solidFill>
              <a:effectLst/>
              <a:latin typeface="+mn-lt"/>
              <a:ea typeface="+mn-ea"/>
              <a:cs typeface="+mn-cs"/>
            </a:endParaRPr>
          </a:p>
          <a:p>
            <a:endParaRPr lang="es-PE" sz="1150"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3</a:t>
            </a:fld>
            <a:endParaRPr lang="es-PE"/>
          </a:p>
        </p:txBody>
      </p:sp>
    </p:spTree>
    <p:extLst>
      <p:ext uri="{BB962C8B-B14F-4D97-AF65-F5344CB8AC3E}">
        <p14:creationId xmlns:p14="http://schemas.microsoft.com/office/powerpoint/2010/main" val="670226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xfrm>
            <a:off x="409575" y="1233488"/>
            <a:ext cx="591661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PE" dirty="0"/>
              <a:t>Norteamérica y Europa representan los principales destinos</a:t>
            </a:r>
            <a:r>
              <a:rPr lang="es-ES" altLang="es-PE" baseline="0" dirty="0"/>
              <a:t> de las exportaciones. Asia y el Medio Oriente, son los mercados promisorios.</a:t>
            </a:r>
            <a:endParaRPr lang="es-ES" altLang="es-PE" dirty="0"/>
          </a:p>
        </p:txBody>
      </p:sp>
      <p:sp>
        <p:nvSpPr>
          <p:cNvPr id="4" name="3 Marcador de número de diapositiva"/>
          <p:cNvSpPr>
            <a:spLocks noGrp="1"/>
          </p:cNvSpPr>
          <p:nvPr>
            <p:ph type="sldNum" sz="quarter" idx="5"/>
          </p:nvPr>
        </p:nvSpPr>
        <p:spPr/>
        <p:txBody>
          <a:bodyPr/>
          <a:lstStyle/>
          <a:p>
            <a:pPr>
              <a:defRPr/>
            </a:pPr>
            <a:fld id="{2F3F98A2-023A-43E5-B66B-805704F726B6}" type="slidenum">
              <a:rPr lang="es-ES" smtClean="0"/>
              <a:pPr>
                <a:defRPr/>
              </a:pPr>
              <a:t>14</a:t>
            </a:fld>
            <a:endParaRPr lang="es-ES" dirty="0"/>
          </a:p>
        </p:txBody>
      </p:sp>
    </p:spTree>
    <p:extLst>
      <p:ext uri="{BB962C8B-B14F-4D97-AF65-F5344CB8AC3E}">
        <p14:creationId xmlns:p14="http://schemas.microsoft.com/office/powerpoint/2010/main" val="226124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15</a:t>
            </a:fld>
            <a:endParaRPr lang="es-PE"/>
          </a:p>
        </p:txBody>
      </p:sp>
    </p:spTree>
    <p:extLst>
      <p:ext uri="{BB962C8B-B14F-4D97-AF65-F5344CB8AC3E}">
        <p14:creationId xmlns:p14="http://schemas.microsoft.com/office/powerpoint/2010/main" val="248719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18</a:t>
            </a:fld>
            <a:endParaRPr lang="es-PE"/>
          </a:p>
        </p:txBody>
      </p:sp>
    </p:spTree>
    <p:extLst>
      <p:ext uri="{BB962C8B-B14F-4D97-AF65-F5344CB8AC3E}">
        <p14:creationId xmlns:p14="http://schemas.microsoft.com/office/powerpoint/2010/main" val="54167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20</a:t>
            </a:fld>
            <a:endParaRPr lang="es-PE"/>
          </a:p>
        </p:txBody>
      </p:sp>
    </p:spTree>
    <p:extLst>
      <p:ext uri="{BB962C8B-B14F-4D97-AF65-F5344CB8AC3E}">
        <p14:creationId xmlns:p14="http://schemas.microsoft.com/office/powerpoint/2010/main" val="1152371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1233488"/>
            <a:ext cx="5916613" cy="3328987"/>
          </a:xfrm>
        </p:spPr>
      </p:sp>
      <p:sp>
        <p:nvSpPr>
          <p:cNvPr id="3" name="Marcador de notas 2"/>
          <p:cNvSpPr>
            <a:spLocks noGrp="1"/>
          </p:cNvSpPr>
          <p:nvPr>
            <p:ph type="body" idx="1"/>
          </p:nvPr>
        </p:nvSpPr>
        <p:spPr/>
        <p:txBody>
          <a:bodyPr/>
          <a:lstStyle/>
          <a:p>
            <a:pPr defTabSz="890110">
              <a:defRPr/>
            </a:pPr>
            <a:r>
              <a:rPr lang="es-PE" dirty="0"/>
              <a:t>En </a:t>
            </a:r>
            <a:r>
              <a:rPr lang="es-PE" b="1" dirty="0"/>
              <a:t>Olmos - Lambayeque</a:t>
            </a:r>
            <a:r>
              <a:rPr lang="es-PE" dirty="0"/>
              <a:t> actualmente se </a:t>
            </a:r>
            <a:r>
              <a:rPr lang="es-MX" dirty="0"/>
              <a:t>han instalado 10,500 hectáreas con cultivos como la uva de mesa, palta,  páprika, espárragos, arándanos, cítricos, granadas, mango, banano orgánico, maracuyá, pimientos, quinua, así como caña de azúcar, algodón y maíz.</a:t>
            </a:r>
          </a:p>
          <a:p>
            <a:endParaRPr lang="es-PE" dirty="0"/>
          </a:p>
          <a:p>
            <a:r>
              <a:rPr lang="es-PE" dirty="0"/>
              <a:t>En la primera fase de la tercera</a:t>
            </a:r>
            <a:r>
              <a:rPr lang="es-PE" baseline="0" dirty="0"/>
              <a:t> etapa de </a:t>
            </a:r>
            <a:r>
              <a:rPr lang="es-PE" b="1" baseline="0" dirty="0"/>
              <a:t>CHAVIMOCHIC – La Libertad</a:t>
            </a:r>
            <a:r>
              <a:rPr lang="es-PE" baseline="0" dirty="0"/>
              <a:t>, </a:t>
            </a:r>
            <a:r>
              <a:rPr lang="es-PE" dirty="0">
                <a:effectLst/>
              </a:rPr>
              <a:t>que corresponden a </a:t>
            </a:r>
            <a:r>
              <a:rPr lang="es-PE" b="1" dirty="0">
                <a:effectLst/>
              </a:rPr>
              <a:t>la construcción </a:t>
            </a:r>
            <a:r>
              <a:rPr lang="es-PE" baseline="0" dirty="0"/>
              <a:t> de </a:t>
            </a:r>
            <a:r>
              <a:rPr lang="es-PE" b="0" baseline="0" dirty="0"/>
              <a:t>la </a:t>
            </a:r>
            <a:r>
              <a:rPr lang="es-PE" b="0" dirty="0">
                <a:effectLst/>
              </a:rPr>
              <a:t>represa Palo Redondo, (que a</a:t>
            </a:r>
            <a:r>
              <a:rPr lang="es-PE" dirty="0"/>
              <a:t>lmacenará 360 millones de metros cúbicos de agua</a:t>
            </a:r>
            <a:r>
              <a:rPr lang="es-PE" b="0" dirty="0">
                <a:effectLst/>
              </a:rPr>
              <a:t>), </a:t>
            </a:r>
            <a:r>
              <a:rPr lang="es-PE" baseline="0" dirty="0"/>
              <a:t>a febrero del 2016 </a:t>
            </a:r>
            <a:r>
              <a:rPr lang="es-PE" b="0" dirty="0">
                <a:effectLst/>
              </a:rPr>
              <a:t>tenia un avance de casi 50%</a:t>
            </a:r>
          </a:p>
          <a:p>
            <a:endParaRPr lang="es-PE" b="0" dirty="0">
              <a:effectLst/>
            </a:endParaRPr>
          </a:p>
          <a:p>
            <a:r>
              <a:rPr lang="es-PE" dirty="0">
                <a:effectLst/>
              </a:rPr>
              <a:t>En esta primera fase se han realizado los trabajos de relleno de la presa y las obras subterráneas para la ejecución del túnel de aducción, que a través de sus 450 metros de longitud y 5.5 metros de diámetro, conducirá las aguas del rio Santa almacenadas en la presa Palo Redondo hacia las tierras agrícolas de La Libertad. El túnel de aducción tiene capacidad para transportar 78 m3 de agua por segundo</a:t>
            </a:r>
          </a:p>
          <a:p>
            <a:endParaRPr lang="es-PE" b="0" dirty="0">
              <a:effectLst/>
            </a:endParaRPr>
          </a:p>
          <a:p>
            <a:r>
              <a:rPr lang="es-PE" b="0" dirty="0"/>
              <a:t>La represa podría estar terminada en su totalidad a fines del 2018, para empezar a operar el 2019.</a:t>
            </a:r>
          </a:p>
        </p:txBody>
      </p:sp>
      <p:sp>
        <p:nvSpPr>
          <p:cNvPr id="4" name="Marcador de número de diapositiva 3"/>
          <p:cNvSpPr>
            <a:spLocks noGrp="1"/>
          </p:cNvSpPr>
          <p:nvPr>
            <p:ph type="sldNum" sz="quarter" idx="10"/>
          </p:nvPr>
        </p:nvSpPr>
        <p:spPr/>
        <p:txBody>
          <a:bodyPr/>
          <a:lstStyle/>
          <a:p>
            <a:fld id="{2235FFCA-7F24-4348-9942-438E53CC5712}" type="slidenum">
              <a:rPr lang="es-PE" smtClean="0"/>
              <a:t>22</a:t>
            </a:fld>
            <a:endParaRPr lang="es-PE"/>
          </a:p>
        </p:txBody>
      </p:sp>
    </p:spTree>
    <p:extLst>
      <p:ext uri="{BB962C8B-B14F-4D97-AF65-F5344CB8AC3E}">
        <p14:creationId xmlns:p14="http://schemas.microsoft.com/office/powerpoint/2010/main" val="291626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1233488"/>
            <a:ext cx="5916613" cy="3328987"/>
          </a:xfrm>
        </p:spPr>
      </p:sp>
      <p:sp>
        <p:nvSpPr>
          <p:cNvPr id="3" name="Marcador de notas 2"/>
          <p:cNvSpPr>
            <a:spLocks noGrp="1"/>
          </p:cNvSpPr>
          <p:nvPr>
            <p:ph type="body" idx="1"/>
          </p:nvPr>
        </p:nvSpPr>
        <p:spPr/>
        <p:txBody>
          <a:bodyPr/>
          <a:lstStyle/>
          <a:p>
            <a:pPr defTabSz="890110">
              <a:defRPr/>
            </a:pPr>
            <a:r>
              <a:rPr lang="es-PE" dirty="0"/>
              <a:t>En </a:t>
            </a:r>
            <a:r>
              <a:rPr lang="es-PE" b="1" dirty="0"/>
              <a:t>Olmos - Lambayeque</a:t>
            </a:r>
            <a:r>
              <a:rPr lang="es-PE" dirty="0"/>
              <a:t> actualmente se </a:t>
            </a:r>
            <a:r>
              <a:rPr lang="es-MX" dirty="0"/>
              <a:t>han instalado 10,500 hectáreas con cultivos como la uva de mesa, palta,  páprika, espárragos, arándanos, cítricos, granadas, mango, banano orgánico, maracuyá, pimientos, quinua, así como caña de azúcar, algodón y maíz.</a:t>
            </a:r>
          </a:p>
          <a:p>
            <a:endParaRPr lang="es-PE" dirty="0"/>
          </a:p>
          <a:p>
            <a:r>
              <a:rPr lang="es-PE" dirty="0"/>
              <a:t>En la primera fase de la tercera</a:t>
            </a:r>
            <a:r>
              <a:rPr lang="es-PE" baseline="0" dirty="0"/>
              <a:t> etapa de </a:t>
            </a:r>
            <a:r>
              <a:rPr lang="es-PE" b="1" baseline="0" dirty="0"/>
              <a:t>CHAVIMOCHIC – La Libertad</a:t>
            </a:r>
            <a:r>
              <a:rPr lang="es-PE" baseline="0" dirty="0"/>
              <a:t>, </a:t>
            </a:r>
            <a:r>
              <a:rPr lang="es-PE" dirty="0">
                <a:effectLst/>
              </a:rPr>
              <a:t>que corresponden a </a:t>
            </a:r>
            <a:r>
              <a:rPr lang="es-PE" b="1" dirty="0">
                <a:effectLst/>
              </a:rPr>
              <a:t>la construcción </a:t>
            </a:r>
            <a:r>
              <a:rPr lang="es-PE" baseline="0" dirty="0"/>
              <a:t> de </a:t>
            </a:r>
            <a:r>
              <a:rPr lang="es-PE" b="0" baseline="0" dirty="0"/>
              <a:t>la </a:t>
            </a:r>
            <a:r>
              <a:rPr lang="es-PE" b="0" dirty="0">
                <a:effectLst/>
              </a:rPr>
              <a:t>represa Palo Redondo, (que a</a:t>
            </a:r>
            <a:r>
              <a:rPr lang="es-PE" dirty="0"/>
              <a:t>lmacenará 360 millones de metros cúbicos de agua</a:t>
            </a:r>
            <a:r>
              <a:rPr lang="es-PE" b="0" dirty="0">
                <a:effectLst/>
              </a:rPr>
              <a:t>), </a:t>
            </a:r>
            <a:r>
              <a:rPr lang="es-PE" baseline="0" dirty="0"/>
              <a:t>a febrero del 2016 </a:t>
            </a:r>
            <a:r>
              <a:rPr lang="es-PE" b="0" dirty="0">
                <a:effectLst/>
              </a:rPr>
              <a:t>tenia un avance de casi 50%</a:t>
            </a:r>
          </a:p>
          <a:p>
            <a:endParaRPr lang="es-PE" b="0" dirty="0">
              <a:effectLst/>
            </a:endParaRPr>
          </a:p>
          <a:p>
            <a:r>
              <a:rPr lang="es-PE" dirty="0">
                <a:effectLst/>
              </a:rPr>
              <a:t>En esta primera fase se han realizado los trabajos de relleno de la presa y las obras subterráneas para la ejecución del túnel de aducción, que a través de sus 450 metros de longitud y 5.5 metros de diámetro, conducirá las aguas del rio Santa almacenadas en la presa Palo Redondo hacia las tierras agrícolas de La Libertad. El túnel de aducción tiene capacidad para transportar 78 m3 de agua por segundo</a:t>
            </a:r>
          </a:p>
          <a:p>
            <a:endParaRPr lang="es-PE" b="0" dirty="0">
              <a:effectLst/>
            </a:endParaRPr>
          </a:p>
          <a:p>
            <a:r>
              <a:rPr lang="es-PE" b="0" dirty="0"/>
              <a:t>La represa podría estar terminada en su totalidad a fines del 2018, para empezar a operar el 2019.</a:t>
            </a:r>
          </a:p>
        </p:txBody>
      </p:sp>
      <p:sp>
        <p:nvSpPr>
          <p:cNvPr id="4" name="Marcador de número de diapositiva 3"/>
          <p:cNvSpPr>
            <a:spLocks noGrp="1"/>
          </p:cNvSpPr>
          <p:nvPr>
            <p:ph type="sldNum" sz="quarter" idx="10"/>
          </p:nvPr>
        </p:nvSpPr>
        <p:spPr/>
        <p:txBody>
          <a:bodyPr/>
          <a:lstStyle/>
          <a:p>
            <a:fld id="{2235FFCA-7F24-4348-9942-438E53CC5712}" type="slidenum">
              <a:rPr lang="es-PE" smtClean="0"/>
              <a:t>23</a:t>
            </a:fld>
            <a:endParaRPr lang="es-PE"/>
          </a:p>
        </p:txBody>
      </p:sp>
    </p:spTree>
    <p:extLst>
      <p:ext uri="{BB962C8B-B14F-4D97-AF65-F5344CB8AC3E}">
        <p14:creationId xmlns:p14="http://schemas.microsoft.com/office/powerpoint/2010/main" val="9564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1233488"/>
            <a:ext cx="5916613" cy="3328987"/>
          </a:xfrm>
        </p:spPr>
      </p:sp>
      <p:sp>
        <p:nvSpPr>
          <p:cNvPr id="3" name="Marcador de notas 2"/>
          <p:cNvSpPr>
            <a:spLocks noGrp="1"/>
          </p:cNvSpPr>
          <p:nvPr>
            <p:ph type="body" idx="1"/>
          </p:nvPr>
        </p:nvSpPr>
        <p:spPr/>
        <p:txBody>
          <a:bodyPr/>
          <a:lstStyle/>
          <a:p>
            <a:pPr defTabSz="890110">
              <a:defRPr/>
            </a:pPr>
            <a:r>
              <a:rPr lang="es-PE" dirty="0"/>
              <a:t>En </a:t>
            </a:r>
            <a:r>
              <a:rPr lang="es-PE" b="1" dirty="0"/>
              <a:t>Olmos - Lambayeque</a:t>
            </a:r>
            <a:r>
              <a:rPr lang="es-PE" dirty="0"/>
              <a:t> actualmente se </a:t>
            </a:r>
            <a:r>
              <a:rPr lang="es-MX" dirty="0"/>
              <a:t>han instalado 10,500 hectáreas con cultivos como la uva de mesa, palta,  páprika, espárragos, arándanos, cítricos, granadas, mango, banano orgánico, maracuyá, pimientos, quinua, así como caña de azúcar, algodón y maíz.</a:t>
            </a:r>
          </a:p>
          <a:p>
            <a:endParaRPr lang="es-PE" dirty="0"/>
          </a:p>
          <a:p>
            <a:r>
              <a:rPr lang="es-PE" dirty="0"/>
              <a:t>En la primera fase de la tercera</a:t>
            </a:r>
            <a:r>
              <a:rPr lang="es-PE" baseline="0" dirty="0"/>
              <a:t> etapa de </a:t>
            </a:r>
            <a:r>
              <a:rPr lang="es-PE" b="1" baseline="0" dirty="0"/>
              <a:t>CHAVIMOCHIC – La Libertad</a:t>
            </a:r>
            <a:r>
              <a:rPr lang="es-PE" baseline="0" dirty="0"/>
              <a:t>, </a:t>
            </a:r>
            <a:r>
              <a:rPr lang="es-PE" dirty="0">
                <a:effectLst/>
              </a:rPr>
              <a:t>que corresponden a </a:t>
            </a:r>
            <a:r>
              <a:rPr lang="es-PE" b="1" dirty="0">
                <a:effectLst/>
              </a:rPr>
              <a:t>la construcción </a:t>
            </a:r>
            <a:r>
              <a:rPr lang="es-PE" baseline="0" dirty="0"/>
              <a:t> de </a:t>
            </a:r>
            <a:r>
              <a:rPr lang="es-PE" b="0" baseline="0" dirty="0"/>
              <a:t>la </a:t>
            </a:r>
            <a:r>
              <a:rPr lang="es-PE" b="0" dirty="0">
                <a:effectLst/>
              </a:rPr>
              <a:t>represa Palo Redondo, (que a</a:t>
            </a:r>
            <a:r>
              <a:rPr lang="es-PE" dirty="0"/>
              <a:t>lmacenará 360 millones de metros cúbicos de agua</a:t>
            </a:r>
            <a:r>
              <a:rPr lang="es-PE" b="0" dirty="0">
                <a:effectLst/>
              </a:rPr>
              <a:t>), </a:t>
            </a:r>
            <a:r>
              <a:rPr lang="es-PE" baseline="0" dirty="0"/>
              <a:t>a febrero del 2016 </a:t>
            </a:r>
            <a:r>
              <a:rPr lang="es-PE" b="0" dirty="0">
                <a:effectLst/>
              </a:rPr>
              <a:t>tenia un avance de casi 50%</a:t>
            </a:r>
          </a:p>
          <a:p>
            <a:endParaRPr lang="es-PE" b="0" dirty="0">
              <a:effectLst/>
            </a:endParaRPr>
          </a:p>
          <a:p>
            <a:r>
              <a:rPr lang="es-PE" dirty="0">
                <a:effectLst/>
              </a:rPr>
              <a:t>En esta primera fase se han realizado los trabajos de relleno de la presa y las obras subterráneas para la ejecución del túnel de aducción, que a través de sus 450 metros de longitud y 5.5 metros de diámetro, conducirá las aguas del rio Santa almacenadas en la presa Palo Redondo hacia las tierras agrícolas de La Libertad. El túnel de aducción tiene capacidad para transportar 78 m3 de agua por segundo</a:t>
            </a:r>
          </a:p>
          <a:p>
            <a:endParaRPr lang="es-PE" b="0" dirty="0">
              <a:effectLst/>
            </a:endParaRPr>
          </a:p>
          <a:p>
            <a:r>
              <a:rPr lang="es-PE" b="0" dirty="0"/>
              <a:t>La represa podría estar terminada en su totalidad a fines del 2018, para empezar a operar el 2019.</a:t>
            </a:r>
          </a:p>
        </p:txBody>
      </p:sp>
      <p:sp>
        <p:nvSpPr>
          <p:cNvPr id="4" name="Marcador de número de diapositiva 3"/>
          <p:cNvSpPr>
            <a:spLocks noGrp="1"/>
          </p:cNvSpPr>
          <p:nvPr>
            <p:ph type="sldNum" sz="quarter" idx="10"/>
          </p:nvPr>
        </p:nvSpPr>
        <p:spPr/>
        <p:txBody>
          <a:bodyPr/>
          <a:lstStyle/>
          <a:p>
            <a:fld id="{2235FFCA-7F24-4348-9942-438E53CC5712}" type="slidenum">
              <a:rPr lang="es-PE" smtClean="0"/>
              <a:t>24</a:t>
            </a:fld>
            <a:endParaRPr lang="es-PE"/>
          </a:p>
        </p:txBody>
      </p:sp>
    </p:spTree>
    <p:extLst>
      <p:ext uri="{BB962C8B-B14F-4D97-AF65-F5344CB8AC3E}">
        <p14:creationId xmlns:p14="http://schemas.microsoft.com/office/powerpoint/2010/main" val="527723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En el 2003 la agricultura moderna se</a:t>
            </a:r>
            <a:r>
              <a:rPr lang="es-PE" baseline="0" dirty="0"/>
              <a:t> concentraba en </a:t>
            </a:r>
          </a:p>
          <a:p>
            <a:pPr marL="228600" indent="-228600">
              <a:buFont typeface="+mj-lt"/>
              <a:buAutoNum type="arabicParenR"/>
            </a:pPr>
            <a:r>
              <a:rPr lang="es-PE" baseline="0" dirty="0"/>
              <a:t>Piura</a:t>
            </a:r>
          </a:p>
          <a:p>
            <a:pPr marL="228600" indent="-228600">
              <a:buFont typeface="+mj-lt"/>
              <a:buAutoNum type="arabicParenR"/>
            </a:pPr>
            <a:r>
              <a:rPr lang="es-PE" baseline="0" dirty="0"/>
              <a:t>La Libertad</a:t>
            </a:r>
          </a:p>
          <a:p>
            <a:pPr marL="228600" indent="-228600">
              <a:buFont typeface="+mj-lt"/>
              <a:buAutoNum type="arabicParenR"/>
            </a:pPr>
            <a:r>
              <a:rPr lang="es-PE" baseline="0" dirty="0"/>
              <a:t>Ancash</a:t>
            </a:r>
          </a:p>
          <a:p>
            <a:pPr marL="228600" indent="-228600">
              <a:buFont typeface="+mj-lt"/>
              <a:buAutoNum type="arabicParenR"/>
            </a:pPr>
            <a:r>
              <a:rPr lang="es-PE" baseline="0" dirty="0"/>
              <a:t>Lima</a:t>
            </a:r>
          </a:p>
          <a:p>
            <a:pPr marL="228600" indent="-228600">
              <a:buFont typeface="+mj-lt"/>
              <a:buAutoNum type="arabicParenR"/>
            </a:pPr>
            <a:r>
              <a:rPr lang="es-PE" baseline="0" dirty="0"/>
              <a:t>Ica</a:t>
            </a:r>
          </a:p>
          <a:p>
            <a:endParaRPr lang="es-PE" baseline="0" dirty="0"/>
          </a:p>
          <a:p>
            <a:r>
              <a:rPr lang="es-PE" baseline="0" dirty="0"/>
              <a:t>En el 2015 la agricultura moderna se concentró en</a:t>
            </a:r>
          </a:p>
          <a:p>
            <a:pPr marL="228600" indent="-228600">
              <a:buFont typeface="+mj-lt"/>
              <a:buAutoNum type="arabicPeriod"/>
            </a:pPr>
            <a:r>
              <a:rPr lang="es-PE" baseline="0" dirty="0"/>
              <a:t>Tumbes</a:t>
            </a:r>
          </a:p>
          <a:p>
            <a:pPr marL="228600" indent="-228600">
              <a:buFont typeface="+mj-lt"/>
              <a:buAutoNum type="arabicPeriod"/>
            </a:pPr>
            <a:r>
              <a:rPr lang="es-PE" baseline="0" dirty="0"/>
              <a:t>Piura</a:t>
            </a:r>
          </a:p>
          <a:p>
            <a:pPr marL="228600" indent="-228600">
              <a:buFont typeface="+mj-lt"/>
              <a:buAutoNum type="arabicPeriod"/>
            </a:pPr>
            <a:r>
              <a:rPr lang="es-PE" baseline="0" dirty="0"/>
              <a:t>Lambayeque</a:t>
            </a:r>
          </a:p>
          <a:p>
            <a:pPr marL="228600" indent="-228600">
              <a:buFont typeface="+mj-lt"/>
              <a:buAutoNum type="arabicPeriod"/>
            </a:pPr>
            <a:r>
              <a:rPr lang="es-PE" baseline="0" dirty="0"/>
              <a:t>La Libertad</a:t>
            </a:r>
          </a:p>
          <a:p>
            <a:pPr marL="228600" indent="-228600">
              <a:buFont typeface="+mj-lt"/>
              <a:buAutoNum type="arabicPeriod"/>
            </a:pPr>
            <a:r>
              <a:rPr lang="es-PE" baseline="0" dirty="0"/>
              <a:t>Ancash</a:t>
            </a:r>
          </a:p>
          <a:p>
            <a:pPr marL="228600" indent="-228600">
              <a:buFont typeface="+mj-lt"/>
              <a:buAutoNum type="arabicPeriod"/>
            </a:pPr>
            <a:r>
              <a:rPr lang="es-PE" baseline="0" dirty="0"/>
              <a:t>Lima</a:t>
            </a:r>
          </a:p>
          <a:p>
            <a:pPr marL="228600" indent="-228600">
              <a:buFont typeface="+mj-lt"/>
              <a:buAutoNum type="arabicPeriod"/>
            </a:pPr>
            <a:r>
              <a:rPr lang="es-PE" baseline="0" dirty="0"/>
              <a:t>Ica</a:t>
            </a:r>
          </a:p>
          <a:p>
            <a:pPr marL="228600" indent="-228600">
              <a:buFont typeface="+mj-lt"/>
              <a:buAutoNum type="arabicPeriod"/>
            </a:pPr>
            <a:r>
              <a:rPr lang="es-PE" baseline="0" dirty="0"/>
              <a:t>Arequipa</a:t>
            </a:r>
          </a:p>
          <a:p>
            <a:pPr marL="228600" indent="-228600">
              <a:buFont typeface="+mj-lt"/>
              <a:buAutoNum type="arabicPeriod"/>
            </a:pPr>
            <a:r>
              <a:rPr lang="es-PE" baseline="0" dirty="0"/>
              <a:t>Ayacucho</a:t>
            </a:r>
          </a:p>
          <a:p>
            <a:pPr marL="228600" indent="-228600">
              <a:buFont typeface="+mj-lt"/>
              <a:buAutoNum type="arabicPeriod"/>
            </a:pPr>
            <a:r>
              <a:rPr lang="es-PE" baseline="0" dirty="0"/>
              <a:t>Cusco</a:t>
            </a:r>
          </a:p>
          <a:p>
            <a:pPr marL="228600" indent="-228600">
              <a:buFont typeface="+mj-lt"/>
              <a:buAutoNum type="arabicPeriod"/>
            </a:pPr>
            <a:r>
              <a:rPr lang="es-PE" baseline="0" dirty="0"/>
              <a:t>Huancavelica</a:t>
            </a:r>
          </a:p>
          <a:p>
            <a:pPr marL="228600" indent="-228600">
              <a:buFont typeface="+mj-lt"/>
              <a:buAutoNum type="arabicPeriod"/>
            </a:pPr>
            <a:r>
              <a:rPr lang="es-PE" baseline="0" dirty="0"/>
              <a:t>Junín (Sierra y Selva)</a:t>
            </a:r>
          </a:p>
          <a:p>
            <a:pPr marL="228600" indent="-228600">
              <a:buFont typeface="+mj-lt"/>
              <a:buAutoNum type="arabicPeriod"/>
            </a:pPr>
            <a:r>
              <a:rPr lang="es-PE" baseline="0" dirty="0"/>
              <a:t>Cajamarca</a:t>
            </a:r>
          </a:p>
          <a:p>
            <a:pPr marL="228600" indent="-228600">
              <a:buFont typeface="+mj-lt"/>
              <a:buAutoNum type="arabicPeriod"/>
            </a:pPr>
            <a:r>
              <a:rPr lang="es-PE" baseline="0" dirty="0"/>
              <a:t>San Martin</a:t>
            </a:r>
          </a:p>
          <a:p>
            <a:pPr marL="228600" indent="-228600">
              <a:buFont typeface="+mj-lt"/>
              <a:buAutoNum type="arabicPeriod"/>
            </a:pPr>
            <a:r>
              <a:rPr lang="es-PE" baseline="0" dirty="0"/>
              <a:t>Loreto</a:t>
            </a:r>
          </a:p>
          <a:p>
            <a:endParaRPr lang="es-PE" baseline="0"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27</a:t>
            </a:fld>
            <a:endParaRPr lang="es-PE"/>
          </a:p>
        </p:txBody>
      </p:sp>
    </p:spTree>
    <p:extLst>
      <p:ext uri="{BB962C8B-B14F-4D97-AF65-F5344CB8AC3E}">
        <p14:creationId xmlns:p14="http://schemas.microsoft.com/office/powerpoint/2010/main" val="667936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En el 2003 la agricultura moderna se</a:t>
            </a:r>
            <a:r>
              <a:rPr lang="es-PE" baseline="0" dirty="0"/>
              <a:t> concentraba en </a:t>
            </a:r>
          </a:p>
          <a:p>
            <a:pPr marL="228600" indent="-228600">
              <a:buFont typeface="+mj-lt"/>
              <a:buAutoNum type="arabicParenR"/>
            </a:pPr>
            <a:r>
              <a:rPr lang="es-PE" baseline="0" dirty="0"/>
              <a:t>Piura</a:t>
            </a:r>
          </a:p>
          <a:p>
            <a:pPr marL="228600" indent="-228600">
              <a:buFont typeface="+mj-lt"/>
              <a:buAutoNum type="arabicParenR"/>
            </a:pPr>
            <a:r>
              <a:rPr lang="es-PE" baseline="0" dirty="0"/>
              <a:t>La Libertad</a:t>
            </a:r>
          </a:p>
          <a:p>
            <a:pPr marL="228600" indent="-228600">
              <a:buFont typeface="+mj-lt"/>
              <a:buAutoNum type="arabicParenR"/>
            </a:pPr>
            <a:r>
              <a:rPr lang="es-PE" baseline="0" dirty="0"/>
              <a:t>Ancash</a:t>
            </a:r>
          </a:p>
          <a:p>
            <a:pPr marL="228600" indent="-228600">
              <a:buFont typeface="+mj-lt"/>
              <a:buAutoNum type="arabicParenR"/>
            </a:pPr>
            <a:r>
              <a:rPr lang="es-PE" baseline="0" dirty="0"/>
              <a:t>Lima</a:t>
            </a:r>
          </a:p>
          <a:p>
            <a:pPr marL="228600" indent="-228600">
              <a:buFont typeface="+mj-lt"/>
              <a:buAutoNum type="arabicParenR"/>
            </a:pPr>
            <a:r>
              <a:rPr lang="es-PE" baseline="0" dirty="0"/>
              <a:t>Ica</a:t>
            </a:r>
          </a:p>
          <a:p>
            <a:endParaRPr lang="es-PE" baseline="0" dirty="0"/>
          </a:p>
          <a:p>
            <a:r>
              <a:rPr lang="es-PE" baseline="0" dirty="0"/>
              <a:t>En el 2015 la agricultura moderna se concentró en</a:t>
            </a:r>
          </a:p>
          <a:p>
            <a:pPr marL="228600" indent="-228600">
              <a:buFont typeface="+mj-lt"/>
              <a:buAutoNum type="arabicPeriod"/>
            </a:pPr>
            <a:r>
              <a:rPr lang="es-PE" baseline="0" dirty="0"/>
              <a:t>Tumbes</a:t>
            </a:r>
          </a:p>
          <a:p>
            <a:pPr marL="228600" indent="-228600">
              <a:buFont typeface="+mj-lt"/>
              <a:buAutoNum type="arabicPeriod"/>
            </a:pPr>
            <a:r>
              <a:rPr lang="es-PE" baseline="0" dirty="0"/>
              <a:t>Piura</a:t>
            </a:r>
          </a:p>
          <a:p>
            <a:pPr marL="228600" indent="-228600">
              <a:buFont typeface="+mj-lt"/>
              <a:buAutoNum type="arabicPeriod"/>
            </a:pPr>
            <a:r>
              <a:rPr lang="es-PE" baseline="0" dirty="0"/>
              <a:t>Lambayeque</a:t>
            </a:r>
          </a:p>
          <a:p>
            <a:pPr marL="228600" indent="-228600">
              <a:buFont typeface="+mj-lt"/>
              <a:buAutoNum type="arabicPeriod"/>
            </a:pPr>
            <a:r>
              <a:rPr lang="es-PE" baseline="0" dirty="0"/>
              <a:t>La Libertad</a:t>
            </a:r>
          </a:p>
          <a:p>
            <a:pPr marL="228600" indent="-228600">
              <a:buFont typeface="+mj-lt"/>
              <a:buAutoNum type="arabicPeriod"/>
            </a:pPr>
            <a:r>
              <a:rPr lang="es-PE" baseline="0" dirty="0"/>
              <a:t>Ancash</a:t>
            </a:r>
          </a:p>
          <a:p>
            <a:pPr marL="228600" indent="-228600">
              <a:buFont typeface="+mj-lt"/>
              <a:buAutoNum type="arabicPeriod"/>
            </a:pPr>
            <a:r>
              <a:rPr lang="es-PE" baseline="0" dirty="0"/>
              <a:t>Lima</a:t>
            </a:r>
          </a:p>
          <a:p>
            <a:pPr marL="228600" indent="-228600">
              <a:buFont typeface="+mj-lt"/>
              <a:buAutoNum type="arabicPeriod"/>
            </a:pPr>
            <a:r>
              <a:rPr lang="es-PE" baseline="0" dirty="0"/>
              <a:t>Ica</a:t>
            </a:r>
          </a:p>
          <a:p>
            <a:pPr marL="228600" indent="-228600">
              <a:buFont typeface="+mj-lt"/>
              <a:buAutoNum type="arabicPeriod"/>
            </a:pPr>
            <a:r>
              <a:rPr lang="es-PE" baseline="0" dirty="0"/>
              <a:t>Arequipa</a:t>
            </a:r>
          </a:p>
          <a:p>
            <a:pPr marL="228600" indent="-228600">
              <a:buFont typeface="+mj-lt"/>
              <a:buAutoNum type="arabicPeriod"/>
            </a:pPr>
            <a:r>
              <a:rPr lang="es-PE" baseline="0" dirty="0"/>
              <a:t>Ayacucho</a:t>
            </a:r>
          </a:p>
          <a:p>
            <a:pPr marL="228600" indent="-228600">
              <a:buFont typeface="+mj-lt"/>
              <a:buAutoNum type="arabicPeriod"/>
            </a:pPr>
            <a:r>
              <a:rPr lang="es-PE" baseline="0" dirty="0"/>
              <a:t>Cusco</a:t>
            </a:r>
          </a:p>
          <a:p>
            <a:pPr marL="228600" indent="-228600">
              <a:buFont typeface="+mj-lt"/>
              <a:buAutoNum type="arabicPeriod"/>
            </a:pPr>
            <a:r>
              <a:rPr lang="es-PE" baseline="0" dirty="0"/>
              <a:t>Huancavelica</a:t>
            </a:r>
          </a:p>
          <a:p>
            <a:pPr marL="228600" indent="-228600">
              <a:buFont typeface="+mj-lt"/>
              <a:buAutoNum type="arabicPeriod"/>
            </a:pPr>
            <a:r>
              <a:rPr lang="es-PE" baseline="0" dirty="0"/>
              <a:t>Junín (Sierra y Selva)</a:t>
            </a:r>
          </a:p>
          <a:p>
            <a:pPr marL="228600" indent="-228600">
              <a:buFont typeface="+mj-lt"/>
              <a:buAutoNum type="arabicPeriod"/>
            </a:pPr>
            <a:r>
              <a:rPr lang="es-PE" baseline="0" dirty="0"/>
              <a:t>Cajamarca</a:t>
            </a:r>
          </a:p>
          <a:p>
            <a:pPr marL="228600" indent="-228600">
              <a:buFont typeface="+mj-lt"/>
              <a:buAutoNum type="arabicPeriod"/>
            </a:pPr>
            <a:r>
              <a:rPr lang="es-PE" baseline="0" dirty="0"/>
              <a:t>San Martin</a:t>
            </a:r>
          </a:p>
          <a:p>
            <a:pPr marL="228600" indent="-228600">
              <a:buFont typeface="+mj-lt"/>
              <a:buAutoNum type="arabicPeriod"/>
            </a:pPr>
            <a:r>
              <a:rPr lang="es-PE" baseline="0" dirty="0"/>
              <a:t>Loreto</a:t>
            </a:r>
          </a:p>
          <a:p>
            <a:endParaRPr lang="es-PE" baseline="0"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28</a:t>
            </a:fld>
            <a:endParaRPr lang="es-PE"/>
          </a:p>
        </p:txBody>
      </p:sp>
    </p:spTree>
    <p:extLst>
      <p:ext uri="{BB962C8B-B14F-4D97-AF65-F5344CB8AC3E}">
        <p14:creationId xmlns:p14="http://schemas.microsoft.com/office/powerpoint/2010/main" val="580421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En el 2003 la agricultura moderna se</a:t>
            </a:r>
            <a:r>
              <a:rPr lang="es-PE" baseline="0" dirty="0"/>
              <a:t> concentraba en </a:t>
            </a:r>
          </a:p>
          <a:p>
            <a:pPr marL="228600" indent="-228600">
              <a:buFont typeface="+mj-lt"/>
              <a:buAutoNum type="arabicParenR"/>
            </a:pPr>
            <a:r>
              <a:rPr lang="es-PE" baseline="0" dirty="0"/>
              <a:t>Piura</a:t>
            </a:r>
          </a:p>
          <a:p>
            <a:pPr marL="228600" indent="-228600">
              <a:buFont typeface="+mj-lt"/>
              <a:buAutoNum type="arabicParenR"/>
            </a:pPr>
            <a:r>
              <a:rPr lang="es-PE" baseline="0" dirty="0"/>
              <a:t>La Libertad</a:t>
            </a:r>
          </a:p>
          <a:p>
            <a:pPr marL="228600" indent="-228600">
              <a:buFont typeface="+mj-lt"/>
              <a:buAutoNum type="arabicParenR"/>
            </a:pPr>
            <a:r>
              <a:rPr lang="es-PE" baseline="0" dirty="0"/>
              <a:t>Ancash</a:t>
            </a:r>
          </a:p>
          <a:p>
            <a:pPr marL="228600" indent="-228600">
              <a:buFont typeface="+mj-lt"/>
              <a:buAutoNum type="arabicParenR"/>
            </a:pPr>
            <a:r>
              <a:rPr lang="es-PE" baseline="0" dirty="0"/>
              <a:t>Lima</a:t>
            </a:r>
          </a:p>
          <a:p>
            <a:pPr marL="228600" indent="-228600">
              <a:buFont typeface="+mj-lt"/>
              <a:buAutoNum type="arabicParenR"/>
            </a:pPr>
            <a:r>
              <a:rPr lang="es-PE" baseline="0" dirty="0"/>
              <a:t>Ica</a:t>
            </a:r>
          </a:p>
          <a:p>
            <a:endParaRPr lang="es-PE" baseline="0" dirty="0"/>
          </a:p>
          <a:p>
            <a:r>
              <a:rPr lang="es-PE" baseline="0" dirty="0"/>
              <a:t>En el 2015 la agricultura moderna se concentró en</a:t>
            </a:r>
          </a:p>
          <a:p>
            <a:pPr marL="228600" indent="-228600">
              <a:buFont typeface="+mj-lt"/>
              <a:buAutoNum type="arabicPeriod"/>
            </a:pPr>
            <a:r>
              <a:rPr lang="es-PE" baseline="0" dirty="0"/>
              <a:t>Tumbes</a:t>
            </a:r>
          </a:p>
          <a:p>
            <a:pPr marL="228600" indent="-228600">
              <a:buFont typeface="+mj-lt"/>
              <a:buAutoNum type="arabicPeriod"/>
            </a:pPr>
            <a:r>
              <a:rPr lang="es-PE" baseline="0" dirty="0"/>
              <a:t>Piura</a:t>
            </a:r>
          </a:p>
          <a:p>
            <a:pPr marL="228600" indent="-228600">
              <a:buFont typeface="+mj-lt"/>
              <a:buAutoNum type="arabicPeriod"/>
            </a:pPr>
            <a:r>
              <a:rPr lang="es-PE" baseline="0" dirty="0"/>
              <a:t>Lambayeque</a:t>
            </a:r>
          </a:p>
          <a:p>
            <a:pPr marL="228600" indent="-228600">
              <a:buFont typeface="+mj-lt"/>
              <a:buAutoNum type="arabicPeriod"/>
            </a:pPr>
            <a:r>
              <a:rPr lang="es-PE" baseline="0" dirty="0"/>
              <a:t>La Libertad</a:t>
            </a:r>
          </a:p>
          <a:p>
            <a:pPr marL="228600" indent="-228600">
              <a:buFont typeface="+mj-lt"/>
              <a:buAutoNum type="arabicPeriod"/>
            </a:pPr>
            <a:r>
              <a:rPr lang="es-PE" baseline="0" dirty="0"/>
              <a:t>Ancash</a:t>
            </a:r>
          </a:p>
          <a:p>
            <a:pPr marL="228600" indent="-228600">
              <a:buFont typeface="+mj-lt"/>
              <a:buAutoNum type="arabicPeriod"/>
            </a:pPr>
            <a:r>
              <a:rPr lang="es-PE" baseline="0" dirty="0"/>
              <a:t>Lima</a:t>
            </a:r>
          </a:p>
          <a:p>
            <a:pPr marL="228600" indent="-228600">
              <a:buFont typeface="+mj-lt"/>
              <a:buAutoNum type="arabicPeriod"/>
            </a:pPr>
            <a:r>
              <a:rPr lang="es-PE" baseline="0" dirty="0"/>
              <a:t>Ica</a:t>
            </a:r>
          </a:p>
          <a:p>
            <a:pPr marL="228600" indent="-228600">
              <a:buFont typeface="+mj-lt"/>
              <a:buAutoNum type="arabicPeriod"/>
            </a:pPr>
            <a:r>
              <a:rPr lang="es-PE" baseline="0" dirty="0"/>
              <a:t>Arequipa</a:t>
            </a:r>
          </a:p>
          <a:p>
            <a:pPr marL="228600" indent="-228600">
              <a:buFont typeface="+mj-lt"/>
              <a:buAutoNum type="arabicPeriod"/>
            </a:pPr>
            <a:r>
              <a:rPr lang="es-PE" baseline="0" dirty="0"/>
              <a:t>Ayacucho</a:t>
            </a:r>
          </a:p>
          <a:p>
            <a:pPr marL="228600" indent="-228600">
              <a:buFont typeface="+mj-lt"/>
              <a:buAutoNum type="arabicPeriod"/>
            </a:pPr>
            <a:r>
              <a:rPr lang="es-PE" baseline="0" dirty="0"/>
              <a:t>Cusco</a:t>
            </a:r>
          </a:p>
          <a:p>
            <a:pPr marL="228600" indent="-228600">
              <a:buFont typeface="+mj-lt"/>
              <a:buAutoNum type="arabicPeriod"/>
            </a:pPr>
            <a:r>
              <a:rPr lang="es-PE" baseline="0" dirty="0"/>
              <a:t>Huancavelica</a:t>
            </a:r>
          </a:p>
          <a:p>
            <a:pPr marL="228600" indent="-228600">
              <a:buFont typeface="+mj-lt"/>
              <a:buAutoNum type="arabicPeriod"/>
            </a:pPr>
            <a:r>
              <a:rPr lang="es-PE" baseline="0" dirty="0"/>
              <a:t>Junín (Sierra y Selva)</a:t>
            </a:r>
          </a:p>
          <a:p>
            <a:pPr marL="228600" indent="-228600">
              <a:buFont typeface="+mj-lt"/>
              <a:buAutoNum type="arabicPeriod"/>
            </a:pPr>
            <a:r>
              <a:rPr lang="es-PE" baseline="0" dirty="0"/>
              <a:t>Cajamarca</a:t>
            </a:r>
          </a:p>
          <a:p>
            <a:pPr marL="228600" indent="-228600">
              <a:buFont typeface="+mj-lt"/>
              <a:buAutoNum type="arabicPeriod"/>
            </a:pPr>
            <a:r>
              <a:rPr lang="es-PE" baseline="0" dirty="0"/>
              <a:t>San Martin</a:t>
            </a:r>
          </a:p>
          <a:p>
            <a:pPr marL="228600" indent="-228600">
              <a:buFont typeface="+mj-lt"/>
              <a:buAutoNum type="arabicPeriod"/>
            </a:pPr>
            <a:r>
              <a:rPr lang="es-PE" baseline="0" dirty="0"/>
              <a:t>Loreto</a:t>
            </a:r>
          </a:p>
          <a:p>
            <a:endParaRPr lang="es-PE" baseline="0"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29</a:t>
            </a:fld>
            <a:endParaRPr lang="es-PE"/>
          </a:p>
        </p:txBody>
      </p:sp>
    </p:spTree>
    <p:extLst>
      <p:ext uri="{BB962C8B-B14F-4D97-AF65-F5344CB8AC3E}">
        <p14:creationId xmlns:p14="http://schemas.microsoft.com/office/powerpoint/2010/main" val="129925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84188" y="1279525"/>
            <a:ext cx="6135687" cy="3452813"/>
          </a:xfrm>
        </p:spPr>
      </p:sp>
      <p:sp>
        <p:nvSpPr>
          <p:cNvPr id="3" name="Marcador de notas 2"/>
          <p:cNvSpPr>
            <a:spLocks noGrp="1"/>
          </p:cNvSpPr>
          <p:nvPr>
            <p:ph type="body" idx="1"/>
          </p:nvPr>
        </p:nvSpPr>
        <p:spPr/>
        <p:txBody>
          <a:bodyPr/>
          <a:lstStyle/>
          <a:p>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4</a:t>
            </a:fld>
            <a:endParaRPr lang="es-PE"/>
          </a:p>
        </p:txBody>
      </p:sp>
    </p:spTree>
    <p:extLst>
      <p:ext uri="{BB962C8B-B14F-4D97-AF65-F5344CB8AC3E}">
        <p14:creationId xmlns:p14="http://schemas.microsoft.com/office/powerpoint/2010/main" val="1699127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1233488"/>
            <a:ext cx="5916613" cy="3328987"/>
          </a:xfrm>
        </p:spPr>
      </p:sp>
      <p:sp>
        <p:nvSpPr>
          <p:cNvPr id="3" name="Marcador de notas 2"/>
          <p:cNvSpPr>
            <a:spLocks noGrp="1"/>
          </p:cNvSpPr>
          <p:nvPr>
            <p:ph type="body" idx="1"/>
          </p:nvPr>
        </p:nvSpPr>
        <p:spPr/>
        <p:txBody>
          <a:bodyPr/>
          <a:lstStyle/>
          <a:p>
            <a:pPr defTabSz="890110">
              <a:defRPr/>
            </a:pPr>
            <a:r>
              <a:rPr lang="es-PE" dirty="0"/>
              <a:t>En </a:t>
            </a:r>
            <a:r>
              <a:rPr lang="es-PE" b="1" dirty="0"/>
              <a:t>Olmos - Lambayeque</a:t>
            </a:r>
            <a:r>
              <a:rPr lang="es-PE" dirty="0"/>
              <a:t> actualmente se </a:t>
            </a:r>
            <a:r>
              <a:rPr lang="es-MX" dirty="0"/>
              <a:t>han instalado 10,500 hectáreas con cultivos como la uva de mesa, palta,  páprika, espárragos, arándanos, cítricos, granadas, mango, banano orgánico, maracuyá, pimientos, quinua, así como caña de azúcar, algodón y maíz.</a:t>
            </a:r>
          </a:p>
          <a:p>
            <a:endParaRPr lang="es-PE" dirty="0"/>
          </a:p>
          <a:p>
            <a:r>
              <a:rPr lang="es-PE" dirty="0"/>
              <a:t>En la primera fase de la tercera</a:t>
            </a:r>
            <a:r>
              <a:rPr lang="es-PE" baseline="0" dirty="0"/>
              <a:t> etapa de </a:t>
            </a:r>
            <a:r>
              <a:rPr lang="es-PE" b="1" baseline="0" dirty="0"/>
              <a:t>CHAVIMOCHIC – La Libertad</a:t>
            </a:r>
            <a:r>
              <a:rPr lang="es-PE" baseline="0" dirty="0"/>
              <a:t>, </a:t>
            </a:r>
            <a:r>
              <a:rPr lang="es-PE" dirty="0">
                <a:effectLst/>
              </a:rPr>
              <a:t>que corresponden a </a:t>
            </a:r>
            <a:r>
              <a:rPr lang="es-PE" b="1" dirty="0">
                <a:effectLst/>
              </a:rPr>
              <a:t>la construcción </a:t>
            </a:r>
            <a:r>
              <a:rPr lang="es-PE" baseline="0" dirty="0"/>
              <a:t> de </a:t>
            </a:r>
            <a:r>
              <a:rPr lang="es-PE" b="0" baseline="0" dirty="0"/>
              <a:t>la </a:t>
            </a:r>
            <a:r>
              <a:rPr lang="es-PE" b="0" dirty="0">
                <a:effectLst/>
              </a:rPr>
              <a:t>represa Palo Redondo, (que a</a:t>
            </a:r>
            <a:r>
              <a:rPr lang="es-PE" dirty="0"/>
              <a:t>lmacenará 360 millones de metros cúbicos de agua</a:t>
            </a:r>
            <a:r>
              <a:rPr lang="es-PE" b="0" dirty="0">
                <a:effectLst/>
              </a:rPr>
              <a:t>), </a:t>
            </a:r>
            <a:r>
              <a:rPr lang="es-PE" baseline="0" dirty="0"/>
              <a:t>a febrero del 2016 </a:t>
            </a:r>
            <a:r>
              <a:rPr lang="es-PE" b="0" dirty="0">
                <a:effectLst/>
              </a:rPr>
              <a:t>tenia un avance de casi 50%</a:t>
            </a:r>
          </a:p>
          <a:p>
            <a:endParaRPr lang="es-PE" b="0" dirty="0">
              <a:effectLst/>
            </a:endParaRPr>
          </a:p>
          <a:p>
            <a:r>
              <a:rPr lang="es-PE" dirty="0">
                <a:effectLst/>
              </a:rPr>
              <a:t>En esta primera fase se han realizado los trabajos de relleno de la presa y las obras subterráneas para la ejecución del túnel de aducción, que a través de sus 450 metros de longitud y 5.5 metros de diámetro, conducirá las aguas del rio Santa almacenadas en la presa Palo Redondo hacia las tierras agrícolas de La Libertad. El túnel de aducción tiene capacidad para transportar 78 m3 de agua por segundo</a:t>
            </a:r>
          </a:p>
          <a:p>
            <a:endParaRPr lang="es-PE" b="0" dirty="0">
              <a:effectLst/>
            </a:endParaRPr>
          </a:p>
          <a:p>
            <a:r>
              <a:rPr lang="es-PE" b="0" dirty="0"/>
              <a:t>La represa podría estar terminada en su totalidad a fines del 2018, para empezar a operar el 2019.</a:t>
            </a:r>
          </a:p>
        </p:txBody>
      </p:sp>
      <p:sp>
        <p:nvSpPr>
          <p:cNvPr id="4" name="Marcador de número de diapositiva 3"/>
          <p:cNvSpPr>
            <a:spLocks noGrp="1"/>
          </p:cNvSpPr>
          <p:nvPr>
            <p:ph type="sldNum" sz="quarter" idx="10"/>
          </p:nvPr>
        </p:nvSpPr>
        <p:spPr/>
        <p:txBody>
          <a:bodyPr/>
          <a:lstStyle/>
          <a:p>
            <a:fld id="{2235FFCA-7F24-4348-9942-438E53CC5712}" type="slidenum">
              <a:rPr lang="es-PE" smtClean="0"/>
              <a:t>31</a:t>
            </a:fld>
            <a:endParaRPr lang="es-PE"/>
          </a:p>
        </p:txBody>
      </p:sp>
    </p:spTree>
    <p:extLst>
      <p:ext uri="{BB962C8B-B14F-4D97-AF65-F5344CB8AC3E}">
        <p14:creationId xmlns:p14="http://schemas.microsoft.com/office/powerpoint/2010/main" val="3896671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4175" y="1212850"/>
            <a:ext cx="5821363" cy="3275013"/>
          </a:xfrm>
        </p:spPr>
      </p:sp>
      <p:sp>
        <p:nvSpPr>
          <p:cNvPr id="3" name="Marcador de notas 2"/>
          <p:cNvSpPr>
            <a:spLocks noGrp="1"/>
          </p:cNvSpPr>
          <p:nvPr>
            <p:ph type="body" idx="1"/>
          </p:nvPr>
        </p:nvSpPr>
        <p:spPr/>
        <p:txBody>
          <a:bodyPr/>
          <a:lstStyle/>
          <a:p>
            <a:r>
              <a:rPr lang="es-PE" b="1" dirty="0"/>
              <a:t>Desarrollar</a:t>
            </a:r>
            <a:r>
              <a:rPr lang="es-PE" b="1" baseline="0" dirty="0"/>
              <a:t> nuevos productos que amplíen nuestra oferta exportable es uno de los desafíos actuales. La Agricultura Moderna ya trabaja en ello.</a:t>
            </a:r>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pPr/>
              <a:t>33</a:t>
            </a:fld>
            <a:endParaRPr lang="es-PE"/>
          </a:p>
        </p:txBody>
      </p:sp>
    </p:spTree>
    <p:extLst>
      <p:ext uri="{BB962C8B-B14F-4D97-AF65-F5344CB8AC3E}">
        <p14:creationId xmlns:p14="http://schemas.microsoft.com/office/powerpoint/2010/main" val="4148264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4175" y="1212850"/>
            <a:ext cx="5821363" cy="3275013"/>
          </a:xfrm>
        </p:spPr>
      </p:sp>
      <p:sp>
        <p:nvSpPr>
          <p:cNvPr id="3" name="Marcador de notas 2"/>
          <p:cNvSpPr>
            <a:spLocks noGrp="1"/>
          </p:cNvSpPr>
          <p:nvPr>
            <p:ph type="body" idx="1"/>
          </p:nvPr>
        </p:nvSpPr>
        <p:spPr/>
        <p:txBody>
          <a:bodyPr/>
          <a:lstStyle/>
          <a:p>
            <a:r>
              <a:rPr lang="es-PE" b="1" dirty="0"/>
              <a:t>Desarrollar</a:t>
            </a:r>
            <a:r>
              <a:rPr lang="es-PE" b="1" baseline="0" dirty="0"/>
              <a:t> nuevos productos que amplíen nuestra oferta exportable es uno de los desafíos actuales. La Agricultura Moderna ya trabaja en ello.</a:t>
            </a:r>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pPr/>
              <a:t>35</a:t>
            </a:fld>
            <a:endParaRPr lang="es-PE"/>
          </a:p>
        </p:txBody>
      </p:sp>
    </p:spTree>
    <p:extLst>
      <p:ext uri="{BB962C8B-B14F-4D97-AF65-F5344CB8AC3E}">
        <p14:creationId xmlns:p14="http://schemas.microsoft.com/office/powerpoint/2010/main" val="67169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4175" y="1212850"/>
            <a:ext cx="5821363" cy="3275013"/>
          </a:xfrm>
        </p:spPr>
      </p:sp>
      <p:sp>
        <p:nvSpPr>
          <p:cNvPr id="3" name="Marcador de notas 2"/>
          <p:cNvSpPr>
            <a:spLocks noGrp="1"/>
          </p:cNvSpPr>
          <p:nvPr>
            <p:ph type="body" idx="1"/>
          </p:nvPr>
        </p:nvSpPr>
        <p:spPr/>
        <p:txBody>
          <a:bodyPr/>
          <a:lstStyle/>
          <a:p>
            <a:r>
              <a:rPr lang="es-PE" b="1" dirty="0"/>
              <a:t>Desarrollar</a:t>
            </a:r>
            <a:r>
              <a:rPr lang="es-PE" b="1" baseline="0" dirty="0"/>
              <a:t> nuevos productos que amplíen nuestra oferta exportable es uno de los desafíos actuales. La Agricultura Moderna ya trabaja en ello.</a:t>
            </a:r>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pPr/>
              <a:t>36</a:t>
            </a:fld>
            <a:endParaRPr lang="es-PE"/>
          </a:p>
        </p:txBody>
      </p:sp>
    </p:spTree>
    <p:extLst>
      <p:ext uri="{BB962C8B-B14F-4D97-AF65-F5344CB8AC3E}">
        <p14:creationId xmlns:p14="http://schemas.microsoft.com/office/powerpoint/2010/main" val="128806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1233488"/>
            <a:ext cx="5916613" cy="3328987"/>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61A725E9-2C5C-4E81-8251-7F1F3F3DE05A}" type="slidenum">
              <a:rPr lang="es-PE" smtClean="0"/>
              <a:t>39</a:t>
            </a:fld>
            <a:endParaRPr lang="es-PE"/>
          </a:p>
        </p:txBody>
      </p:sp>
    </p:spTree>
    <p:extLst>
      <p:ext uri="{BB962C8B-B14F-4D97-AF65-F5344CB8AC3E}">
        <p14:creationId xmlns:p14="http://schemas.microsoft.com/office/powerpoint/2010/main" val="1723985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89629" indent="-80357">
              <a:buFontTx/>
              <a:buChar char="-"/>
              <a:defRPr/>
            </a:pPr>
            <a:endParaRPr lang="es-PE" i="1" dirty="0">
              <a:solidFill>
                <a:srgbClr val="464646"/>
              </a:solidFill>
            </a:endParaRPr>
          </a:p>
        </p:txBody>
      </p:sp>
      <p:sp>
        <p:nvSpPr>
          <p:cNvPr id="4" name="3 Marcador de número de diapositiva"/>
          <p:cNvSpPr>
            <a:spLocks noGrp="1"/>
          </p:cNvSpPr>
          <p:nvPr>
            <p:ph type="sldNum" sz="quarter" idx="10"/>
          </p:nvPr>
        </p:nvSpPr>
        <p:spPr/>
        <p:txBody>
          <a:bodyPr/>
          <a:lstStyle/>
          <a:p>
            <a:fld id="{6015C8B3-DA5F-46F6-A211-D91A054F5668}" type="slidenum">
              <a:rPr lang="es-PE" smtClean="0"/>
              <a:t>41</a:t>
            </a:fld>
            <a:endParaRPr lang="es-PE"/>
          </a:p>
        </p:txBody>
      </p:sp>
    </p:spTree>
    <p:extLst>
      <p:ext uri="{BB962C8B-B14F-4D97-AF65-F5344CB8AC3E}">
        <p14:creationId xmlns:p14="http://schemas.microsoft.com/office/powerpoint/2010/main" val="3958139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43</a:t>
            </a:fld>
            <a:endParaRPr lang="es-PE"/>
          </a:p>
        </p:txBody>
      </p:sp>
    </p:spTree>
    <p:extLst>
      <p:ext uri="{BB962C8B-B14F-4D97-AF65-F5344CB8AC3E}">
        <p14:creationId xmlns:p14="http://schemas.microsoft.com/office/powerpoint/2010/main" val="4226738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44</a:t>
            </a:fld>
            <a:endParaRPr lang="es-PE"/>
          </a:p>
        </p:txBody>
      </p:sp>
    </p:spTree>
    <p:extLst>
      <p:ext uri="{BB962C8B-B14F-4D97-AF65-F5344CB8AC3E}">
        <p14:creationId xmlns:p14="http://schemas.microsoft.com/office/powerpoint/2010/main" val="4136125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45</a:t>
            </a:fld>
            <a:endParaRPr lang="es-PE"/>
          </a:p>
        </p:txBody>
      </p:sp>
    </p:spTree>
    <p:extLst>
      <p:ext uri="{BB962C8B-B14F-4D97-AF65-F5344CB8AC3E}">
        <p14:creationId xmlns:p14="http://schemas.microsoft.com/office/powerpoint/2010/main" val="2962543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46</a:t>
            </a:fld>
            <a:endParaRPr lang="es-PE"/>
          </a:p>
        </p:txBody>
      </p:sp>
    </p:spTree>
    <p:extLst>
      <p:ext uri="{BB962C8B-B14F-4D97-AF65-F5344CB8AC3E}">
        <p14:creationId xmlns:p14="http://schemas.microsoft.com/office/powerpoint/2010/main" val="163665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3563" y="1327150"/>
            <a:ext cx="6365875" cy="3581400"/>
          </a:xfrm>
        </p:spPr>
      </p:sp>
      <p:sp>
        <p:nvSpPr>
          <p:cNvPr id="3" name="Marcador de notas 2"/>
          <p:cNvSpPr>
            <a:spLocks noGrp="1"/>
          </p:cNvSpPr>
          <p:nvPr>
            <p:ph type="body" idx="1"/>
          </p:nvPr>
        </p:nvSpPr>
        <p:spPr/>
        <p:txBody>
          <a:bodyPr/>
          <a:lstStyle/>
          <a:p>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5</a:t>
            </a:fld>
            <a:endParaRPr lang="es-PE"/>
          </a:p>
        </p:txBody>
      </p:sp>
    </p:spTree>
    <p:extLst>
      <p:ext uri="{BB962C8B-B14F-4D97-AF65-F5344CB8AC3E}">
        <p14:creationId xmlns:p14="http://schemas.microsoft.com/office/powerpoint/2010/main" val="967602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47</a:t>
            </a:fld>
            <a:endParaRPr lang="es-PE"/>
          </a:p>
        </p:txBody>
      </p:sp>
    </p:spTree>
    <p:extLst>
      <p:ext uri="{BB962C8B-B14F-4D97-AF65-F5344CB8AC3E}">
        <p14:creationId xmlns:p14="http://schemas.microsoft.com/office/powerpoint/2010/main" val="2775513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84188" y="1279525"/>
            <a:ext cx="6135687" cy="3452813"/>
          </a:xfrm>
        </p:spPr>
      </p:sp>
      <p:sp>
        <p:nvSpPr>
          <p:cNvPr id="3" name="Marcador de notas 2"/>
          <p:cNvSpPr>
            <a:spLocks noGrp="1"/>
          </p:cNvSpPr>
          <p:nvPr>
            <p:ph type="body" idx="1"/>
          </p:nvPr>
        </p:nvSpPr>
        <p:spPr/>
        <p:txBody>
          <a:bodyPr/>
          <a:lstStyle/>
          <a:p>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6</a:t>
            </a:fld>
            <a:endParaRPr lang="es-PE"/>
          </a:p>
        </p:txBody>
      </p:sp>
    </p:spTree>
    <p:extLst>
      <p:ext uri="{BB962C8B-B14F-4D97-AF65-F5344CB8AC3E}">
        <p14:creationId xmlns:p14="http://schemas.microsoft.com/office/powerpoint/2010/main" val="272964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84188" y="1279525"/>
            <a:ext cx="6135687" cy="3452813"/>
          </a:xfrm>
        </p:spPr>
      </p:sp>
      <p:sp>
        <p:nvSpPr>
          <p:cNvPr id="3" name="2 Marcador de notas"/>
          <p:cNvSpPr>
            <a:spLocks noGrp="1"/>
          </p:cNvSpPr>
          <p:nvPr>
            <p:ph type="body" idx="1"/>
          </p:nvPr>
        </p:nvSpPr>
        <p:spPr/>
        <p:txBody>
          <a:bodyPr/>
          <a:lstStyle/>
          <a:p>
            <a:pPr marL="6455" defTabSz="929542">
              <a:defRPr/>
            </a:pPr>
            <a:r>
              <a:rPr lang="es-PE" sz="900" dirty="0">
                <a:solidFill>
                  <a:srgbClr val="464646"/>
                </a:solidFill>
              </a:rPr>
              <a:t>Principales destinos en la exportación de frutas y hortalizas frescas en el 2015:</a:t>
            </a:r>
          </a:p>
          <a:p>
            <a:pPr marL="6455" defTabSz="929542">
              <a:defRPr/>
            </a:pPr>
            <a:endParaRPr lang="es-PE" sz="900" dirty="0">
              <a:solidFill>
                <a:srgbClr val="464646"/>
              </a:solidFill>
            </a:endParaRPr>
          </a:p>
          <a:p>
            <a:pPr marL="6455" defTabSz="929542">
              <a:defRPr/>
            </a:pPr>
            <a:r>
              <a:rPr lang="es-PE" sz="900" dirty="0">
                <a:solidFill>
                  <a:srgbClr val="464646"/>
                </a:solidFill>
              </a:rPr>
              <a:t>En el 2015 se han exportado a 86 mercados y entre los 11 principales se encuentran:</a:t>
            </a:r>
          </a:p>
          <a:p>
            <a:pPr marL="363103" indent="-146855" defTabSz="929542">
              <a:buFont typeface="+mj-lt"/>
              <a:buAutoNum type="alphaLcPeriod"/>
              <a:defRPr/>
            </a:pPr>
            <a:endParaRPr lang="es-PE" sz="900" dirty="0">
              <a:solidFill>
                <a:srgbClr val="464646"/>
              </a:solidFill>
            </a:endParaRPr>
          </a:p>
          <a:p>
            <a:pPr marL="448633" indent="-232385" defTabSz="929542">
              <a:buFont typeface="+mj-lt"/>
              <a:buAutoNum type="arabicPeriod"/>
              <a:defRPr/>
            </a:pPr>
            <a:r>
              <a:rPr lang="es-PE" sz="900" dirty="0">
                <a:solidFill>
                  <a:srgbClr val="464646"/>
                </a:solidFill>
              </a:rPr>
              <a:t>Estados Unidos</a:t>
            </a:r>
          </a:p>
          <a:p>
            <a:pPr marL="448633" indent="-232385" defTabSz="929542">
              <a:buFont typeface="+mj-lt"/>
              <a:buAutoNum type="arabicPeriod"/>
              <a:defRPr/>
            </a:pPr>
            <a:r>
              <a:rPr lang="es-PE" sz="900" dirty="0">
                <a:solidFill>
                  <a:srgbClr val="464646"/>
                </a:solidFill>
              </a:rPr>
              <a:t>Holanda</a:t>
            </a:r>
          </a:p>
          <a:p>
            <a:pPr marL="448633" indent="-232385" defTabSz="929542">
              <a:buFont typeface="+mj-lt"/>
              <a:buAutoNum type="arabicPeriod"/>
              <a:defRPr/>
            </a:pPr>
            <a:r>
              <a:rPr lang="es-PE" sz="900" dirty="0">
                <a:solidFill>
                  <a:srgbClr val="464646"/>
                </a:solidFill>
              </a:rPr>
              <a:t>Reino Unido</a:t>
            </a:r>
          </a:p>
          <a:p>
            <a:pPr marL="448633" indent="-232385" defTabSz="929542">
              <a:buFont typeface="+mj-lt"/>
              <a:buAutoNum type="arabicPeriod"/>
              <a:defRPr/>
            </a:pPr>
            <a:r>
              <a:rPr lang="es-PE" sz="900" dirty="0">
                <a:solidFill>
                  <a:srgbClr val="464646"/>
                </a:solidFill>
              </a:rPr>
              <a:t>China + Hong Kong</a:t>
            </a:r>
          </a:p>
          <a:p>
            <a:pPr marL="448633" indent="-232385" defTabSz="929542">
              <a:buFont typeface="+mj-lt"/>
              <a:buAutoNum type="arabicPeriod"/>
              <a:defRPr/>
            </a:pPr>
            <a:r>
              <a:rPr lang="es-PE" sz="900" dirty="0">
                <a:solidFill>
                  <a:srgbClr val="464646"/>
                </a:solidFill>
              </a:rPr>
              <a:t>España</a:t>
            </a:r>
          </a:p>
          <a:p>
            <a:pPr marL="448633" indent="-232385" defTabSz="929542">
              <a:buFont typeface="+mj-lt"/>
              <a:buAutoNum type="arabicPeriod"/>
              <a:defRPr/>
            </a:pPr>
            <a:r>
              <a:rPr lang="es-PE" sz="900" dirty="0">
                <a:solidFill>
                  <a:srgbClr val="464646"/>
                </a:solidFill>
              </a:rPr>
              <a:t>Canadá</a:t>
            </a:r>
          </a:p>
          <a:p>
            <a:pPr marL="448633" indent="-232385" defTabSz="929542">
              <a:buFont typeface="+mj-lt"/>
              <a:buAutoNum type="arabicPeriod"/>
              <a:defRPr/>
            </a:pPr>
            <a:r>
              <a:rPr lang="es-PE" sz="900" dirty="0">
                <a:solidFill>
                  <a:srgbClr val="464646"/>
                </a:solidFill>
              </a:rPr>
              <a:t>Alemania</a:t>
            </a:r>
          </a:p>
          <a:p>
            <a:pPr marL="448633" indent="-232385" defTabSz="929542">
              <a:buFont typeface="+mj-lt"/>
              <a:buAutoNum type="arabicPeriod"/>
              <a:defRPr/>
            </a:pPr>
            <a:r>
              <a:rPr lang="es-PE" sz="900" dirty="0">
                <a:solidFill>
                  <a:srgbClr val="464646"/>
                </a:solidFill>
              </a:rPr>
              <a:t>Rusia</a:t>
            </a:r>
          </a:p>
          <a:p>
            <a:pPr marL="448633" indent="-232385" defTabSz="929542">
              <a:buFont typeface="+mj-lt"/>
              <a:buAutoNum type="arabicPeriod"/>
              <a:defRPr/>
            </a:pPr>
            <a:r>
              <a:rPr lang="es-PE" sz="900" dirty="0">
                <a:solidFill>
                  <a:srgbClr val="464646"/>
                </a:solidFill>
              </a:rPr>
              <a:t>Corea del Sur</a:t>
            </a:r>
          </a:p>
          <a:p>
            <a:pPr marL="448633" indent="-232385" defTabSz="929542">
              <a:buFont typeface="+mj-lt"/>
              <a:buAutoNum type="arabicPeriod"/>
              <a:defRPr/>
            </a:pPr>
            <a:r>
              <a:rPr lang="es-PE" sz="900" dirty="0">
                <a:solidFill>
                  <a:srgbClr val="464646"/>
                </a:solidFill>
              </a:rPr>
              <a:t>Chile</a:t>
            </a:r>
          </a:p>
          <a:p>
            <a:pPr marL="448633" indent="-232385" defTabSz="929542">
              <a:buFont typeface="+mj-lt"/>
              <a:buAutoNum type="arabicPeriod"/>
              <a:defRPr/>
            </a:pPr>
            <a:r>
              <a:rPr lang="es-PE" sz="900" dirty="0">
                <a:solidFill>
                  <a:srgbClr val="464646"/>
                </a:solidFill>
              </a:rPr>
              <a:t>Tailandia</a:t>
            </a:r>
          </a:p>
        </p:txBody>
      </p:sp>
      <p:sp>
        <p:nvSpPr>
          <p:cNvPr id="4" name="3 Marcador de número de diapositiva"/>
          <p:cNvSpPr>
            <a:spLocks noGrp="1"/>
          </p:cNvSpPr>
          <p:nvPr>
            <p:ph type="sldNum" sz="quarter" idx="10"/>
          </p:nvPr>
        </p:nvSpPr>
        <p:spPr/>
        <p:txBody>
          <a:bodyPr/>
          <a:lstStyle/>
          <a:p>
            <a:fld id="{6015C8B3-DA5F-46F6-A211-D91A054F5668}" type="slidenum">
              <a:rPr lang="es-PE" smtClean="0"/>
              <a:t>7</a:t>
            </a:fld>
            <a:endParaRPr lang="es-PE"/>
          </a:p>
        </p:txBody>
      </p:sp>
    </p:spTree>
    <p:extLst>
      <p:ext uri="{BB962C8B-B14F-4D97-AF65-F5344CB8AC3E}">
        <p14:creationId xmlns:p14="http://schemas.microsoft.com/office/powerpoint/2010/main" val="108853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3563" y="1327150"/>
            <a:ext cx="6365875" cy="3581400"/>
          </a:xfrm>
        </p:spPr>
      </p:sp>
      <p:sp>
        <p:nvSpPr>
          <p:cNvPr id="3" name="Marcador de notas 2"/>
          <p:cNvSpPr>
            <a:spLocks noGrp="1"/>
          </p:cNvSpPr>
          <p:nvPr>
            <p:ph type="body" idx="1"/>
          </p:nvPr>
        </p:nvSpPr>
        <p:spPr/>
        <p:txBody>
          <a:bodyPr/>
          <a:lstStyle/>
          <a:p>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8</a:t>
            </a:fld>
            <a:endParaRPr lang="es-PE"/>
          </a:p>
        </p:txBody>
      </p:sp>
    </p:spTree>
    <p:extLst>
      <p:ext uri="{BB962C8B-B14F-4D97-AF65-F5344CB8AC3E}">
        <p14:creationId xmlns:p14="http://schemas.microsoft.com/office/powerpoint/2010/main" val="365571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3563" y="1327150"/>
            <a:ext cx="6365875" cy="3581400"/>
          </a:xfrm>
        </p:spPr>
      </p:sp>
      <p:sp>
        <p:nvSpPr>
          <p:cNvPr id="3" name="Marcador de notas 2"/>
          <p:cNvSpPr>
            <a:spLocks noGrp="1"/>
          </p:cNvSpPr>
          <p:nvPr>
            <p:ph type="body" idx="1"/>
          </p:nvPr>
        </p:nvSpPr>
        <p:spPr/>
        <p:txBody>
          <a:bodyPr/>
          <a:lstStyle/>
          <a:p>
            <a:endParaRPr lang="es-PE"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9</a:t>
            </a:fld>
            <a:endParaRPr lang="es-PE"/>
          </a:p>
        </p:txBody>
      </p:sp>
    </p:spTree>
    <p:extLst>
      <p:ext uri="{BB962C8B-B14F-4D97-AF65-F5344CB8AC3E}">
        <p14:creationId xmlns:p14="http://schemas.microsoft.com/office/powerpoint/2010/main" val="133722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84188" y="1279525"/>
            <a:ext cx="6135687" cy="3452813"/>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12</a:t>
            </a:fld>
            <a:endParaRPr lang="es-PE"/>
          </a:p>
        </p:txBody>
      </p:sp>
    </p:spTree>
    <p:extLst>
      <p:ext uri="{BB962C8B-B14F-4D97-AF65-F5344CB8AC3E}">
        <p14:creationId xmlns:p14="http://schemas.microsoft.com/office/powerpoint/2010/main" val="128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84188" y="1279525"/>
            <a:ext cx="6135687" cy="3452813"/>
          </a:xfrm>
        </p:spPr>
      </p:sp>
      <p:sp>
        <p:nvSpPr>
          <p:cNvPr id="3" name="Marcador de notas 2"/>
          <p:cNvSpPr>
            <a:spLocks noGrp="1"/>
          </p:cNvSpPr>
          <p:nvPr>
            <p:ph type="body" idx="1"/>
          </p:nvPr>
        </p:nvSpPr>
        <p:spPr/>
        <p:txBody>
          <a:bodyPr/>
          <a:lstStyle/>
          <a:p>
            <a:pPr algn="l"/>
            <a:endParaRPr lang="es-PE" sz="1400" b="1" dirty="0"/>
          </a:p>
        </p:txBody>
      </p:sp>
      <p:sp>
        <p:nvSpPr>
          <p:cNvPr id="4" name="Marcador de número de diapositiva 3"/>
          <p:cNvSpPr>
            <a:spLocks noGrp="1"/>
          </p:cNvSpPr>
          <p:nvPr>
            <p:ph type="sldNum" sz="quarter" idx="10"/>
          </p:nvPr>
        </p:nvSpPr>
        <p:spPr/>
        <p:txBody>
          <a:bodyPr/>
          <a:lstStyle/>
          <a:p>
            <a:fld id="{2235FFCA-7F24-4348-9942-438E53CC5712}" type="slidenum">
              <a:rPr lang="es-PE" smtClean="0"/>
              <a:t>13</a:t>
            </a:fld>
            <a:endParaRPr lang="es-PE"/>
          </a:p>
        </p:txBody>
      </p:sp>
    </p:spTree>
    <p:extLst>
      <p:ext uri="{BB962C8B-B14F-4D97-AF65-F5344CB8AC3E}">
        <p14:creationId xmlns:p14="http://schemas.microsoft.com/office/powerpoint/2010/main" val="230819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FED96F9-D852-4FE0-83AF-2E05B47268DE}" type="datetimeFigureOut">
              <a:rPr lang="es-PE" smtClean="0"/>
              <a:t>12/09/2017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EE7ED6A-602E-4BBF-A75F-91C1E4679609}" type="slidenum">
              <a:rPr lang="es-PE" smtClean="0"/>
              <a:t>‹Nº›</a:t>
            </a:fld>
            <a:endParaRPr lang="es-PE"/>
          </a:p>
        </p:txBody>
      </p:sp>
    </p:spTree>
    <p:extLst>
      <p:ext uri="{BB962C8B-B14F-4D97-AF65-F5344CB8AC3E}">
        <p14:creationId xmlns:p14="http://schemas.microsoft.com/office/powerpoint/2010/main" val="393336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ED96F9-D852-4FE0-83AF-2E05B47268DE}" type="datetimeFigureOut">
              <a:rPr lang="es-PE" smtClean="0"/>
              <a:t>12/09/2017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EE7ED6A-602E-4BBF-A75F-91C1E4679609}" type="slidenum">
              <a:rPr lang="es-PE" smtClean="0"/>
              <a:t>‹Nº›</a:t>
            </a:fld>
            <a:endParaRPr lang="es-PE"/>
          </a:p>
        </p:txBody>
      </p:sp>
    </p:spTree>
    <p:extLst>
      <p:ext uri="{BB962C8B-B14F-4D97-AF65-F5344CB8AC3E}">
        <p14:creationId xmlns:p14="http://schemas.microsoft.com/office/powerpoint/2010/main" val="74305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ED96F9-D852-4FE0-83AF-2E05B47268DE}" type="datetimeFigureOut">
              <a:rPr lang="es-PE" smtClean="0"/>
              <a:t>12/09/2017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EE7ED6A-602E-4BBF-A75F-91C1E4679609}" type="slidenum">
              <a:rPr lang="es-PE" smtClean="0"/>
              <a:t>‹Nº›</a:t>
            </a:fld>
            <a:endParaRPr lang="es-PE"/>
          </a:p>
        </p:txBody>
      </p:sp>
    </p:spTree>
    <p:extLst>
      <p:ext uri="{BB962C8B-B14F-4D97-AF65-F5344CB8AC3E}">
        <p14:creationId xmlns:p14="http://schemas.microsoft.com/office/powerpoint/2010/main" val="76226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OverTx">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24418" y="1125538"/>
            <a:ext cx="10957983" cy="1079500"/>
          </a:xfrm>
        </p:spPr>
        <p:txBody>
          <a:bodyPr/>
          <a:lstStyle/>
          <a:p>
            <a:r>
              <a:rPr lang="es-ES"/>
              <a:t>Haga clic para modificar el estilo de título del patrón</a:t>
            </a:r>
            <a:endParaRPr lang="es-PE"/>
          </a:p>
        </p:txBody>
      </p:sp>
      <p:sp>
        <p:nvSpPr>
          <p:cNvPr id="3" name="2 Marcador de contenido"/>
          <p:cNvSpPr>
            <a:spLocks noGrp="1"/>
          </p:cNvSpPr>
          <p:nvPr>
            <p:ph sz="quarter" idx="1"/>
          </p:nvPr>
        </p:nvSpPr>
        <p:spPr>
          <a:xfrm>
            <a:off x="609600" y="2565400"/>
            <a:ext cx="5384800" cy="17033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quarter" idx="2"/>
          </p:nvPr>
        </p:nvSpPr>
        <p:spPr>
          <a:xfrm>
            <a:off x="6197600" y="2565400"/>
            <a:ext cx="5384800" cy="17033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half" idx="3"/>
          </p:nvPr>
        </p:nvSpPr>
        <p:spPr>
          <a:xfrm>
            <a:off x="609600" y="4421189"/>
            <a:ext cx="10972800" cy="17049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8CB0FACA-33E3-4CE7-A305-6C93DE8D02F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1404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ED96F9-D852-4FE0-83AF-2E05B47268DE}" type="datetimeFigureOut">
              <a:rPr lang="es-PE" smtClean="0"/>
              <a:t>12/09/2017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EE7ED6A-602E-4BBF-A75F-91C1E4679609}" type="slidenum">
              <a:rPr lang="es-PE" smtClean="0"/>
              <a:t>‹Nº›</a:t>
            </a:fld>
            <a:endParaRPr lang="es-PE"/>
          </a:p>
        </p:txBody>
      </p:sp>
    </p:spTree>
    <p:extLst>
      <p:ext uri="{BB962C8B-B14F-4D97-AF65-F5344CB8AC3E}">
        <p14:creationId xmlns:p14="http://schemas.microsoft.com/office/powerpoint/2010/main" val="243413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FED96F9-D852-4FE0-83AF-2E05B47268DE}" type="datetimeFigureOut">
              <a:rPr lang="es-PE" smtClean="0"/>
              <a:t>12/09/2017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EE7ED6A-602E-4BBF-A75F-91C1E4679609}" type="slidenum">
              <a:rPr lang="es-PE" smtClean="0"/>
              <a:t>‹Nº›</a:t>
            </a:fld>
            <a:endParaRPr lang="es-PE"/>
          </a:p>
        </p:txBody>
      </p:sp>
    </p:spTree>
    <p:extLst>
      <p:ext uri="{BB962C8B-B14F-4D97-AF65-F5344CB8AC3E}">
        <p14:creationId xmlns:p14="http://schemas.microsoft.com/office/powerpoint/2010/main" val="79621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FED96F9-D852-4FE0-83AF-2E05B47268DE}" type="datetimeFigureOut">
              <a:rPr lang="es-PE" smtClean="0"/>
              <a:t>12/09/2017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EE7ED6A-602E-4BBF-A75F-91C1E4679609}" type="slidenum">
              <a:rPr lang="es-PE" smtClean="0"/>
              <a:t>‹Nº›</a:t>
            </a:fld>
            <a:endParaRPr lang="es-PE"/>
          </a:p>
        </p:txBody>
      </p:sp>
    </p:spTree>
    <p:extLst>
      <p:ext uri="{BB962C8B-B14F-4D97-AF65-F5344CB8AC3E}">
        <p14:creationId xmlns:p14="http://schemas.microsoft.com/office/powerpoint/2010/main" val="109179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FED96F9-D852-4FE0-83AF-2E05B47268DE}" type="datetimeFigureOut">
              <a:rPr lang="es-PE" smtClean="0"/>
              <a:t>12/09/2017</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EEE7ED6A-602E-4BBF-A75F-91C1E4679609}" type="slidenum">
              <a:rPr lang="es-PE" smtClean="0"/>
              <a:t>‹Nº›</a:t>
            </a:fld>
            <a:endParaRPr lang="es-PE"/>
          </a:p>
        </p:txBody>
      </p:sp>
    </p:spTree>
    <p:extLst>
      <p:ext uri="{BB962C8B-B14F-4D97-AF65-F5344CB8AC3E}">
        <p14:creationId xmlns:p14="http://schemas.microsoft.com/office/powerpoint/2010/main" val="150117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FED96F9-D852-4FE0-83AF-2E05B47268DE}" type="datetimeFigureOut">
              <a:rPr lang="es-PE" smtClean="0"/>
              <a:t>12/09/2017</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EEE7ED6A-602E-4BBF-A75F-91C1E4679609}" type="slidenum">
              <a:rPr lang="es-PE" smtClean="0"/>
              <a:t>‹Nº›</a:t>
            </a:fld>
            <a:endParaRPr lang="es-PE"/>
          </a:p>
        </p:txBody>
      </p:sp>
    </p:spTree>
    <p:extLst>
      <p:ext uri="{BB962C8B-B14F-4D97-AF65-F5344CB8AC3E}">
        <p14:creationId xmlns:p14="http://schemas.microsoft.com/office/powerpoint/2010/main" val="262327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D96F9-D852-4FE0-83AF-2E05B47268DE}" type="datetimeFigureOut">
              <a:rPr lang="es-PE" smtClean="0"/>
              <a:t>12/09/2017</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EEE7ED6A-602E-4BBF-A75F-91C1E4679609}" type="slidenum">
              <a:rPr lang="es-PE" smtClean="0"/>
              <a:t>‹Nº›</a:t>
            </a:fld>
            <a:endParaRPr lang="es-PE"/>
          </a:p>
        </p:txBody>
      </p:sp>
    </p:spTree>
    <p:extLst>
      <p:ext uri="{BB962C8B-B14F-4D97-AF65-F5344CB8AC3E}">
        <p14:creationId xmlns:p14="http://schemas.microsoft.com/office/powerpoint/2010/main" val="161017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FED96F9-D852-4FE0-83AF-2E05B47268DE}" type="datetimeFigureOut">
              <a:rPr lang="es-PE" smtClean="0"/>
              <a:t>12/09/2017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EE7ED6A-602E-4BBF-A75F-91C1E4679609}" type="slidenum">
              <a:rPr lang="es-PE" smtClean="0"/>
              <a:t>‹Nº›</a:t>
            </a:fld>
            <a:endParaRPr lang="es-PE"/>
          </a:p>
        </p:txBody>
      </p:sp>
    </p:spTree>
    <p:extLst>
      <p:ext uri="{BB962C8B-B14F-4D97-AF65-F5344CB8AC3E}">
        <p14:creationId xmlns:p14="http://schemas.microsoft.com/office/powerpoint/2010/main" val="372280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FED96F9-D852-4FE0-83AF-2E05B47268DE}" type="datetimeFigureOut">
              <a:rPr lang="es-PE" smtClean="0"/>
              <a:t>12/09/2017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EE7ED6A-602E-4BBF-A75F-91C1E4679609}" type="slidenum">
              <a:rPr lang="es-PE" smtClean="0"/>
              <a:t>‹Nº›</a:t>
            </a:fld>
            <a:endParaRPr lang="es-PE"/>
          </a:p>
        </p:txBody>
      </p:sp>
    </p:spTree>
    <p:extLst>
      <p:ext uri="{BB962C8B-B14F-4D97-AF65-F5344CB8AC3E}">
        <p14:creationId xmlns:p14="http://schemas.microsoft.com/office/powerpoint/2010/main" val="337168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D96F9-D852-4FE0-83AF-2E05B47268DE}" type="datetimeFigureOut">
              <a:rPr lang="es-PE" smtClean="0"/>
              <a:t>12/09/2017</a:t>
            </a:fld>
            <a:endParaRPr lang="es-P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7ED6A-602E-4BBF-A75F-91C1E4679609}" type="slidenum">
              <a:rPr lang="es-PE" smtClean="0"/>
              <a:t>‹Nº›</a:t>
            </a:fld>
            <a:endParaRPr lang="es-PE"/>
          </a:p>
        </p:txBody>
      </p:sp>
    </p:spTree>
    <p:extLst>
      <p:ext uri="{BB962C8B-B14F-4D97-AF65-F5344CB8AC3E}">
        <p14:creationId xmlns:p14="http://schemas.microsoft.com/office/powerpoint/2010/main" val="30564055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68.jp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29.jpg"/><Relationship Id="rId4" Type="http://schemas.openxmlformats.org/officeDocument/2006/relationships/image" Target="../media/image70.emf"/></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29.jp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32.jpeg"/><Relationship Id="rId9" Type="http://schemas.openxmlformats.org/officeDocument/2006/relationships/image" Target="../media/image75.png"/><Relationship Id="rId1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9.jpg"/><Relationship Id="rId4" Type="http://schemas.openxmlformats.org/officeDocument/2006/relationships/image" Target="../media/image8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9.jp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2.jpe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29.jpg"/><Relationship Id="rId3" Type="http://schemas.openxmlformats.org/officeDocument/2006/relationships/image" Target="../media/image90.jpg"/><Relationship Id="rId7" Type="http://schemas.openxmlformats.org/officeDocument/2006/relationships/image" Target="../media/image94.jpeg"/><Relationship Id="rId12" Type="http://schemas.openxmlformats.org/officeDocument/2006/relationships/image" Target="../media/image9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3.jpeg"/><Relationship Id="rId11" Type="http://schemas.openxmlformats.org/officeDocument/2006/relationships/image" Target="../media/image98.jpeg"/><Relationship Id="rId5" Type="http://schemas.openxmlformats.org/officeDocument/2006/relationships/image" Target="../media/image92.jpeg"/><Relationship Id="rId10" Type="http://schemas.openxmlformats.org/officeDocument/2006/relationships/image" Target="../media/image97.jpeg"/><Relationship Id="rId4" Type="http://schemas.openxmlformats.org/officeDocument/2006/relationships/image" Target="../media/image91.jpeg"/><Relationship Id="rId9" Type="http://schemas.openxmlformats.org/officeDocument/2006/relationships/image" Target="../media/image96.jpeg"/><Relationship Id="rId14" Type="http://schemas.openxmlformats.org/officeDocument/2006/relationships/image" Target="../media/image32.jpeg"/></Relationships>
</file>

<file path=ppt/slides/_rels/slide23.xml.rels><?xml version="1.0" encoding="UTF-8" standalone="yes"?>
<Relationships xmlns="http://schemas.openxmlformats.org/package/2006/relationships"><Relationship Id="rId8" Type="http://schemas.openxmlformats.org/officeDocument/2006/relationships/image" Target="../media/image104.jpg"/><Relationship Id="rId3" Type="http://schemas.openxmlformats.org/officeDocument/2006/relationships/image" Target="../media/image29.jpg"/><Relationship Id="rId7" Type="http://schemas.openxmlformats.org/officeDocument/2006/relationships/image" Target="../media/image103.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2.jpeg"/><Relationship Id="rId5" Type="http://schemas.openxmlformats.org/officeDocument/2006/relationships/image" Target="../media/image101.jpg"/><Relationship Id="rId4" Type="http://schemas.openxmlformats.org/officeDocument/2006/relationships/image" Target="../media/image100.jpg"/><Relationship Id="rId9" Type="http://schemas.openxmlformats.org/officeDocument/2006/relationships/image" Target="../media/image32.jpeg"/></Relationships>
</file>

<file path=ppt/slides/_rels/slide24.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29.jpg"/><Relationship Id="rId7" Type="http://schemas.openxmlformats.org/officeDocument/2006/relationships/image" Target="../media/image10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7.jpeg"/><Relationship Id="rId5" Type="http://schemas.openxmlformats.org/officeDocument/2006/relationships/image" Target="../media/image106.jpg"/><Relationship Id="rId4" Type="http://schemas.openxmlformats.org/officeDocument/2006/relationships/image" Target="../media/image105.jpg"/><Relationship Id="rId9"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10.jp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1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2.jpg"/><Relationship Id="rId7" Type="http://schemas.openxmlformats.org/officeDocument/2006/relationships/image" Target="../media/image11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5.jpeg"/><Relationship Id="rId5" Type="http://schemas.openxmlformats.org/officeDocument/2006/relationships/image" Target="../media/image114.jpeg"/><Relationship Id="rId10" Type="http://schemas.openxmlformats.org/officeDocument/2006/relationships/image" Target="../media/image32.jpeg"/><Relationship Id="rId4" Type="http://schemas.openxmlformats.org/officeDocument/2006/relationships/image" Target="../media/image113.jpeg"/><Relationship Id="rId9"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9.jpg"/><Relationship Id="rId4" Type="http://schemas.openxmlformats.org/officeDocument/2006/relationships/image" Target="../media/image1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12.jpg"/><Relationship Id="rId7"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114.jpeg"/><Relationship Id="rId4" Type="http://schemas.openxmlformats.org/officeDocument/2006/relationships/image" Target="../media/image118.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6.png"/><Relationship Id="rId3" Type="http://schemas.openxmlformats.org/officeDocument/2006/relationships/image" Target="../media/image4.jp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29.jp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4.jpeg"/><Relationship Id="rId32" Type="http://schemas.openxmlformats.org/officeDocument/2006/relationships/image" Target="../media/image32.jpe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hyperlink" Target="//upload.wikimedia.org/wikipedia/commons/9/95/Alianza_del_Pac%C3%ADfico-Logo.jpg" TargetMode="External"/><Relationship Id="rId28" Type="http://schemas.openxmlformats.org/officeDocument/2006/relationships/image" Target="../media/image28.jpe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7.jpeg"/><Relationship Id="rId30" Type="http://schemas.openxmlformats.org/officeDocument/2006/relationships/image" Target="../media/image30.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22.jpg"/><Relationship Id="rId3" Type="http://schemas.openxmlformats.org/officeDocument/2006/relationships/image" Target="../media/image29.jpg"/><Relationship Id="rId7" Type="http://schemas.openxmlformats.org/officeDocument/2006/relationships/image" Target="../media/image121.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0.jpg"/><Relationship Id="rId11" Type="http://schemas.openxmlformats.org/officeDocument/2006/relationships/image" Target="../media/image125.jpg"/><Relationship Id="rId5" Type="http://schemas.openxmlformats.org/officeDocument/2006/relationships/image" Target="../media/image119.jpg"/><Relationship Id="rId10" Type="http://schemas.openxmlformats.org/officeDocument/2006/relationships/image" Target="../media/image124.jpg"/><Relationship Id="rId4" Type="http://schemas.openxmlformats.org/officeDocument/2006/relationships/image" Target="../media/image32.jpeg"/><Relationship Id="rId9" Type="http://schemas.openxmlformats.org/officeDocument/2006/relationships/image" Target="../media/image123.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29.jpg"/><Relationship Id="rId3" Type="http://schemas.openxmlformats.org/officeDocument/2006/relationships/image" Target="../media/image29.jpg"/><Relationship Id="rId7" Type="http://schemas.openxmlformats.org/officeDocument/2006/relationships/image" Target="../media/image128.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7.jpeg"/><Relationship Id="rId5" Type="http://schemas.openxmlformats.org/officeDocument/2006/relationships/image" Target="../media/image126.pn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8" Type="http://schemas.openxmlformats.org/officeDocument/2006/relationships/image" Target="../media/image135.jpeg"/><Relationship Id="rId13" Type="http://schemas.openxmlformats.org/officeDocument/2006/relationships/image" Target="../media/image140.jpeg"/><Relationship Id="rId3" Type="http://schemas.openxmlformats.org/officeDocument/2006/relationships/image" Target="../media/image130.jpeg"/><Relationship Id="rId7" Type="http://schemas.openxmlformats.org/officeDocument/2006/relationships/image" Target="../media/image134.jpeg"/><Relationship Id="rId12" Type="http://schemas.openxmlformats.org/officeDocument/2006/relationships/image" Target="../media/image139.jpeg"/><Relationship Id="rId2" Type="http://schemas.openxmlformats.org/officeDocument/2006/relationships/notesSlide" Target="../notesSlides/notesSlide23.xml"/><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133.jpeg"/><Relationship Id="rId11" Type="http://schemas.openxmlformats.org/officeDocument/2006/relationships/image" Target="../media/image138.jpeg"/><Relationship Id="rId5" Type="http://schemas.openxmlformats.org/officeDocument/2006/relationships/image" Target="../media/image132.jpeg"/><Relationship Id="rId15" Type="http://schemas.openxmlformats.org/officeDocument/2006/relationships/image" Target="../media/image29.jpg"/><Relationship Id="rId10" Type="http://schemas.openxmlformats.org/officeDocument/2006/relationships/image" Target="../media/image137.jpeg"/><Relationship Id="rId4" Type="http://schemas.openxmlformats.org/officeDocument/2006/relationships/image" Target="../media/image131.jpeg"/><Relationship Id="rId9" Type="http://schemas.openxmlformats.org/officeDocument/2006/relationships/image" Target="../media/image136.jpeg"/><Relationship Id="rId14" Type="http://schemas.openxmlformats.org/officeDocument/2006/relationships/image" Target="../media/image141.jpe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42.emf"/><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43.emf"/><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8" Type="http://schemas.openxmlformats.org/officeDocument/2006/relationships/image" Target="../media/image148.jpg"/><Relationship Id="rId13" Type="http://schemas.openxmlformats.org/officeDocument/2006/relationships/image" Target="../media/image32.jpeg"/><Relationship Id="rId3" Type="http://schemas.openxmlformats.org/officeDocument/2006/relationships/image" Target="../media/image126.png"/><Relationship Id="rId7" Type="http://schemas.openxmlformats.org/officeDocument/2006/relationships/image" Target="../media/image147.jpg"/><Relationship Id="rId12"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46.jpg"/><Relationship Id="rId11" Type="http://schemas.openxmlformats.org/officeDocument/2006/relationships/image" Target="../media/image151.jpg"/><Relationship Id="rId5" Type="http://schemas.openxmlformats.org/officeDocument/2006/relationships/image" Target="../media/image145.png"/><Relationship Id="rId10" Type="http://schemas.openxmlformats.org/officeDocument/2006/relationships/image" Target="../media/image150.jpg"/><Relationship Id="rId4" Type="http://schemas.openxmlformats.org/officeDocument/2006/relationships/image" Target="../media/image144.jpeg"/><Relationship Id="rId9" Type="http://schemas.openxmlformats.org/officeDocument/2006/relationships/image" Target="../media/image149.jpeg"/></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3.emf"/></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29.jp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53.jpg"/><Relationship Id="rId7" Type="http://schemas.openxmlformats.org/officeDocument/2006/relationships/diagramQuickStyle" Target="../diagrams/quickStyle2.xml"/><Relationship Id="rId12"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55.jpeg"/><Relationship Id="rId5" Type="http://schemas.openxmlformats.org/officeDocument/2006/relationships/diagramData" Target="../diagrams/data2.xml"/><Relationship Id="rId10" Type="http://schemas.openxmlformats.org/officeDocument/2006/relationships/image" Target="../media/image29.jpg"/><Relationship Id="rId4" Type="http://schemas.openxmlformats.org/officeDocument/2006/relationships/image" Target="../media/image154.png"/><Relationship Id="rId9" Type="http://schemas.microsoft.com/office/2007/relationships/diagramDrawing" Target="../diagrams/drawing2.xml"/></Relationships>
</file>

<file path=ppt/slides/_rels/slide4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6.png"/><Relationship Id="rId7" Type="http://schemas.openxmlformats.org/officeDocument/2006/relationships/diagramColors" Target="../diagrams/colors3.xml"/><Relationship Id="rId12"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29.jpg"/><Relationship Id="rId5" Type="http://schemas.openxmlformats.org/officeDocument/2006/relationships/diagramLayout" Target="../diagrams/layout3.xml"/><Relationship Id="rId10" Type="http://schemas.openxmlformats.org/officeDocument/2006/relationships/image" Target="../media/image154.png"/><Relationship Id="rId4" Type="http://schemas.openxmlformats.org/officeDocument/2006/relationships/diagramData" Target="../diagrams/data3.xml"/><Relationship Id="rId9" Type="http://schemas.openxmlformats.org/officeDocument/2006/relationships/image" Target="../media/image155.jpeg"/></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54.png"/><Relationship Id="rId7" Type="http://schemas.openxmlformats.org/officeDocument/2006/relationships/diagramQuickStyle" Target="../diagrams/quickStyle4.xml"/><Relationship Id="rId12"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155.jpeg"/><Relationship Id="rId5" Type="http://schemas.openxmlformats.org/officeDocument/2006/relationships/diagramData" Target="../diagrams/data4.xml"/><Relationship Id="rId10" Type="http://schemas.openxmlformats.org/officeDocument/2006/relationships/image" Target="../media/image29.jpg"/><Relationship Id="rId4" Type="http://schemas.openxmlformats.org/officeDocument/2006/relationships/image" Target="../media/image157.jpg"/><Relationship Id="rId9" Type="http://schemas.microsoft.com/office/2007/relationships/diagramDrawing" Target="../diagrams/drawing4.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18" Type="http://schemas.openxmlformats.org/officeDocument/2006/relationships/image" Target="../media/image29.jp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3.xm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png"/><Relationship Id="rId10" Type="http://schemas.openxmlformats.org/officeDocument/2006/relationships/image" Target="../media/image41.jpeg"/><Relationship Id="rId19" Type="http://schemas.openxmlformats.org/officeDocument/2006/relationships/image" Target="../media/image32.jpe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9.jp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chart" Target="../charts/chart3.xml"/><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32.jpe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29.jpg"/></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64.jpeg"/><Relationship Id="rId18" Type="http://schemas.openxmlformats.org/officeDocument/2006/relationships/image" Target="../media/image29.jp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63.jpg"/><Relationship Id="rId17" Type="http://schemas.openxmlformats.org/officeDocument/2006/relationships/chart" Target="../charts/chart4.xml"/><Relationship Id="rId2" Type="http://schemas.openxmlformats.org/officeDocument/2006/relationships/notesSlide" Target="../notesSlides/notesSlide7.xml"/><Relationship Id="rId16" Type="http://schemas.openxmlformats.org/officeDocument/2006/relationships/image" Target="../media/image67.jp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62.jpg"/><Relationship Id="rId5" Type="http://schemas.openxmlformats.org/officeDocument/2006/relationships/image" Target="../media/image36.jpeg"/><Relationship Id="rId15" Type="http://schemas.openxmlformats.org/officeDocument/2006/relationships/image" Target="../media/image66.jpeg"/><Relationship Id="rId10" Type="http://schemas.openxmlformats.org/officeDocument/2006/relationships/image" Target="../media/image61.jpeg"/><Relationship Id="rId19" Type="http://schemas.openxmlformats.org/officeDocument/2006/relationships/image" Target="../media/image32.jpeg"/><Relationship Id="rId4" Type="http://schemas.openxmlformats.org/officeDocument/2006/relationships/image" Target="../media/image35.png"/><Relationship Id="rId9" Type="http://schemas.openxmlformats.org/officeDocument/2006/relationships/image" Target="../media/image60.jpeg"/><Relationship Id="rId14" Type="http://schemas.openxmlformats.org/officeDocument/2006/relationships/image" Target="../media/image6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gusano, invertebrado&#10;&#10;Descripción generada con confianza muy alta">
            <a:extLst>
              <a:ext uri="{FF2B5EF4-FFF2-40B4-BE49-F238E27FC236}">
                <a16:creationId xmlns:a16="http://schemas.microsoft.com/office/drawing/2014/main" id="{3F8C5334-B78D-43B5-B519-4B444A9A0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 y="476519"/>
            <a:ext cx="12192001" cy="2042666"/>
          </a:xfrm>
        </p:spPr>
        <p:txBody>
          <a:bodyPr>
            <a:normAutofit fontScale="90000"/>
          </a:bodyPr>
          <a:lstStyle/>
          <a:p>
            <a:pPr algn="r"/>
            <a:r>
              <a:rPr lang="es-PE" sz="8000" b="1" dirty="0">
                <a:solidFill>
                  <a:schemeClr val="bg1"/>
                </a:solidFill>
              </a:rPr>
              <a:t>Desafíos y oportunidades de las agroexportaciones</a:t>
            </a:r>
            <a:endParaRPr lang="es-PE" b="1" dirty="0">
              <a:solidFill>
                <a:schemeClr val="accent1">
                  <a:lumMod val="20000"/>
                  <a:lumOff val="80000"/>
                </a:schemeClr>
              </a:solidFill>
            </a:endParaRPr>
          </a:p>
        </p:txBody>
      </p:sp>
      <p:sp>
        <p:nvSpPr>
          <p:cNvPr id="3" name="Subtítulo 2"/>
          <p:cNvSpPr>
            <a:spLocks noGrp="1"/>
          </p:cNvSpPr>
          <p:nvPr>
            <p:ph type="subTitle" idx="1"/>
          </p:nvPr>
        </p:nvSpPr>
        <p:spPr>
          <a:xfrm>
            <a:off x="1" y="5288949"/>
            <a:ext cx="12192000" cy="1143382"/>
          </a:xfrm>
        </p:spPr>
        <p:txBody>
          <a:bodyPr/>
          <a:lstStyle/>
          <a:p>
            <a:r>
              <a:rPr lang="es-PE" sz="4000" dirty="0">
                <a:solidFill>
                  <a:schemeClr val="bg1"/>
                </a:solidFill>
              </a:rPr>
              <a:t>Gabriel Amaro</a:t>
            </a:r>
          </a:p>
          <a:p>
            <a:r>
              <a:rPr lang="es-PE" sz="1800" b="1" dirty="0">
                <a:solidFill>
                  <a:schemeClr val="accent1">
                    <a:lumMod val="20000"/>
                    <a:lumOff val="80000"/>
                  </a:schemeClr>
                </a:solidFill>
              </a:rPr>
              <a:t>12 de Setiembre de 2017 </a:t>
            </a:r>
          </a:p>
        </p:txBody>
      </p:sp>
      <p:sp>
        <p:nvSpPr>
          <p:cNvPr id="10" name="AutoShape 2" descr="Image result for packing esparragos">
            <a:extLst>
              <a:ext uri="{FF2B5EF4-FFF2-40B4-BE49-F238E27FC236}">
                <a16:creationId xmlns:a16="http://schemas.microsoft.com/office/drawing/2014/main" id="{B6ACE8B7-60F4-4DC9-BEDE-D49E899FBA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3" name="AutoShape 4" descr="Image result for packing uvas">
            <a:extLst>
              <a:ext uri="{FF2B5EF4-FFF2-40B4-BE49-F238E27FC236}">
                <a16:creationId xmlns:a16="http://schemas.microsoft.com/office/drawing/2014/main" id="{9C59FB93-5B90-4650-BD4E-33F0A0D7CAC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a:extLst>
              <a:ext uri="{FF2B5EF4-FFF2-40B4-BE49-F238E27FC236}">
                <a16:creationId xmlns:a16="http://schemas.microsoft.com/office/drawing/2014/main" id="{F7179DD0-E9E7-4132-A3AB-3A051EF2E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147" y="3519886"/>
            <a:ext cx="2566379" cy="1175617"/>
          </a:xfrm>
          <a:prstGeom prst="rect">
            <a:avLst/>
          </a:prstGeom>
        </p:spPr>
      </p:pic>
      <p:pic>
        <p:nvPicPr>
          <p:cNvPr id="11" name="Imagen 10">
            <a:extLst>
              <a:ext uri="{FF2B5EF4-FFF2-40B4-BE49-F238E27FC236}">
                <a16:creationId xmlns:a16="http://schemas.microsoft.com/office/drawing/2014/main" id="{6CF64FA9-17E9-4EB5-BCA5-631009885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806" y="3519886"/>
            <a:ext cx="4285409" cy="1123730"/>
          </a:xfrm>
          <a:prstGeom prst="rect">
            <a:avLst/>
          </a:prstGeom>
        </p:spPr>
      </p:pic>
    </p:spTree>
    <p:extLst>
      <p:ext uri="{BB962C8B-B14F-4D97-AF65-F5344CB8AC3E}">
        <p14:creationId xmlns:p14="http://schemas.microsoft.com/office/powerpoint/2010/main" val="242062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728" y="2104623"/>
            <a:ext cx="9144000" cy="4276725"/>
          </a:xfrm>
          <a:prstGeom prst="rect">
            <a:avLst/>
          </a:prstGeom>
        </p:spPr>
      </p:pic>
      <p:sp>
        <p:nvSpPr>
          <p:cNvPr id="5" name="Elipse 4"/>
          <p:cNvSpPr/>
          <p:nvPr/>
        </p:nvSpPr>
        <p:spPr>
          <a:xfrm>
            <a:off x="7389547" y="991956"/>
            <a:ext cx="1548000" cy="1548000"/>
          </a:xfrm>
          <a:prstGeom prst="ellipse">
            <a:avLst/>
          </a:prstGeom>
          <a:solidFill>
            <a:srgbClr val="05811A"/>
          </a:solidFill>
          <a:ln>
            <a:solidFill>
              <a:schemeClr val="bg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PE" sz="2000" dirty="0"/>
              <a:t>18°</a:t>
            </a:r>
          </a:p>
          <a:p>
            <a:pPr algn="ctr"/>
            <a:r>
              <a:rPr lang="es-PE" sz="2000" dirty="0"/>
              <a:t>Perú</a:t>
            </a:r>
          </a:p>
        </p:txBody>
      </p:sp>
      <p:sp>
        <p:nvSpPr>
          <p:cNvPr id="8" name="Elipse 7"/>
          <p:cNvSpPr/>
          <p:nvPr/>
        </p:nvSpPr>
        <p:spPr>
          <a:xfrm>
            <a:off x="4786678" y="1808246"/>
            <a:ext cx="1548000" cy="1548000"/>
          </a:xfrm>
          <a:prstGeom prst="ellipse">
            <a:avLst/>
          </a:prstGeom>
          <a:solidFill>
            <a:srgbClr val="05811A"/>
          </a:solidFill>
          <a:ln>
            <a:solidFill>
              <a:schemeClr val="bg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PE" sz="2000" dirty="0"/>
              <a:t>28°</a:t>
            </a:r>
          </a:p>
          <a:p>
            <a:pPr algn="ctr"/>
            <a:r>
              <a:rPr lang="es-PE" sz="2000" dirty="0"/>
              <a:t>Perú</a:t>
            </a:r>
          </a:p>
        </p:txBody>
      </p:sp>
      <p:sp>
        <p:nvSpPr>
          <p:cNvPr id="15" name="Elipse 14"/>
          <p:cNvSpPr/>
          <p:nvPr/>
        </p:nvSpPr>
        <p:spPr>
          <a:xfrm>
            <a:off x="2155783" y="2447183"/>
            <a:ext cx="1548000" cy="1548000"/>
          </a:xfrm>
          <a:prstGeom prst="ellipse">
            <a:avLst/>
          </a:prstGeom>
          <a:solidFill>
            <a:srgbClr val="05811A"/>
          </a:solidFill>
          <a:ln>
            <a:solidFill>
              <a:schemeClr val="bg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PE" sz="2000" dirty="0"/>
              <a:t>36°</a:t>
            </a:r>
          </a:p>
          <a:p>
            <a:pPr algn="ctr"/>
            <a:r>
              <a:rPr lang="es-PE" sz="2000" dirty="0"/>
              <a:t>Perú</a:t>
            </a:r>
          </a:p>
        </p:txBody>
      </p:sp>
      <p:sp>
        <p:nvSpPr>
          <p:cNvPr id="16" name="Elipse 15"/>
          <p:cNvSpPr/>
          <p:nvPr/>
        </p:nvSpPr>
        <p:spPr>
          <a:xfrm>
            <a:off x="3239203" y="2447183"/>
            <a:ext cx="612000" cy="610056"/>
          </a:xfrm>
          <a:prstGeom prst="ellipse">
            <a:avLst/>
          </a:prstGeom>
          <a:solidFill>
            <a:srgbClr val="C00000"/>
          </a:solidFill>
          <a:ln>
            <a:solidFill>
              <a:schemeClr val="bg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PE" sz="1600" b="1" dirty="0"/>
              <a:t>2001</a:t>
            </a:r>
          </a:p>
        </p:txBody>
      </p:sp>
      <p:sp>
        <p:nvSpPr>
          <p:cNvPr id="19" name="CuadroTexto 18"/>
          <p:cNvSpPr txBox="1"/>
          <p:nvPr/>
        </p:nvSpPr>
        <p:spPr>
          <a:xfrm>
            <a:off x="1965205" y="3995183"/>
            <a:ext cx="764954" cy="600164"/>
          </a:xfrm>
          <a:prstGeom prst="rect">
            <a:avLst/>
          </a:prstGeom>
          <a:noFill/>
        </p:spPr>
        <p:txBody>
          <a:bodyPr wrap="none" rtlCol="0">
            <a:spAutoFit/>
          </a:bodyPr>
          <a:lstStyle/>
          <a:p>
            <a:pPr algn="r"/>
            <a:r>
              <a:rPr lang="es-PE" sz="1100" b="1" dirty="0">
                <a:solidFill>
                  <a:srgbClr val="002060"/>
                </a:solidFill>
              </a:rPr>
              <a:t>1° España</a:t>
            </a:r>
          </a:p>
          <a:p>
            <a:pPr algn="r"/>
            <a:r>
              <a:rPr lang="es-PE" sz="1100" b="1" dirty="0">
                <a:solidFill>
                  <a:srgbClr val="002060"/>
                </a:solidFill>
              </a:rPr>
              <a:t>2° EEUU</a:t>
            </a:r>
          </a:p>
          <a:p>
            <a:pPr algn="r"/>
            <a:r>
              <a:rPr lang="es-PE" sz="1100" b="1" dirty="0">
                <a:solidFill>
                  <a:srgbClr val="002060"/>
                </a:solidFill>
              </a:rPr>
              <a:t>3° México</a:t>
            </a:r>
          </a:p>
        </p:txBody>
      </p:sp>
      <p:sp>
        <p:nvSpPr>
          <p:cNvPr id="20" name="Rectangle 116"/>
          <p:cNvSpPr>
            <a:spLocks/>
          </p:cNvSpPr>
          <p:nvPr/>
        </p:nvSpPr>
        <p:spPr bwMode="auto">
          <a:xfrm>
            <a:off x="43732" y="6490200"/>
            <a:ext cx="3507919" cy="30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lvl1pPr algn="ctr">
              <a:defRPr sz="3600">
                <a:solidFill>
                  <a:srgbClr val="000000"/>
                </a:solidFill>
                <a:latin typeface="Gill Sans" charset="0"/>
                <a:cs typeface="Heiti SC Light" charset="0"/>
                <a:sym typeface="Gill Sans" charset="0"/>
              </a:defRPr>
            </a:lvl1pPr>
            <a:lvl2pPr marL="742950" indent="-285750" algn="ctr">
              <a:defRPr sz="3600">
                <a:solidFill>
                  <a:srgbClr val="000000"/>
                </a:solidFill>
                <a:latin typeface="Gill Sans" charset="0"/>
                <a:cs typeface="Heiti SC Light" charset="0"/>
                <a:sym typeface="Gill Sans" charset="0"/>
              </a:defRPr>
            </a:lvl2pPr>
            <a:lvl3pPr marL="1143000" indent="-228600" algn="ctr">
              <a:defRPr sz="3600">
                <a:solidFill>
                  <a:srgbClr val="000000"/>
                </a:solidFill>
                <a:latin typeface="Gill Sans" charset="0"/>
                <a:cs typeface="Heiti SC Light" charset="0"/>
                <a:sym typeface="Gill Sans" charset="0"/>
              </a:defRPr>
            </a:lvl3pPr>
            <a:lvl4pPr marL="1600200" indent="-228600" algn="ctr">
              <a:defRPr sz="3600">
                <a:solidFill>
                  <a:srgbClr val="000000"/>
                </a:solidFill>
                <a:latin typeface="Gill Sans" charset="0"/>
                <a:cs typeface="Heiti SC Light" charset="0"/>
                <a:sym typeface="Gill Sans" charset="0"/>
              </a:defRPr>
            </a:lvl4pPr>
            <a:lvl5pPr marL="2057400" indent="-228600" algn="ctr">
              <a:defRPr sz="3600">
                <a:solidFill>
                  <a:srgbClr val="000000"/>
                </a:solidFill>
                <a:latin typeface="Gill Sans" charset="0"/>
                <a:cs typeface="Heiti SC Light" charset="0"/>
                <a:sym typeface="Gill Sans" charset="0"/>
              </a:defRPr>
            </a:lvl5pPr>
            <a:lvl6pPr marL="25146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6pPr>
            <a:lvl7pPr marL="29718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7pPr>
            <a:lvl8pPr marL="34290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8pPr>
            <a:lvl9pPr marL="38862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9pPr>
          </a:lstStyle>
          <a:p>
            <a:pPr algn="l" eaLnBrk="1" hangingPunct="1"/>
            <a:r>
              <a:rPr lang="en-US" altLang="es-PE" sz="1100" b="1" dirty="0">
                <a:solidFill>
                  <a:schemeClr val="accent1">
                    <a:lumMod val="75000"/>
                  </a:schemeClr>
                </a:solidFill>
                <a:latin typeface="+mn-lt"/>
                <a:cs typeface="Helvetica Neue" charset="0"/>
                <a:sym typeface="Helvetica Neue" charset="0"/>
              </a:rPr>
              <a:t>Fuente:  International Trade Center, </a:t>
            </a:r>
            <a:r>
              <a:rPr lang="en-US" altLang="es-PE" sz="1100" b="1" dirty="0" err="1">
                <a:solidFill>
                  <a:schemeClr val="accent1">
                    <a:lumMod val="75000"/>
                  </a:schemeClr>
                </a:solidFill>
                <a:latin typeface="+mn-lt"/>
                <a:cs typeface="Helvetica Neue" charset="0"/>
                <a:sym typeface="Helvetica Neue" charset="0"/>
              </a:rPr>
              <a:t>Elaboración</a:t>
            </a:r>
            <a:r>
              <a:rPr lang="en-US" altLang="es-PE" sz="1100" b="1" dirty="0">
                <a:solidFill>
                  <a:schemeClr val="accent1">
                    <a:lumMod val="75000"/>
                  </a:schemeClr>
                </a:solidFill>
                <a:latin typeface="+mn-lt"/>
                <a:cs typeface="Helvetica Neue" charset="0"/>
                <a:sym typeface="Helvetica Neue" charset="0"/>
              </a:rPr>
              <a:t>: AGAP</a:t>
            </a:r>
          </a:p>
        </p:txBody>
      </p:sp>
      <p:sp>
        <p:nvSpPr>
          <p:cNvPr id="21" name="CuadroTexto 20"/>
          <p:cNvSpPr txBox="1"/>
          <p:nvPr/>
        </p:nvSpPr>
        <p:spPr>
          <a:xfrm>
            <a:off x="4660421" y="3368954"/>
            <a:ext cx="750526" cy="600164"/>
          </a:xfrm>
          <a:prstGeom prst="rect">
            <a:avLst/>
          </a:prstGeom>
          <a:noFill/>
        </p:spPr>
        <p:txBody>
          <a:bodyPr wrap="none" rtlCol="0">
            <a:spAutoFit/>
          </a:bodyPr>
          <a:lstStyle/>
          <a:p>
            <a:pPr algn="r"/>
            <a:r>
              <a:rPr lang="es-PE" sz="1100" b="1" dirty="0">
                <a:solidFill>
                  <a:srgbClr val="002060"/>
                </a:solidFill>
              </a:rPr>
              <a:t>1° EEUU</a:t>
            </a:r>
          </a:p>
          <a:p>
            <a:pPr algn="r"/>
            <a:r>
              <a:rPr lang="es-PE" sz="1100" b="1" dirty="0">
                <a:solidFill>
                  <a:srgbClr val="002060"/>
                </a:solidFill>
              </a:rPr>
              <a:t>2° España</a:t>
            </a:r>
          </a:p>
          <a:p>
            <a:pPr algn="r"/>
            <a:r>
              <a:rPr lang="es-PE" sz="1100" b="1" dirty="0">
                <a:solidFill>
                  <a:srgbClr val="002060"/>
                </a:solidFill>
              </a:rPr>
              <a:t>3° China</a:t>
            </a:r>
          </a:p>
        </p:txBody>
      </p:sp>
      <p:sp>
        <p:nvSpPr>
          <p:cNvPr id="22" name="CuadroTexto 21"/>
          <p:cNvSpPr txBox="1"/>
          <p:nvPr/>
        </p:nvSpPr>
        <p:spPr>
          <a:xfrm>
            <a:off x="7472689" y="2536126"/>
            <a:ext cx="750526" cy="600164"/>
          </a:xfrm>
          <a:prstGeom prst="rect">
            <a:avLst/>
          </a:prstGeom>
          <a:noFill/>
        </p:spPr>
        <p:txBody>
          <a:bodyPr wrap="none" rtlCol="0">
            <a:spAutoFit/>
          </a:bodyPr>
          <a:lstStyle/>
          <a:p>
            <a:pPr algn="r"/>
            <a:r>
              <a:rPr lang="es-PE" sz="1100" b="1" dirty="0">
                <a:solidFill>
                  <a:srgbClr val="002060"/>
                </a:solidFill>
              </a:rPr>
              <a:t>1° EEUU</a:t>
            </a:r>
          </a:p>
          <a:p>
            <a:pPr algn="r"/>
            <a:r>
              <a:rPr lang="es-PE" sz="1100" b="1" dirty="0">
                <a:solidFill>
                  <a:srgbClr val="002060"/>
                </a:solidFill>
              </a:rPr>
              <a:t>2° China</a:t>
            </a:r>
          </a:p>
          <a:p>
            <a:pPr algn="r"/>
            <a:r>
              <a:rPr lang="es-PE" sz="1100" b="1" dirty="0">
                <a:solidFill>
                  <a:srgbClr val="002060"/>
                </a:solidFill>
              </a:rPr>
              <a:t>3° España</a:t>
            </a:r>
          </a:p>
        </p:txBody>
      </p:sp>
      <p:sp>
        <p:nvSpPr>
          <p:cNvPr id="23" name="Elipse 22"/>
          <p:cNvSpPr/>
          <p:nvPr/>
        </p:nvSpPr>
        <p:spPr>
          <a:xfrm>
            <a:off x="5847388" y="1812390"/>
            <a:ext cx="612000" cy="610056"/>
          </a:xfrm>
          <a:prstGeom prst="ellipse">
            <a:avLst/>
          </a:prstGeom>
          <a:solidFill>
            <a:srgbClr val="C00000"/>
          </a:solidFill>
          <a:ln>
            <a:solidFill>
              <a:schemeClr val="bg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PE" sz="1600" b="1" dirty="0"/>
              <a:t>2010</a:t>
            </a:r>
          </a:p>
        </p:txBody>
      </p:sp>
      <p:sp>
        <p:nvSpPr>
          <p:cNvPr id="24" name="Elipse 23"/>
          <p:cNvSpPr/>
          <p:nvPr/>
        </p:nvSpPr>
        <p:spPr>
          <a:xfrm>
            <a:off x="8407030" y="849900"/>
            <a:ext cx="612000" cy="610056"/>
          </a:xfrm>
          <a:prstGeom prst="ellipse">
            <a:avLst/>
          </a:prstGeom>
          <a:solidFill>
            <a:srgbClr val="C00000"/>
          </a:solidFill>
          <a:ln>
            <a:solidFill>
              <a:schemeClr val="bg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PE" sz="1600" b="1" dirty="0"/>
              <a:t>2016</a:t>
            </a:r>
          </a:p>
        </p:txBody>
      </p:sp>
      <p:sp>
        <p:nvSpPr>
          <p:cNvPr id="4" name="Flecha: a la derecha 3"/>
          <p:cNvSpPr/>
          <p:nvPr/>
        </p:nvSpPr>
        <p:spPr>
          <a:xfrm rot="20200962">
            <a:off x="4146747" y="2619090"/>
            <a:ext cx="476877" cy="4342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Flecha: a la derecha 24"/>
          <p:cNvSpPr/>
          <p:nvPr/>
        </p:nvSpPr>
        <p:spPr>
          <a:xfrm rot="20263469">
            <a:off x="6747276" y="1777141"/>
            <a:ext cx="476877" cy="4342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Rectángulo 27">
            <a:extLst>
              <a:ext uri="{FF2B5EF4-FFF2-40B4-BE49-F238E27FC236}">
                <a16:creationId xmlns:a16="http://schemas.microsoft.com/office/drawing/2014/main" id="{A6CD8033-54AD-4D52-8B45-78F62859D477}"/>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PERÚ: ENTRE PAISES TOP EXPORTADORES DE F&amp;H</a:t>
            </a:r>
            <a:endParaRPr lang="es-PE" b="1" dirty="0">
              <a:solidFill>
                <a:schemeClr val="bg1"/>
              </a:solidFill>
            </a:endParaRPr>
          </a:p>
        </p:txBody>
      </p:sp>
      <p:pic>
        <p:nvPicPr>
          <p:cNvPr id="17" name="5 Imagen">
            <a:extLst>
              <a:ext uri="{FF2B5EF4-FFF2-40B4-BE49-F238E27FC236}">
                <a16:creationId xmlns:a16="http://schemas.microsoft.com/office/drawing/2014/main" id="{FA2DE1D8-D1D3-4143-86A4-AD4E79A40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387096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5" grpId="0" animBg="1"/>
      <p:bldP spid="16" grpId="0" animBg="1"/>
      <p:bldP spid="19" grpId="0"/>
      <p:bldP spid="21" grpId="0"/>
      <p:bldP spid="22" grpId="0"/>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gusano, invertebrado&#10;&#10;Descripción generada con confianza muy alta">
            <a:extLst>
              <a:ext uri="{FF2B5EF4-FFF2-40B4-BE49-F238E27FC236}">
                <a16:creationId xmlns:a16="http://schemas.microsoft.com/office/drawing/2014/main" id="{55E5B814-8D73-4DBC-9F97-DC36ABEDB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0" y="2321157"/>
            <a:ext cx="10882648" cy="2215685"/>
          </a:xfrm>
        </p:spPr>
        <p:txBody>
          <a:bodyPr>
            <a:noAutofit/>
          </a:bodyPr>
          <a:lstStyle/>
          <a:p>
            <a:r>
              <a:rPr lang="es-MX" sz="17000" b="1" dirty="0">
                <a:solidFill>
                  <a:schemeClr val="accent5">
                    <a:lumMod val="20000"/>
                    <a:lumOff val="80000"/>
                  </a:schemeClr>
                </a:solidFill>
              </a:rPr>
              <a:t>MAÑANA</a:t>
            </a:r>
            <a:endParaRPr lang="es-PE" sz="17000" b="1" dirty="0">
              <a:solidFill>
                <a:schemeClr val="accent5">
                  <a:lumMod val="20000"/>
                  <a:lumOff val="80000"/>
                </a:schemeClr>
              </a:solidFill>
            </a:endParaRPr>
          </a:p>
        </p:txBody>
      </p:sp>
      <p:pic>
        <p:nvPicPr>
          <p:cNvPr id="5" name="Imagen 4">
            <a:extLst>
              <a:ext uri="{FF2B5EF4-FFF2-40B4-BE49-F238E27FC236}">
                <a16:creationId xmlns:a16="http://schemas.microsoft.com/office/drawing/2014/main" id="{50743308-F441-4AD6-8487-3A1E19FC2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7" y="5553637"/>
            <a:ext cx="2566379" cy="1175617"/>
          </a:xfrm>
          <a:prstGeom prst="rect">
            <a:avLst/>
          </a:prstGeom>
        </p:spPr>
      </p:pic>
      <p:sp>
        <p:nvSpPr>
          <p:cNvPr id="8" name="Título 1">
            <a:extLst>
              <a:ext uri="{FF2B5EF4-FFF2-40B4-BE49-F238E27FC236}">
                <a16:creationId xmlns:a16="http://schemas.microsoft.com/office/drawing/2014/main" id="{779C2AD1-D7EC-4575-98EA-D4FC3D9D9BCB}"/>
              </a:ext>
            </a:extLst>
          </p:cNvPr>
          <p:cNvSpPr txBox="1">
            <a:spLocks/>
          </p:cNvSpPr>
          <p:nvPr/>
        </p:nvSpPr>
        <p:spPr>
          <a:xfrm>
            <a:off x="6233374" y="51516"/>
            <a:ext cx="5958625" cy="97549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PE" b="1" dirty="0">
                <a:solidFill>
                  <a:srgbClr val="068006"/>
                </a:solidFill>
              </a:rPr>
              <a:t>Desafíos y oportunidades de las agroexportaciones</a:t>
            </a:r>
            <a:br>
              <a:rPr lang="es-PE" b="1" dirty="0">
                <a:solidFill>
                  <a:srgbClr val="068006"/>
                </a:solidFill>
              </a:rPr>
            </a:br>
            <a:endParaRPr lang="es-PE" sz="2000" b="1" dirty="0">
              <a:solidFill>
                <a:schemeClr val="bg1"/>
              </a:solidFill>
            </a:endParaRPr>
          </a:p>
        </p:txBody>
      </p:sp>
    </p:spTree>
    <p:extLst>
      <p:ext uri="{BB962C8B-B14F-4D97-AF65-F5344CB8AC3E}">
        <p14:creationId xmlns:p14="http://schemas.microsoft.com/office/powerpoint/2010/main" val="375403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0"/>
          <p:cNvGraphicFramePr>
            <a:graphicFrameLocks/>
          </p:cNvGraphicFramePr>
          <p:nvPr>
            <p:extLst>
              <p:ext uri="{D42A27DB-BD31-4B8C-83A1-F6EECF244321}">
                <p14:modId xmlns:p14="http://schemas.microsoft.com/office/powerpoint/2010/main" val="1780847828"/>
              </p:ext>
            </p:extLst>
          </p:nvPr>
        </p:nvGraphicFramePr>
        <p:xfrm>
          <a:off x="1591056" y="888155"/>
          <a:ext cx="8943161" cy="5517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5">
            <a:extLst>
              <a:ext uri="{FF2B5EF4-FFF2-40B4-BE49-F238E27FC236}">
                <a16:creationId xmlns:a16="http://schemas.microsoft.com/office/drawing/2014/main" id="{EE0BF618-C654-4400-AD83-F379B6F3D77D}"/>
              </a:ext>
            </a:extLst>
          </p:cNvPr>
          <p:cNvSpPr txBox="1">
            <a:spLocks noChangeArrowheads="1"/>
          </p:cNvSpPr>
          <p:nvPr/>
        </p:nvSpPr>
        <p:spPr bwMode="auto">
          <a:xfrm>
            <a:off x="5023" y="6570464"/>
            <a:ext cx="31967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100" b="1" dirty="0">
                <a:solidFill>
                  <a:srgbClr val="002060"/>
                </a:solidFill>
              </a:rPr>
              <a:t>Fuente: ADUANAS PERU, AGAP – Elaboración AGAP</a:t>
            </a:r>
          </a:p>
        </p:txBody>
      </p:sp>
      <p:sp>
        <p:nvSpPr>
          <p:cNvPr id="12" name="Rectángulo 11">
            <a:extLst>
              <a:ext uri="{FF2B5EF4-FFF2-40B4-BE49-F238E27FC236}">
                <a16:creationId xmlns:a16="http://schemas.microsoft.com/office/drawing/2014/main" id="{F854E313-3B69-4183-AD03-6EEAC18363E8}"/>
              </a:ext>
            </a:extLst>
          </p:cNvPr>
          <p:cNvSpPr/>
          <p:nvPr/>
        </p:nvSpPr>
        <p:spPr>
          <a:xfrm>
            <a:off x="0" y="0"/>
            <a:ext cx="12192000" cy="636350"/>
          </a:xfrm>
          <a:prstGeom prst="rect">
            <a:avLst/>
          </a:pr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PERÚ: UN SECTOR EN CONSTANTE CRECIMIENTO</a:t>
            </a:r>
            <a:endParaRPr lang="es-PE" b="1" dirty="0">
              <a:solidFill>
                <a:prstClr val="white"/>
              </a:solidFill>
            </a:endParaRPr>
          </a:p>
        </p:txBody>
      </p:sp>
      <p:pic>
        <p:nvPicPr>
          <p:cNvPr id="6" name="5 Imagen">
            <a:extLst>
              <a:ext uri="{FF2B5EF4-FFF2-40B4-BE49-F238E27FC236}">
                <a16:creationId xmlns:a16="http://schemas.microsoft.com/office/drawing/2014/main" id="{FA2DE1D8-D1D3-4143-86A4-AD4E79A40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3449699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6"/>
          <p:cNvSpPr>
            <a:spLocks/>
          </p:cNvSpPr>
          <p:nvPr/>
        </p:nvSpPr>
        <p:spPr bwMode="auto">
          <a:xfrm>
            <a:off x="54863" y="6497825"/>
            <a:ext cx="4327951" cy="29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lvl1pPr algn="ctr">
              <a:defRPr sz="3600">
                <a:solidFill>
                  <a:srgbClr val="000000"/>
                </a:solidFill>
                <a:latin typeface="Gill Sans" charset="0"/>
                <a:cs typeface="Heiti SC Light" charset="0"/>
                <a:sym typeface="Gill Sans" charset="0"/>
              </a:defRPr>
            </a:lvl1pPr>
            <a:lvl2pPr marL="742950" indent="-285750" algn="ctr">
              <a:defRPr sz="3600">
                <a:solidFill>
                  <a:srgbClr val="000000"/>
                </a:solidFill>
                <a:latin typeface="Gill Sans" charset="0"/>
                <a:cs typeface="Heiti SC Light" charset="0"/>
                <a:sym typeface="Gill Sans" charset="0"/>
              </a:defRPr>
            </a:lvl2pPr>
            <a:lvl3pPr marL="1143000" indent="-228600" algn="ctr">
              <a:defRPr sz="3600">
                <a:solidFill>
                  <a:srgbClr val="000000"/>
                </a:solidFill>
                <a:latin typeface="Gill Sans" charset="0"/>
                <a:cs typeface="Heiti SC Light" charset="0"/>
                <a:sym typeface="Gill Sans" charset="0"/>
              </a:defRPr>
            </a:lvl3pPr>
            <a:lvl4pPr marL="1600200" indent="-228600" algn="ctr">
              <a:defRPr sz="3600">
                <a:solidFill>
                  <a:srgbClr val="000000"/>
                </a:solidFill>
                <a:latin typeface="Gill Sans" charset="0"/>
                <a:cs typeface="Heiti SC Light" charset="0"/>
                <a:sym typeface="Gill Sans" charset="0"/>
              </a:defRPr>
            </a:lvl4pPr>
            <a:lvl5pPr marL="2057400" indent="-228600" algn="ctr">
              <a:defRPr sz="3600">
                <a:solidFill>
                  <a:srgbClr val="000000"/>
                </a:solidFill>
                <a:latin typeface="Gill Sans" charset="0"/>
                <a:cs typeface="Heiti SC Light" charset="0"/>
                <a:sym typeface="Gill Sans" charset="0"/>
              </a:defRPr>
            </a:lvl5pPr>
            <a:lvl6pPr marL="25146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6pPr>
            <a:lvl7pPr marL="29718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7pPr>
            <a:lvl8pPr marL="34290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8pPr>
            <a:lvl9pPr marL="38862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9pPr>
          </a:lstStyle>
          <a:p>
            <a:pPr algn="l"/>
            <a:r>
              <a:rPr lang="en-US" altLang="es-PE" sz="1100" b="1" dirty="0">
                <a:solidFill>
                  <a:srgbClr val="002060"/>
                </a:solidFill>
                <a:latin typeface="+mn-lt"/>
                <a:cs typeface="Helvetica Neue" charset="0"/>
                <a:sym typeface="Helvetica Neue" charset="0"/>
              </a:rPr>
              <a:t>Fuente: </a:t>
            </a:r>
            <a:r>
              <a:rPr lang="en-US" altLang="es-PE" sz="1100" dirty="0">
                <a:solidFill>
                  <a:srgbClr val="002060"/>
                </a:solidFill>
                <a:latin typeface="+mn-lt"/>
                <a:cs typeface="Helvetica Neue" charset="0"/>
                <a:sym typeface="Helvetica Neue" charset="0"/>
              </a:rPr>
              <a:t> </a:t>
            </a:r>
            <a:r>
              <a:rPr lang="en-US" altLang="es-PE" sz="1100" dirty="0" err="1">
                <a:solidFill>
                  <a:srgbClr val="002060"/>
                </a:solidFill>
                <a:latin typeface="+mn-lt"/>
                <a:cs typeface="Helvetica Neue" charset="0"/>
                <a:sym typeface="Helvetica Neue" charset="0"/>
              </a:rPr>
              <a:t>Comtrade</a:t>
            </a:r>
            <a:r>
              <a:rPr lang="en-US" altLang="es-PE" sz="1100" dirty="0">
                <a:solidFill>
                  <a:srgbClr val="002060"/>
                </a:solidFill>
                <a:latin typeface="+mn-lt"/>
                <a:cs typeface="Helvetica Neue" charset="0"/>
                <a:sym typeface="Helvetica Neue" charset="0"/>
              </a:rPr>
              <a:t>, FAO, INEI, APOYO </a:t>
            </a:r>
            <a:r>
              <a:rPr lang="en-US" altLang="es-PE" sz="1100" dirty="0" err="1">
                <a:solidFill>
                  <a:srgbClr val="002060"/>
                </a:solidFill>
                <a:latin typeface="+mn-lt"/>
                <a:cs typeface="Helvetica Neue" charset="0"/>
                <a:sym typeface="Helvetica Neue" charset="0"/>
              </a:rPr>
              <a:t>Consultoría</a:t>
            </a:r>
            <a:r>
              <a:rPr lang="en-US" altLang="es-PE" sz="1100" dirty="0">
                <a:solidFill>
                  <a:srgbClr val="002060"/>
                </a:solidFill>
                <a:latin typeface="+mn-lt"/>
                <a:cs typeface="Helvetica Neue" charset="0"/>
                <a:sym typeface="Helvetica Neue" charset="0"/>
              </a:rPr>
              <a:t> </a:t>
            </a:r>
            <a:r>
              <a:rPr lang="es-PE" altLang="es-PE" sz="1100" b="1" dirty="0">
                <a:solidFill>
                  <a:srgbClr val="002060"/>
                </a:solidFill>
              </a:rPr>
              <a:t>– Elaboración AGAP</a:t>
            </a:r>
            <a:r>
              <a:rPr lang="en-US" altLang="es-PE" sz="1100" dirty="0">
                <a:solidFill>
                  <a:srgbClr val="002060"/>
                </a:solidFill>
                <a:latin typeface="+mn-lt"/>
                <a:cs typeface="Helvetica Neue" charset="0"/>
                <a:sym typeface="Helvetica Neue" charset="0"/>
              </a:rPr>
              <a:t>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0486" y="4591041"/>
            <a:ext cx="2538756" cy="2206299"/>
          </a:xfrm>
          <a:prstGeom prst="rect">
            <a:avLst/>
          </a:prstGeom>
        </p:spPr>
      </p:pic>
      <p:pic>
        <p:nvPicPr>
          <p:cNvPr id="2" name="Imagen 1">
            <a:extLst>
              <a:ext uri="{FF2B5EF4-FFF2-40B4-BE49-F238E27FC236}">
                <a16:creationId xmlns:a16="http://schemas.microsoft.com/office/drawing/2014/main" id="{BC4360E6-B75F-4D6B-BC3E-481133B2F1B2}"/>
              </a:ext>
            </a:extLst>
          </p:cNvPr>
          <p:cNvPicPr>
            <a:picLocks noChangeAspect="1"/>
          </p:cNvPicPr>
          <p:nvPr/>
        </p:nvPicPr>
        <p:blipFill>
          <a:blip r:embed="rId4"/>
          <a:stretch>
            <a:fillRect/>
          </a:stretch>
        </p:blipFill>
        <p:spPr>
          <a:xfrm>
            <a:off x="2554021" y="1028293"/>
            <a:ext cx="7155116" cy="4587969"/>
          </a:xfrm>
          <a:prstGeom prst="rect">
            <a:avLst/>
          </a:prstGeom>
        </p:spPr>
      </p:pic>
      <p:sp>
        <p:nvSpPr>
          <p:cNvPr id="10" name="Rectángulo 9">
            <a:extLst>
              <a:ext uri="{FF2B5EF4-FFF2-40B4-BE49-F238E27FC236}">
                <a16:creationId xmlns:a16="http://schemas.microsoft.com/office/drawing/2014/main" id="{50DDACCC-EBEA-4DA1-ADA6-8AC99A08F48C}"/>
              </a:ext>
            </a:extLst>
          </p:cNvPr>
          <p:cNvSpPr/>
          <p:nvPr/>
        </p:nvSpPr>
        <p:spPr>
          <a:xfrm>
            <a:off x="0" y="0"/>
            <a:ext cx="12192000" cy="636350"/>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PERÚ: ENTRE PAISES TOP EXPORTADORES DE F&amp;H</a:t>
            </a:r>
            <a:endParaRPr lang="es-PE" b="1" dirty="0">
              <a:solidFill>
                <a:schemeClr val="bg1"/>
              </a:solidFill>
            </a:endParaRPr>
          </a:p>
        </p:txBody>
      </p:sp>
      <p:pic>
        <p:nvPicPr>
          <p:cNvPr id="7" name="5 Imagen">
            <a:extLst>
              <a:ext uri="{FF2B5EF4-FFF2-40B4-BE49-F238E27FC236}">
                <a16:creationId xmlns:a16="http://schemas.microsoft.com/office/drawing/2014/main" id="{FA2DE1D8-D1D3-4143-86A4-AD4E79A400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327108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1C14EA45-03D6-4125-82C6-C836B1998270}"/>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APERTURA DE MERCADOS EN PROCESO</a:t>
            </a:r>
            <a:endParaRPr lang="es-PE" b="1" i="1" dirty="0">
              <a:solidFill>
                <a:schemeClr val="bg1"/>
              </a:solidFill>
            </a:endParaRPr>
          </a:p>
        </p:txBody>
      </p:sp>
      <p:pic>
        <p:nvPicPr>
          <p:cNvPr id="21" name="5 Imagen">
            <a:extLst>
              <a:ext uri="{FF2B5EF4-FFF2-40B4-BE49-F238E27FC236}">
                <a16:creationId xmlns:a16="http://schemas.microsoft.com/office/drawing/2014/main" id="{FA2DE1D8-D1D3-4143-86A4-AD4E79A40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pic>
        <p:nvPicPr>
          <p:cNvPr id="22" name="Imagen 21">
            <a:extLst>
              <a:ext uri="{FF2B5EF4-FFF2-40B4-BE49-F238E27FC236}">
                <a16:creationId xmlns:a16="http://schemas.microsoft.com/office/drawing/2014/main" id="{257542B3-9313-4AC1-A9C9-29925A47EF92}"/>
              </a:ext>
            </a:extLst>
          </p:cNvPr>
          <p:cNvPicPr>
            <a:picLocks noChangeAspect="1"/>
          </p:cNvPicPr>
          <p:nvPr/>
        </p:nvPicPr>
        <p:blipFill>
          <a:blip r:embed="rId5"/>
          <a:stretch>
            <a:fillRect/>
          </a:stretch>
        </p:blipFill>
        <p:spPr>
          <a:xfrm>
            <a:off x="1791977" y="945231"/>
            <a:ext cx="8601074" cy="4714875"/>
          </a:xfrm>
          <a:prstGeom prst="rect">
            <a:avLst/>
          </a:prstGeom>
        </p:spPr>
      </p:pic>
      <p:sp>
        <p:nvSpPr>
          <p:cNvPr id="23" name="Text Box 5">
            <a:extLst>
              <a:ext uri="{FF2B5EF4-FFF2-40B4-BE49-F238E27FC236}">
                <a16:creationId xmlns:a16="http://schemas.microsoft.com/office/drawing/2014/main" id="{7F11FA6D-3429-47A0-848A-81078677F588}"/>
              </a:ext>
            </a:extLst>
          </p:cNvPr>
          <p:cNvSpPr txBox="1">
            <a:spLocks noChangeArrowheads="1"/>
          </p:cNvSpPr>
          <p:nvPr/>
        </p:nvSpPr>
        <p:spPr bwMode="auto">
          <a:xfrm>
            <a:off x="14422" y="6624572"/>
            <a:ext cx="25811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
              <a:spcBef>
                <a:spcPct val="0"/>
              </a:spcBef>
              <a:buFontTx/>
              <a:buNone/>
            </a:pPr>
            <a:r>
              <a:rPr lang="es-ES" altLang="es-PE" sz="900" b="1" dirty="0">
                <a:solidFill>
                  <a:schemeClr val="accent1">
                    <a:lumMod val="75000"/>
                  </a:schemeClr>
                </a:solidFill>
              </a:rPr>
              <a:t>Fuente: </a:t>
            </a:r>
            <a:r>
              <a:rPr lang="es-PE" altLang="es-PE" sz="900" b="1" dirty="0">
                <a:solidFill>
                  <a:schemeClr val="accent1">
                    <a:lumMod val="75000"/>
                  </a:schemeClr>
                </a:solidFill>
              </a:rPr>
              <a:t>SENASA a Junio 2017 / Elaboración: AGAP</a:t>
            </a:r>
            <a:endParaRPr lang="es-ES" altLang="es-PE" sz="900" dirty="0">
              <a:solidFill>
                <a:schemeClr val="accent1">
                  <a:lumMod val="75000"/>
                </a:schemeClr>
              </a:solidFill>
            </a:endParaRPr>
          </a:p>
        </p:txBody>
      </p:sp>
      <p:sp>
        <p:nvSpPr>
          <p:cNvPr id="24" name="Esquina doblada 54">
            <a:extLst>
              <a:ext uri="{FF2B5EF4-FFF2-40B4-BE49-F238E27FC236}">
                <a16:creationId xmlns:a16="http://schemas.microsoft.com/office/drawing/2014/main" id="{465E2552-4CE3-4B35-989E-6E231C154168}"/>
              </a:ext>
            </a:extLst>
          </p:cNvPr>
          <p:cNvSpPr/>
          <p:nvPr/>
        </p:nvSpPr>
        <p:spPr>
          <a:xfrm>
            <a:off x="11201679" y="6248965"/>
            <a:ext cx="865963" cy="511899"/>
          </a:xfrm>
          <a:prstGeom prst="folded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s-ES" sz="1500" b="1" dirty="0">
                <a:solidFill>
                  <a:schemeClr val="bg1"/>
                </a:solidFill>
              </a:rPr>
              <a:t>VERDE</a:t>
            </a:r>
          </a:p>
        </p:txBody>
      </p:sp>
      <p:sp>
        <p:nvSpPr>
          <p:cNvPr id="25" name="Text Box 5">
            <a:extLst>
              <a:ext uri="{FF2B5EF4-FFF2-40B4-BE49-F238E27FC236}">
                <a16:creationId xmlns:a16="http://schemas.microsoft.com/office/drawing/2014/main" id="{35E95316-DE83-4590-BE43-76A11CA49090}"/>
              </a:ext>
            </a:extLst>
          </p:cNvPr>
          <p:cNvSpPr txBox="1">
            <a:spLocks noChangeArrowheads="1"/>
          </p:cNvSpPr>
          <p:nvPr/>
        </p:nvSpPr>
        <p:spPr bwMode="auto">
          <a:xfrm>
            <a:off x="8251215" y="6300582"/>
            <a:ext cx="295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
              <a:spcBef>
                <a:spcPct val="0"/>
              </a:spcBef>
              <a:buFontTx/>
              <a:buNone/>
            </a:pPr>
            <a:r>
              <a:rPr lang="es-PE" altLang="es-PE" sz="1200" dirty="0">
                <a:solidFill>
                  <a:srgbClr val="008A3E"/>
                </a:solidFill>
              </a:rPr>
              <a:t>PRODUCTOS DONDE SE NECESITA APERTURA DE MERCADO</a:t>
            </a:r>
          </a:p>
        </p:txBody>
      </p:sp>
      <p:pic>
        <p:nvPicPr>
          <p:cNvPr id="26" name="table">
            <a:extLst>
              <a:ext uri="{FF2B5EF4-FFF2-40B4-BE49-F238E27FC236}">
                <a16:creationId xmlns:a16="http://schemas.microsoft.com/office/drawing/2014/main" id="{2767C858-6742-4A01-A71C-05F0494896E5}"/>
              </a:ext>
            </a:extLst>
          </p:cNvPr>
          <p:cNvPicPr>
            <a:picLocks noChangeAspect="1"/>
          </p:cNvPicPr>
          <p:nvPr/>
        </p:nvPicPr>
        <p:blipFill>
          <a:blip r:embed="rId6"/>
          <a:stretch>
            <a:fillRect/>
          </a:stretch>
        </p:blipFill>
        <p:spPr>
          <a:xfrm>
            <a:off x="9364358" y="3403625"/>
            <a:ext cx="1028700" cy="1152525"/>
          </a:xfrm>
          <a:prstGeom prst="rect">
            <a:avLst/>
          </a:prstGeom>
        </p:spPr>
      </p:pic>
      <p:pic>
        <p:nvPicPr>
          <p:cNvPr id="27" name="table">
            <a:extLst>
              <a:ext uri="{FF2B5EF4-FFF2-40B4-BE49-F238E27FC236}">
                <a16:creationId xmlns:a16="http://schemas.microsoft.com/office/drawing/2014/main" id="{A7191924-2238-4A0F-9EF8-1E38A1B77CA8}"/>
              </a:ext>
            </a:extLst>
          </p:cNvPr>
          <p:cNvPicPr>
            <a:picLocks noChangeAspect="1"/>
          </p:cNvPicPr>
          <p:nvPr/>
        </p:nvPicPr>
        <p:blipFill>
          <a:blip r:embed="rId7"/>
          <a:stretch>
            <a:fillRect/>
          </a:stretch>
        </p:blipFill>
        <p:spPr>
          <a:xfrm>
            <a:off x="9638411" y="2224442"/>
            <a:ext cx="935141" cy="910442"/>
          </a:xfrm>
          <a:prstGeom prst="rect">
            <a:avLst/>
          </a:prstGeom>
        </p:spPr>
      </p:pic>
      <p:pic>
        <p:nvPicPr>
          <p:cNvPr id="28" name="table">
            <a:extLst>
              <a:ext uri="{FF2B5EF4-FFF2-40B4-BE49-F238E27FC236}">
                <a16:creationId xmlns:a16="http://schemas.microsoft.com/office/drawing/2014/main" id="{E37FF6F1-4674-4139-99C2-4C286E265963}"/>
              </a:ext>
            </a:extLst>
          </p:cNvPr>
          <p:cNvPicPr>
            <a:picLocks noChangeAspect="1"/>
          </p:cNvPicPr>
          <p:nvPr/>
        </p:nvPicPr>
        <p:blipFill>
          <a:blip r:embed="rId8"/>
          <a:stretch>
            <a:fillRect/>
          </a:stretch>
        </p:blipFill>
        <p:spPr>
          <a:xfrm>
            <a:off x="8037944" y="2034037"/>
            <a:ext cx="1028700" cy="398042"/>
          </a:xfrm>
          <a:prstGeom prst="rect">
            <a:avLst/>
          </a:prstGeom>
        </p:spPr>
      </p:pic>
      <p:pic>
        <p:nvPicPr>
          <p:cNvPr id="29" name="table">
            <a:extLst>
              <a:ext uri="{FF2B5EF4-FFF2-40B4-BE49-F238E27FC236}">
                <a16:creationId xmlns:a16="http://schemas.microsoft.com/office/drawing/2014/main" id="{416C0CBE-6D57-4E49-A6F7-1CED8C721401}"/>
              </a:ext>
            </a:extLst>
          </p:cNvPr>
          <p:cNvPicPr>
            <a:picLocks noChangeAspect="1"/>
          </p:cNvPicPr>
          <p:nvPr/>
        </p:nvPicPr>
        <p:blipFill>
          <a:blip r:embed="rId9"/>
          <a:stretch>
            <a:fillRect/>
          </a:stretch>
        </p:blipFill>
        <p:spPr>
          <a:xfrm>
            <a:off x="2569910" y="3667821"/>
            <a:ext cx="1028700" cy="771525"/>
          </a:xfrm>
          <a:prstGeom prst="rect">
            <a:avLst/>
          </a:prstGeom>
        </p:spPr>
      </p:pic>
      <p:pic>
        <p:nvPicPr>
          <p:cNvPr id="30" name="table">
            <a:extLst>
              <a:ext uri="{FF2B5EF4-FFF2-40B4-BE49-F238E27FC236}">
                <a16:creationId xmlns:a16="http://schemas.microsoft.com/office/drawing/2014/main" id="{DB2708E3-4C04-4B83-8E0D-188DF0502D76}"/>
              </a:ext>
            </a:extLst>
          </p:cNvPr>
          <p:cNvPicPr>
            <a:picLocks noChangeAspect="1"/>
          </p:cNvPicPr>
          <p:nvPr/>
        </p:nvPicPr>
        <p:blipFill>
          <a:blip r:embed="rId10"/>
          <a:stretch>
            <a:fillRect/>
          </a:stretch>
        </p:blipFill>
        <p:spPr>
          <a:xfrm>
            <a:off x="4980508" y="3795188"/>
            <a:ext cx="1028700" cy="962025"/>
          </a:xfrm>
          <a:prstGeom prst="rect">
            <a:avLst/>
          </a:prstGeom>
        </p:spPr>
      </p:pic>
      <p:pic>
        <p:nvPicPr>
          <p:cNvPr id="32" name="table">
            <a:extLst>
              <a:ext uri="{FF2B5EF4-FFF2-40B4-BE49-F238E27FC236}">
                <a16:creationId xmlns:a16="http://schemas.microsoft.com/office/drawing/2014/main" id="{71921997-7D17-415E-B093-31BDFFF6CB14}"/>
              </a:ext>
            </a:extLst>
          </p:cNvPr>
          <p:cNvPicPr>
            <a:picLocks noChangeAspect="1"/>
          </p:cNvPicPr>
          <p:nvPr/>
        </p:nvPicPr>
        <p:blipFill>
          <a:blip r:embed="rId11"/>
          <a:stretch>
            <a:fillRect/>
          </a:stretch>
        </p:blipFill>
        <p:spPr>
          <a:xfrm>
            <a:off x="4565720" y="4826517"/>
            <a:ext cx="1028700" cy="1309175"/>
          </a:xfrm>
          <a:prstGeom prst="rect">
            <a:avLst/>
          </a:prstGeom>
        </p:spPr>
      </p:pic>
      <p:pic>
        <p:nvPicPr>
          <p:cNvPr id="35" name="table">
            <a:extLst>
              <a:ext uri="{FF2B5EF4-FFF2-40B4-BE49-F238E27FC236}">
                <a16:creationId xmlns:a16="http://schemas.microsoft.com/office/drawing/2014/main" id="{454477E8-9142-48D9-BBA7-00376B282864}"/>
              </a:ext>
            </a:extLst>
          </p:cNvPr>
          <p:cNvPicPr>
            <a:picLocks noChangeAspect="1"/>
          </p:cNvPicPr>
          <p:nvPr/>
        </p:nvPicPr>
        <p:blipFill>
          <a:blip r:embed="rId12"/>
          <a:stretch>
            <a:fillRect/>
          </a:stretch>
        </p:blipFill>
        <p:spPr>
          <a:xfrm>
            <a:off x="4817319" y="1866087"/>
            <a:ext cx="1028700" cy="1724025"/>
          </a:xfrm>
          <a:prstGeom prst="rect">
            <a:avLst/>
          </a:prstGeom>
        </p:spPr>
      </p:pic>
      <p:pic>
        <p:nvPicPr>
          <p:cNvPr id="40" name="table">
            <a:extLst>
              <a:ext uri="{FF2B5EF4-FFF2-40B4-BE49-F238E27FC236}">
                <a16:creationId xmlns:a16="http://schemas.microsoft.com/office/drawing/2014/main" id="{28C3F39F-9DDA-477D-B583-93D9AA96A67F}"/>
              </a:ext>
            </a:extLst>
          </p:cNvPr>
          <p:cNvPicPr>
            <a:picLocks noChangeAspect="1"/>
          </p:cNvPicPr>
          <p:nvPr/>
        </p:nvPicPr>
        <p:blipFill>
          <a:blip r:embed="rId13"/>
          <a:stretch>
            <a:fillRect/>
          </a:stretch>
        </p:blipFill>
        <p:spPr>
          <a:xfrm>
            <a:off x="7176366" y="3773547"/>
            <a:ext cx="1028700" cy="732105"/>
          </a:xfrm>
          <a:prstGeom prst="rect">
            <a:avLst/>
          </a:prstGeom>
        </p:spPr>
      </p:pic>
      <p:pic>
        <p:nvPicPr>
          <p:cNvPr id="41" name="table">
            <a:extLst>
              <a:ext uri="{FF2B5EF4-FFF2-40B4-BE49-F238E27FC236}">
                <a16:creationId xmlns:a16="http://schemas.microsoft.com/office/drawing/2014/main" id="{63D5B09C-E336-48AC-BCA9-B7C046ABD821}"/>
              </a:ext>
            </a:extLst>
          </p:cNvPr>
          <p:cNvPicPr>
            <a:picLocks noChangeAspect="1"/>
          </p:cNvPicPr>
          <p:nvPr/>
        </p:nvPicPr>
        <p:blipFill>
          <a:blip r:embed="rId14"/>
          <a:stretch>
            <a:fillRect/>
          </a:stretch>
        </p:blipFill>
        <p:spPr>
          <a:xfrm>
            <a:off x="8552294" y="5125369"/>
            <a:ext cx="1028700" cy="576379"/>
          </a:xfrm>
          <a:prstGeom prst="rect">
            <a:avLst/>
          </a:prstGeom>
        </p:spPr>
      </p:pic>
    </p:spTree>
    <p:extLst>
      <p:ext uri="{BB962C8B-B14F-4D97-AF65-F5344CB8AC3E}">
        <p14:creationId xmlns:p14="http://schemas.microsoft.com/office/powerpoint/2010/main" val="29478618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3596241" y="1437762"/>
            <a:ext cx="5107037" cy="4853644"/>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8800" b="1" dirty="0"/>
              <a:t>96%</a:t>
            </a:r>
          </a:p>
        </p:txBody>
      </p:sp>
      <p:sp>
        <p:nvSpPr>
          <p:cNvPr id="7" name="CuadroTexto 6"/>
          <p:cNvSpPr txBox="1"/>
          <p:nvPr/>
        </p:nvSpPr>
        <p:spPr>
          <a:xfrm>
            <a:off x="6749321" y="843793"/>
            <a:ext cx="1868260" cy="861774"/>
          </a:xfrm>
          <a:prstGeom prst="rect">
            <a:avLst/>
          </a:prstGeom>
          <a:noFill/>
        </p:spPr>
        <p:txBody>
          <a:bodyPr wrap="square" rtlCol="0">
            <a:spAutoFit/>
          </a:bodyPr>
          <a:lstStyle/>
          <a:p>
            <a:pPr algn="ctr"/>
            <a:r>
              <a:rPr lang="es-PE" sz="1600" dirty="0">
                <a:solidFill>
                  <a:srgbClr val="C00000"/>
                </a:solidFill>
              </a:rPr>
              <a:t>Total Superficie Agrícola Cultivada</a:t>
            </a:r>
          </a:p>
          <a:p>
            <a:pPr algn="ctr"/>
            <a:r>
              <a:rPr lang="es-PE" sz="1600" dirty="0">
                <a:solidFill>
                  <a:srgbClr val="C00000"/>
                </a:solidFill>
              </a:rPr>
              <a:t>4 155 mil Ha</a:t>
            </a:r>
          </a:p>
        </p:txBody>
      </p:sp>
      <p:sp>
        <p:nvSpPr>
          <p:cNvPr id="9" name="Elipse 8"/>
          <p:cNvSpPr/>
          <p:nvPr/>
        </p:nvSpPr>
        <p:spPr>
          <a:xfrm>
            <a:off x="4510204" y="4924981"/>
            <a:ext cx="516509" cy="509779"/>
          </a:xfrm>
          <a:prstGeom prst="ellipse">
            <a:avLst/>
          </a:prstGeom>
          <a:solidFill>
            <a:srgbClr val="008A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s-PE" b="1" dirty="0"/>
              <a:t>4%</a:t>
            </a:r>
          </a:p>
        </p:txBody>
      </p:sp>
      <p:sp>
        <p:nvSpPr>
          <p:cNvPr id="10" name="CuadroTexto 9"/>
          <p:cNvSpPr txBox="1"/>
          <p:nvPr/>
        </p:nvSpPr>
        <p:spPr>
          <a:xfrm>
            <a:off x="2181095" y="4995263"/>
            <a:ext cx="1800119" cy="830997"/>
          </a:xfrm>
          <a:prstGeom prst="rect">
            <a:avLst/>
          </a:prstGeom>
          <a:noFill/>
        </p:spPr>
        <p:txBody>
          <a:bodyPr wrap="square" rtlCol="0">
            <a:spAutoFit/>
          </a:bodyPr>
          <a:lstStyle/>
          <a:p>
            <a:pPr algn="ctr"/>
            <a:r>
              <a:rPr lang="es-PE" sz="1600" dirty="0">
                <a:solidFill>
                  <a:srgbClr val="008A3E"/>
                </a:solidFill>
              </a:rPr>
              <a:t>Total Agricultura Moderna</a:t>
            </a:r>
          </a:p>
          <a:p>
            <a:pPr algn="ctr"/>
            <a:r>
              <a:rPr lang="es-PE" sz="1600" dirty="0">
                <a:solidFill>
                  <a:srgbClr val="008A3E"/>
                </a:solidFill>
              </a:rPr>
              <a:t>161 mil Ha</a:t>
            </a:r>
          </a:p>
        </p:txBody>
      </p:sp>
      <p:sp>
        <p:nvSpPr>
          <p:cNvPr id="11" name="Text Box 5"/>
          <p:cNvSpPr txBox="1">
            <a:spLocks noChangeArrowheads="1"/>
          </p:cNvSpPr>
          <p:nvPr/>
        </p:nvSpPr>
        <p:spPr bwMode="auto">
          <a:xfrm>
            <a:off x="0" y="6442502"/>
            <a:ext cx="537198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050" b="1" dirty="0">
                <a:solidFill>
                  <a:schemeClr val="tx2"/>
                </a:solidFill>
              </a:rPr>
              <a:t>Fuente: MINAGRI/INEI IV Censo Nacional Agropecuario 2012</a:t>
            </a:r>
          </a:p>
          <a:p>
            <a:pPr eaLnBrk="1" hangingPunct="1">
              <a:spcBef>
                <a:spcPct val="0"/>
              </a:spcBef>
              <a:buFontTx/>
              <a:buNone/>
            </a:pPr>
            <a:r>
              <a:rPr lang="es-PE" altLang="es-PE" sz="1050" b="1" dirty="0">
                <a:solidFill>
                  <a:schemeClr val="tx2"/>
                </a:solidFill>
              </a:rPr>
              <a:t>Elaboración: AGAP – Agricultura Moderna principales frutas y hortalizas de exportación 2014</a:t>
            </a:r>
          </a:p>
        </p:txBody>
      </p:sp>
      <p:sp>
        <p:nvSpPr>
          <p:cNvPr id="12" name="Rectángulo 11">
            <a:extLst>
              <a:ext uri="{FF2B5EF4-FFF2-40B4-BE49-F238E27FC236}">
                <a16:creationId xmlns:a16="http://schemas.microsoft.com/office/drawing/2014/main" id="{83863FB5-7587-47E1-90DB-5A82B50DE1FD}"/>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bg1">
                    <a:lumMod val="95000"/>
                  </a:schemeClr>
                </a:solidFill>
              </a:rPr>
              <a:t>PERÚ: AGRICULTURA MODERNA VS AGRICULTURA TOTAL</a:t>
            </a:r>
            <a:endParaRPr lang="es-PE" b="1" dirty="0">
              <a:solidFill>
                <a:schemeClr val="bg1">
                  <a:lumMod val="95000"/>
                </a:schemeClr>
              </a:solidFill>
            </a:endParaRPr>
          </a:p>
        </p:txBody>
      </p:sp>
      <p:pic>
        <p:nvPicPr>
          <p:cNvPr id="14" name="5 Imagen">
            <a:extLst>
              <a:ext uri="{FF2B5EF4-FFF2-40B4-BE49-F238E27FC236}">
                <a16:creationId xmlns:a16="http://schemas.microsoft.com/office/drawing/2014/main" id="{FA2DE1D8-D1D3-4143-86A4-AD4E79A40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4591435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gusano, invertebrado&#10;&#10;Descripción generada con confianza muy alta">
            <a:extLst>
              <a:ext uri="{FF2B5EF4-FFF2-40B4-BE49-F238E27FC236}">
                <a16:creationId xmlns:a16="http://schemas.microsoft.com/office/drawing/2014/main" id="{55E5B814-8D73-4DBC-9F97-DC36ABEDB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0" y="2321157"/>
            <a:ext cx="10882648" cy="2215685"/>
          </a:xfrm>
        </p:spPr>
        <p:txBody>
          <a:bodyPr>
            <a:noAutofit/>
          </a:bodyPr>
          <a:lstStyle/>
          <a:p>
            <a:r>
              <a:rPr lang="es-MX" sz="17000" b="1" dirty="0">
                <a:solidFill>
                  <a:schemeClr val="accent5">
                    <a:lumMod val="20000"/>
                    <a:lumOff val="80000"/>
                  </a:schemeClr>
                </a:solidFill>
              </a:rPr>
              <a:t>RETOS</a:t>
            </a:r>
            <a:endParaRPr lang="es-PE" sz="17000" b="1" dirty="0">
              <a:solidFill>
                <a:schemeClr val="accent5">
                  <a:lumMod val="20000"/>
                  <a:lumOff val="80000"/>
                </a:schemeClr>
              </a:solidFill>
            </a:endParaRPr>
          </a:p>
        </p:txBody>
      </p:sp>
      <p:sp>
        <p:nvSpPr>
          <p:cNvPr id="7" name="Título 1">
            <a:extLst>
              <a:ext uri="{FF2B5EF4-FFF2-40B4-BE49-F238E27FC236}">
                <a16:creationId xmlns:a16="http://schemas.microsoft.com/office/drawing/2014/main" id="{3DAE6932-A3E4-4E09-817C-B59F5286E7F9}"/>
              </a:ext>
            </a:extLst>
          </p:cNvPr>
          <p:cNvSpPr txBox="1">
            <a:spLocks/>
          </p:cNvSpPr>
          <p:nvPr/>
        </p:nvSpPr>
        <p:spPr>
          <a:xfrm>
            <a:off x="6233374" y="51516"/>
            <a:ext cx="5958625" cy="97549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PE" b="1" dirty="0">
                <a:solidFill>
                  <a:srgbClr val="068006"/>
                </a:solidFill>
              </a:rPr>
              <a:t>Desafíos y oportunidades de las agroexportaciones</a:t>
            </a:r>
            <a:br>
              <a:rPr lang="es-PE" b="1" dirty="0">
                <a:solidFill>
                  <a:srgbClr val="068006"/>
                </a:solidFill>
              </a:rPr>
            </a:br>
            <a:endParaRPr lang="es-PE" sz="2000" b="1" dirty="0">
              <a:solidFill>
                <a:schemeClr val="bg1"/>
              </a:solidFill>
            </a:endParaRPr>
          </a:p>
        </p:txBody>
      </p:sp>
      <p:pic>
        <p:nvPicPr>
          <p:cNvPr id="5" name="Imagen 4">
            <a:extLst>
              <a:ext uri="{FF2B5EF4-FFF2-40B4-BE49-F238E27FC236}">
                <a16:creationId xmlns:a16="http://schemas.microsoft.com/office/drawing/2014/main" id="{9FDB47A7-4EE1-4D61-A99A-AEC72D6AA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7" y="5553637"/>
            <a:ext cx="2566379" cy="1175617"/>
          </a:xfrm>
          <a:prstGeom prst="rect">
            <a:avLst/>
          </a:prstGeom>
        </p:spPr>
      </p:pic>
    </p:spTree>
    <p:extLst>
      <p:ext uri="{BB962C8B-B14F-4D97-AF65-F5344CB8AC3E}">
        <p14:creationId xmlns:p14="http://schemas.microsoft.com/office/powerpoint/2010/main" val="71842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8537" cy="6858000"/>
          </a:xfrm>
          <a:prstGeom prst="rect">
            <a:avLst/>
          </a:prstGeom>
        </p:spPr>
      </p:pic>
      <p:sp>
        <p:nvSpPr>
          <p:cNvPr id="8" name="Título 1"/>
          <p:cNvSpPr>
            <a:spLocks noGrp="1"/>
          </p:cNvSpPr>
          <p:nvPr>
            <p:ph type="title"/>
          </p:nvPr>
        </p:nvSpPr>
        <p:spPr>
          <a:xfrm>
            <a:off x="0" y="2334604"/>
            <a:ext cx="12192000" cy="2215685"/>
          </a:xfrm>
        </p:spPr>
        <p:txBody>
          <a:bodyPr>
            <a:noAutofit/>
          </a:bodyPr>
          <a:lstStyle/>
          <a:p>
            <a:r>
              <a:rPr lang="es-MX" sz="11800" b="1" dirty="0">
                <a:solidFill>
                  <a:schemeClr val="accent5">
                    <a:lumMod val="20000"/>
                    <a:lumOff val="80000"/>
                  </a:schemeClr>
                </a:solidFill>
              </a:rPr>
              <a:t>COMPETITIVIDAD</a:t>
            </a:r>
            <a:endParaRPr lang="es-PE" sz="11800" b="1" dirty="0">
              <a:solidFill>
                <a:schemeClr val="accent5">
                  <a:lumMod val="20000"/>
                  <a:lumOff val="80000"/>
                </a:schemeClr>
              </a:solidFill>
            </a:endParaRPr>
          </a:p>
        </p:txBody>
      </p:sp>
      <p:pic>
        <p:nvPicPr>
          <p:cNvPr id="6" name="Imagen 5">
            <a:extLst>
              <a:ext uri="{FF2B5EF4-FFF2-40B4-BE49-F238E27FC236}">
                <a16:creationId xmlns:a16="http://schemas.microsoft.com/office/drawing/2014/main" id="{1333178A-2561-4236-8FD1-2B73FA2C99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7" y="5553637"/>
            <a:ext cx="2566379" cy="1175617"/>
          </a:xfrm>
          <a:prstGeom prst="rect">
            <a:avLst/>
          </a:prstGeom>
        </p:spPr>
      </p:pic>
    </p:spTree>
    <p:extLst>
      <p:ext uri="{BB962C8B-B14F-4D97-AF65-F5344CB8AC3E}">
        <p14:creationId xmlns:p14="http://schemas.microsoft.com/office/powerpoint/2010/main" val="2893996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4490" y="6596390"/>
            <a:ext cx="45688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100" b="1" dirty="0">
                <a:solidFill>
                  <a:schemeClr val="tx2"/>
                </a:solidFill>
              </a:rPr>
              <a:t>Fuente: </a:t>
            </a:r>
            <a:r>
              <a:rPr lang="en-US" sz="1100" b="1" dirty="0">
                <a:solidFill>
                  <a:schemeClr val="tx2"/>
                </a:solidFill>
              </a:rPr>
              <a:t>The Global Competitiveness Report 2016–2017</a:t>
            </a:r>
            <a:r>
              <a:rPr lang="es-PE" sz="1100" b="1" dirty="0">
                <a:solidFill>
                  <a:schemeClr val="tx2"/>
                </a:solidFill>
              </a:rPr>
              <a:t> /</a:t>
            </a:r>
            <a:r>
              <a:rPr lang="es-PE" altLang="es-PE" sz="1100" b="1" dirty="0">
                <a:solidFill>
                  <a:schemeClr val="tx2"/>
                </a:solidFill>
              </a:rPr>
              <a:t> Elaboración AGAP</a:t>
            </a:r>
          </a:p>
        </p:txBody>
      </p:sp>
      <p:pic>
        <p:nvPicPr>
          <p:cNvPr id="18" name="Imagen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35290" y="1848223"/>
            <a:ext cx="3033391" cy="3060000"/>
          </a:xfrm>
          <a:prstGeom prst="rect">
            <a:avLst/>
          </a:prstGeom>
        </p:spPr>
      </p:pic>
      <p:sp>
        <p:nvSpPr>
          <p:cNvPr id="21" name="7 Rectángulo"/>
          <p:cNvSpPr/>
          <p:nvPr/>
        </p:nvSpPr>
        <p:spPr>
          <a:xfrm>
            <a:off x="4808755" y="3688309"/>
            <a:ext cx="2277253" cy="646331"/>
          </a:xfrm>
          <a:prstGeom prst="rect">
            <a:avLst/>
          </a:prstGeom>
        </p:spPr>
        <p:txBody>
          <a:bodyPr wrap="square">
            <a:spAutoFit/>
          </a:bodyPr>
          <a:lstStyle/>
          <a:p>
            <a:pPr algn="ctr"/>
            <a:r>
              <a:rPr lang="es-PE" sz="3600" b="1" spc="-50" dirty="0">
                <a:solidFill>
                  <a:schemeClr val="accent2"/>
                </a:solidFill>
              </a:rPr>
              <a:t>PERÚ</a:t>
            </a:r>
          </a:p>
        </p:txBody>
      </p:sp>
      <p:sp>
        <p:nvSpPr>
          <p:cNvPr id="22" name="Rectángulo 21"/>
          <p:cNvSpPr/>
          <p:nvPr/>
        </p:nvSpPr>
        <p:spPr>
          <a:xfrm>
            <a:off x="4233038" y="1333725"/>
            <a:ext cx="1373774" cy="338554"/>
          </a:xfrm>
          <a:prstGeom prst="rect">
            <a:avLst/>
          </a:prstGeom>
        </p:spPr>
        <p:txBody>
          <a:bodyPr wrap="none">
            <a:spAutoFit/>
          </a:bodyPr>
          <a:lstStyle/>
          <a:p>
            <a:r>
              <a:rPr lang="es-PE" sz="1600" b="1" kern="0" spc="-51" dirty="0">
                <a:solidFill>
                  <a:srgbClr val="464646"/>
                </a:solidFill>
              </a:rPr>
              <a:t>Infraestructura</a:t>
            </a:r>
            <a:endParaRPr lang="es-PE" sz="1600" b="1" dirty="0"/>
          </a:p>
        </p:txBody>
      </p:sp>
      <p:sp>
        <p:nvSpPr>
          <p:cNvPr id="23" name="Rectángulo 22"/>
          <p:cNvSpPr/>
          <p:nvPr/>
        </p:nvSpPr>
        <p:spPr>
          <a:xfrm>
            <a:off x="3532347" y="1869854"/>
            <a:ext cx="1189685" cy="338554"/>
          </a:xfrm>
          <a:prstGeom prst="rect">
            <a:avLst/>
          </a:prstGeom>
        </p:spPr>
        <p:txBody>
          <a:bodyPr wrap="none">
            <a:spAutoFit/>
          </a:bodyPr>
          <a:lstStyle/>
          <a:p>
            <a:r>
              <a:rPr lang="es-PE" sz="1600" b="1" kern="0" spc="-51" dirty="0">
                <a:solidFill>
                  <a:srgbClr val="464646"/>
                </a:solidFill>
              </a:rPr>
              <a:t>Instituciones</a:t>
            </a:r>
            <a:endParaRPr lang="es-PE" sz="1600" b="1" dirty="0"/>
          </a:p>
        </p:txBody>
      </p:sp>
      <p:cxnSp>
        <p:nvCxnSpPr>
          <p:cNvPr id="25" name="Conector recto 24"/>
          <p:cNvCxnSpPr/>
          <p:nvPr/>
        </p:nvCxnSpPr>
        <p:spPr>
          <a:xfrm>
            <a:off x="2927648" y="2198549"/>
            <a:ext cx="1980000"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Elipse 25"/>
          <p:cNvSpPr/>
          <p:nvPr/>
        </p:nvSpPr>
        <p:spPr>
          <a:xfrm>
            <a:off x="2855640" y="1846639"/>
            <a:ext cx="504000" cy="504000"/>
          </a:xfrm>
          <a:prstGeom prst="ellipse">
            <a:avLst/>
          </a:prstGeom>
          <a:solidFill>
            <a:srgbClr val="C00000"/>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914400">
              <a:defRPr/>
            </a:pPr>
            <a:r>
              <a:rPr lang="es-PE" b="1" kern="0" spc="-100" dirty="0">
                <a:solidFill>
                  <a:prstClr val="white"/>
                </a:solidFill>
                <a:latin typeface="Arial" panose="020B0604020202020204"/>
              </a:rPr>
              <a:t>106</a:t>
            </a:r>
          </a:p>
        </p:txBody>
      </p:sp>
      <p:sp>
        <p:nvSpPr>
          <p:cNvPr id="27" name="Rectángulo 26"/>
          <p:cNvSpPr/>
          <p:nvPr/>
        </p:nvSpPr>
        <p:spPr>
          <a:xfrm>
            <a:off x="7406059" y="2123241"/>
            <a:ext cx="1871514" cy="584775"/>
          </a:xfrm>
          <a:prstGeom prst="rect">
            <a:avLst/>
          </a:prstGeom>
        </p:spPr>
        <p:txBody>
          <a:bodyPr wrap="square">
            <a:spAutoFit/>
          </a:bodyPr>
          <a:lstStyle/>
          <a:p>
            <a:r>
              <a:rPr lang="es-PE" sz="1600" b="1" kern="0" spc="-51" dirty="0">
                <a:solidFill>
                  <a:srgbClr val="464646"/>
                </a:solidFill>
              </a:rPr>
              <a:t>Salud y Educación Básica</a:t>
            </a:r>
            <a:endParaRPr lang="es-PE" sz="1600" b="1" dirty="0"/>
          </a:p>
        </p:txBody>
      </p:sp>
      <p:sp>
        <p:nvSpPr>
          <p:cNvPr id="28" name="Rectángulo 11"/>
          <p:cNvSpPr/>
          <p:nvPr/>
        </p:nvSpPr>
        <p:spPr>
          <a:xfrm>
            <a:off x="6694033" y="1654967"/>
            <a:ext cx="2259336" cy="338554"/>
          </a:xfrm>
          <a:prstGeom prst="rect">
            <a:avLst/>
          </a:prstGeom>
        </p:spPr>
        <p:txBody>
          <a:bodyPr wrap="none">
            <a:spAutoFit/>
          </a:bodyPr>
          <a:lstStyle/>
          <a:p>
            <a:r>
              <a:rPr lang="es-PE" sz="1600" b="1" kern="0" spc="-51" dirty="0">
                <a:solidFill>
                  <a:srgbClr val="464646"/>
                </a:solidFill>
              </a:rPr>
              <a:t>Entorno Macroeconómico</a:t>
            </a:r>
            <a:endParaRPr lang="es-PE" sz="1600" b="1" dirty="0"/>
          </a:p>
        </p:txBody>
      </p:sp>
      <p:cxnSp>
        <p:nvCxnSpPr>
          <p:cNvPr id="30" name="Conector recto 24"/>
          <p:cNvCxnSpPr/>
          <p:nvPr/>
        </p:nvCxnSpPr>
        <p:spPr>
          <a:xfrm>
            <a:off x="6679890" y="1961738"/>
            <a:ext cx="2700000"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Elipse 17"/>
          <p:cNvSpPr/>
          <p:nvPr/>
        </p:nvSpPr>
        <p:spPr>
          <a:xfrm>
            <a:off x="9250209" y="1632255"/>
            <a:ext cx="504000" cy="504000"/>
          </a:xfrm>
          <a:prstGeom prst="ellipse">
            <a:avLst/>
          </a:prstGeom>
          <a:solidFill>
            <a:schemeClr val="accent1">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s-PE" b="1" kern="0" spc="-51" dirty="0">
                <a:solidFill>
                  <a:prstClr val="white"/>
                </a:solidFill>
                <a:latin typeface="Arial" panose="020B0604020202020204"/>
              </a:rPr>
              <a:t>33</a:t>
            </a:r>
          </a:p>
        </p:txBody>
      </p:sp>
      <p:cxnSp>
        <p:nvCxnSpPr>
          <p:cNvPr id="33" name="Conector angular 32"/>
          <p:cNvCxnSpPr/>
          <p:nvPr/>
        </p:nvCxnSpPr>
        <p:spPr>
          <a:xfrm>
            <a:off x="7248128" y="2431584"/>
            <a:ext cx="2079096" cy="259551"/>
          </a:xfrm>
          <a:prstGeom prst="bentConnector3">
            <a:avLst>
              <a:gd name="adj1" fmla="val 8005"/>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Elipse 33"/>
          <p:cNvSpPr/>
          <p:nvPr/>
        </p:nvSpPr>
        <p:spPr>
          <a:xfrm>
            <a:off x="9338163" y="2439134"/>
            <a:ext cx="504000" cy="504000"/>
          </a:xfrm>
          <a:prstGeom prst="ellipse">
            <a:avLst/>
          </a:prstGeom>
          <a:solidFill>
            <a:srgbClr val="C00000"/>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s-PE" b="1" kern="0" spc="-100" dirty="0">
                <a:solidFill>
                  <a:prstClr val="white"/>
                </a:solidFill>
                <a:latin typeface="Arial" panose="020B0604020202020204"/>
              </a:rPr>
              <a:t>98</a:t>
            </a:r>
          </a:p>
        </p:txBody>
      </p:sp>
      <p:sp>
        <p:nvSpPr>
          <p:cNvPr id="35" name="Rectángulo 34"/>
          <p:cNvSpPr/>
          <p:nvPr/>
        </p:nvSpPr>
        <p:spPr>
          <a:xfrm>
            <a:off x="4012774" y="5077685"/>
            <a:ext cx="2088231" cy="584775"/>
          </a:xfrm>
          <a:prstGeom prst="rect">
            <a:avLst/>
          </a:prstGeom>
        </p:spPr>
        <p:txBody>
          <a:bodyPr wrap="square">
            <a:spAutoFit/>
          </a:bodyPr>
          <a:lstStyle/>
          <a:p>
            <a:pPr algn="r"/>
            <a:r>
              <a:rPr lang="es-PE" sz="1600" b="1" kern="0" spc="-51" dirty="0">
                <a:solidFill>
                  <a:srgbClr val="464646"/>
                </a:solidFill>
              </a:rPr>
              <a:t>Desarrollo del Mercado Financiero</a:t>
            </a:r>
            <a:endParaRPr lang="es-PE" sz="1600" b="1" dirty="0"/>
          </a:p>
        </p:txBody>
      </p:sp>
      <p:sp>
        <p:nvSpPr>
          <p:cNvPr id="36" name="Rectángulo 35"/>
          <p:cNvSpPr/>
          <p:nvPr/>
        </p:nvSpPr>
        <p:spPr>
          <a:xfrm>
            <a:off x="7538529" y="2956874"/>
            <a:ext cx="2236303" cy="584775"/>
          </a:xfrm>
          <a:prstGeom prst="rect">
            <a:avLst/>
          </a:prstGeom>
        </p:spPr>
        <p:txBody>
          <a:bodyPr wrap="square">
            <a:spAutoFit/>
          </a:bodyPr>
          <a:lstStyle/>
          <a:p>
            <a:r>
              <a:rPr lang="es-PE" sz="1600" b="1" kern="0" spc="-51" dirty="0">
                <a:solidFill>
                  <a:srgbClr val="464646"/>
                </a:solidFill>
              </a:rPr>
              <a:t>Educación Superior y Capacitación Laboral</a:t>
            </a:r>
            <a:endParaRPr lang="es-PE" sz="1600" b="1" dirty="0"/>
          </a:p>
        </p:txBody>
      </p:sp>
      <p:sp>
        <p:nvSpPr>
          <p:cNvPr id="37" name="Rectángulo 36"/>
          <p:cNvSpPr/>
          <p:nvPr/>
        </p:nvSpPr>
        <p:spPr>
          <a:xfrm>
            <a:off x="7383605" y="3824378"/>
            <a:ext cx="2002036" cy="584775"/>
          </a:xfrm>
          <a:prstGeom prst="rect">
            <a:avLst/>
          </a:prstGeom>
        </p:spPr>
        <p:txBody>
          <a:bodyPr wrap="square">
            <a:spAutoFit/>
          </a:bodyPr>
          <a:lstStyle/>
          <a:p>
            <a:r>
              <a:rPr lang="es-PE" sz="1600" b="1" kern="0" spc="-51" dirty="0">
                <a:solidFill>
                  <a:srgbClr val="464646"/>
                </a:solidFill>
              </a:rPr>
              <a:t>Eficiencia del Mercado de Bienes</a:t>
            </a:r>
            <a:endParaRPr lang="es-PE" sz="1600" b="1" dirty="0"/>
          </a:p>
        </p:txBody>
      </p:sp>
      <p:sp>
        <p:nvSpPr>
          <p:cNvPr id="38" name="Rectángulo 37"/>
          <p:cNvSpPr/>
          <p:nvPr/>
        </p:nvSpPr>
        <p:spPr>
          <a:xfrm>
            <a:off x="6730485" y="4705534"/>
            <a:ext cx="2108087" cy="584775"/>
          </a:xfrm>
          <a:prstGeom prst="rect">
            <a:avLst/>
          </a:prstGeom>
        </p:spPr>
        <p:txBody>
          <a:bodyPr wrap="square">
            <a:spAutoFit/>
          </a:bodyPr>
          <a:lstStyle/>
          <a:p>
            <a:r>
              <a:rPr lang="es-PE" sz="1600" b="1" kern="0" spc="-51" dirty="0">
                <a:solidFill>
                  <a:srgbClr val="464646"/>
                </a:solidFill>
              </a:rPr>
              <a:t>Eficiencia del Mercado de Trabajo</a:t>
            </a:r>
            <a:endParaRPr lang="es-PE" sz="1600" b="1" dirty="0"/>
          </a:p>
        </p:txBody>
      </p:sp>
      <p:cxnSp>
        <p:nvCxnSpPr>
          <p:cNvPr id="40" name="Conector recto 39"/>
          <p:cNvCxnSpPr/>
          <p:nvPr/>
        </p:nvCxnSpPr>
        <p:spPr>
          <a:xfrm flipV="1">
            <a:off x="3565579" y="5633054"/>
            <a:ext cx="2535427"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Elipse 40"/>
          <p:cNvSpPr/>
          <p:nvPr/>
        </p:nvSpPr>
        <p:spPr>
          <a:xfrm>
            <a:off x="3452920" y="5265264"/>
            <a:ext cx="540000" cy="540000"/>
          </a:xfrm>
          <a:prstGeom prst="ellipse">
            <a:avLst/>
          </a:prstGeom>
          <a:solidFill>
            <a:srgbClr val="008000"/>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s-PE" b="1" kern="0" spc="-51" dirty="0">
                <a:solidFill>
                  <a:prstClr val="white"/>
                </a:solidFill>
                <a:latin typeface="Arial" panose="020B0604020202020204"/>
              </a:rPr>
              <a:t>26</a:t>
            </a:r>
          </a:p>
        </p:txBody>
      </p:sp>
      <p:cxnSp>
        <p:nvCxnSpPr>
          <p:cNvPr id="42" name="Conector recto 41"/>
          <p:cNvCxnSpPr/>
          <p:nvPr/>
        </p:nvCxnSpPr>
        <p:spPr>
          <a:xfrm flipH="1" flipV="1">
            <a:off x="6101005" y="4920628"/>
            <a:ext cx="1" cy="71077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Rectángulo 42"/>
          <p:cNvSpPr/>
          <p:nvPr/>
        </p:nvSpPr>
        <p:spPr>
          <a:xfrm>
            <a:off x="2855640" y="4673606"/>
            <a:ext cx="2403820" cy="338554"/>
          </a:xfrm>
          <a:prstGeom prst="rect">
            <a:avLst/>
          </a:prstGeom>
        </p:spPr>
        <p:txBody>
          <a:bodyPr wrap="square">
            <a:spAutoFit/>
          </a:bodyPr>
          <a:lstStyle/>
          <a:p>
            <a:r>
              <a:rPr lang="es-PE" sz="1600" b="1" kern="0" spc="-51" dirty="0">
                <a:solidFill>
                  <a:srgbClr val="464646"/>
                </a:solidFill>
              </a:rPr>
              <a:t>Capacidad Tecnológica</a:t>
            </a:r>
            <a:endParaRPr lang="es-PE" sz="1600" b="1" dirty="0"/>
          </a:p>
        </p:txBody>
      </p:sp>
      <p:sp>
        <p:nvSpPr>
          <p:cNvPr id="44" name="Rectángulo 43"/>
          <p:cNvSpPr/>
          <p:nvPr/>
        </p:nvSpPr>
        <p:spPr>
          <a:xfrm>
            <a:off x="2351584" y="4063518"/>
            <a:ext cx="2307990" cy="338554"/>
          </a:xfrm>
          <a:prstGeom prst="rect">
            <a:avLst/>
          </a:prstGeom>
        </p:spPr>
        <p:txBody>
          <a:bodyPr wrap="square">
            <a:spAutoFit/>
          </a:bodyPr>
          <a:lstStyle/>
          <a:p>
            <a:pPr algn="r"/>
            <a:r>
              <a:rPr lang="es-PE" sz="1600" b="1" kern="0" spc="-51" dirty="0">
                <a:solidFill>
                  <a:srgbClr val="464646"/>
                </a:solidFill>
              </a:rPr>
              <a:t>Tamaño de Mercado</a:t>
            </a:r>
            <a:endParaRPr lang="es-PE" sz="1600" b="1" dirty="0"/>
          </a:p>
        </p:txBody>
      </p:sp>
      <p:cxnSp>
        <p:nvCxnSpPr>
          <p:cNvPr id="46" name="Conector recto 45"/>
          <p:cNvCxnSpPr/>
          <p:nvPr/>
        </p:nvCxnSpPr>
        <p:spPr>
          <a:xfrm flipV="1">
            <a:off x="2526548" y="4363927"/>
            <a:ext cx="2153612"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7" name="Elipse 46"/>
          <p:cNvSpPr/>
          <p:nvPr/>
        </p:nvSpPr>
        <p:spPr>
          <a:xfrm>
            <a:off x="2135560" y="4055579"/>
            <a:ext cx="540000" cy="540000"/>
          </a:xfrm>
          <a:prstGeom prst="ellipse">
            <a:avLst/>
          </a:prstGeom>
          <a:solidFill>
            <a:schemeClr val="tx2"/>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s-PE" b="1" kern="0" spc="-100" dirty="0">
                <a:solidFill>
                  <a:prstClr val="white"/>
                </a:solidFill>
                <a:latin typeface="Arial" panose="020B0604020202020204"/>
              </a:rPr>
              <a:t>48</a:t>
            </a:r>
          </a:p>
        </p:txBody>
      </p:sp>
      <p:cxnSp>
        <p:nvCxnSpPr>
          <p:cNvPr id="49" name="Conector recto 48"/>
          <p:cNvCxnSpPr/>
          <p:nvPr/>
        </p:nvCxnSpPr>
        <p:spPr>
          <a:xfrm>
            <a:off x="2619709" y="4983158"/>
            <a:ext cx="2520000" cy="617"/>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0" name="Elipse 49"/>
          <p:cNvSpPr/>
          <p:nvPr/>
        </p:nvSpPr>
        <p:spPr>
          <a:xfrm>
            <a:off x="2351584" y="4706859"/>
            <a:ext cx="504000" cy="504000"/>
          </a:xfrm>
          <a:prstGeom prst="ellipse">
            <a:avLst/>
          </a:prstGeom>
          <a:solidFill>
            <a:schemeClr val="accent2"/>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s-PE" b="1" kern="0" spc="-100" dirty="0">
                <a:solidFill>
                  <a:prstClr val="white"/>
                </a:solidFill>
                <a:latin typeface="Arial" panose="020B0604020202020204"/>
              </a:rPr>
              <a:t>88</a:t>
            </a:r>
          </a:p>
        </p:txBody>
      </p:sp>
      <p:cxnSp>
        <p:nvCxnSpPr>
          <p:cNvPr id="51" name="Conector recto 50"/>
          <p:cNvCxnSpPr/>
          <p:nvPr/>
        </p:nvCxnSpPr>
        <p:spPr>
          <a:xfrm flipH="1">
            <a:off x="5144913" y="4841882"/>
            <a:ext cx="72000" cy="143031"/>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Rectángulo 51"/>
          <p:cNvSpPr/>
          <p:nvPr/>
        </p:nvSpPr>
        <p:spPr>
          <a:xfrm>
            <a:off x="2609438" y="3170260"/>
            <a:ext cx="1801151" cy="584775"/>
          </a:xfrm>
          <a:prstGeom prst="rect">
            <a:avLst/>
          </a:prstGeom>
        </p:spPr>
        <p:txBody>
          <a:bodyPr wrap="square">
            <a:spAutoFit/>
          </a:bodyPr>
          <a:lstStyle/>
          <a:p>
            <a:pPr algn="r"/>
            <a:r>
              <a:rPr lang="es-PE" sz="1600" b="1" kern="0" spc="-51" dirty="0">
                <a:solidFill>
                  <a:srgbClr val="464646"/>
                </a:solidFill>
              </a:rPr>
              <a:t>Sofisticación</a:t>
            </a:r>
          </a:p>
          <a:p>
            <a:pPr algn="r"/>
            <a:r>
              <a:rPr lang="es-PE" sz="1600" b="1" kern="0" spc="-51" dirty="0">
                <a:solidFill>
                  <a:srgbClr val="464646"/>
                </a:solidFill>
              </a:rPr>
              <a:t>de los Negocios</a:t>
            </a:r>
            <a:endParaRPr lang="es-PE" sz="1600" b="1" dirty="0"/>
          </a:p>
        </p:txBody>
      </p:sp>
      <p:sp>
        <p:nvSpPr>
          <p:cNvPr id="53" name="Rectángulo 52"/>
          <p:cNvSpPr/>
          <p:nvPr/>
        </p:nvSpPr>
        <p:spPr>
          <a:xfrm>
            <a:off x="3171271" y="2485595"/>
            <a:ext cx="1380223" cy="338554"/>
          </a:xfrm>
          <a:prstGeom prst="rect">
            <a:avLst/>
          </a:prstGeom>
        </p:spPr>
        <p:txBody>
          <a:bodyPr wrap="square">
            <a:spAutoFit/>
          </a:bodyPr>
          <a:lstStyle/>
          <a:p>
            <a:pPr algn="r"/>
            <a:r>
              <a:rPr lang="es-PE" sz="1600" b="1" kern="0" spc="-51" dirty="0">
                <a:solidFill>
                  <a:srgbClr val="464646"/>
                </a:solidFill>
              </a:rPr>
              <a:t>Innovación</a:t>
            </a:r>
            <a:endParaRPr lang="es-PE" sz="1600" b="1" dirty="0"/>
          </a:p>
        </p:txBody>
      </p:sp>
      <p:cxnSp>
        <p:nvCxnSpPr>
          <p:cNvPr id="55" name="Conector recto 54"/>
          <p:cNvCxnSpPr/>
          <p:nvPr/>
        </p:nvCxnSpPr>
        <p:spPr>
          <a:xfrm>
            <a:off x="2388215" y="3732190"/>
            <a:ext cx="1955338"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6" name="Elipse 55"/>
          <p:cNvSpPr/>
          <p:nvPr/>
        </p:nvSpPr>
        <p:spPr>
          <a:xfrm>
            <a:off x="2197494" y="3359107"/>
            <a:ext cx="504000" cy="504000"/>
          </a:xfrm>
          <a:prstGeom prst="ellipse">
            <a:avLst/>
          </a:prstGeom>
          <a:solidFill>
            <a:schemeClr val="accent2"/>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s-PE" b="1" kern="0" spc="-100" dirty="0">
                <a:solidFill>
                  <a:prstClr val="white"/>
                </a:solidFill>
                <a:latin typeface="Arial" panose="020B0604020202020204"/>
              </a:rPr>
              <a:t>78</a:t>
            </a:r>
          </a:p>
        </p:txBody>
      </p:sp>
      <p:cxnSp>
        <p:nvCxnSpPr>
          <p:cNvPr id="57" name="Conector recto 56"/>
          <p:cNvCxnSpPr/>
          <p:nvPr/>
        </p:nvCxnSpPr>
        <p:spPr>
          <a:xfrm flipV="1">
            <a:off x="4343553" y="3582078"/>
            <a:ext cx="72000" cy="150113"/>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flipH="1">
            <a:off x="6731815" y="5313330"/>
            <a:ext cx="2422310"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flipH="1" flipV="1">
            <a:off x="6733631" y="4746038"/>
            <a:ext cx="0" cy="567292"/>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Elipse 60"/>
          <p:cNvSpPr/>
          <p:nvPr/>
        </p:nvSpPr>
        <p:spPr>
          <a:xfrm>
            <a:off x="8714772" y="5024464"/>
            <a:ext cx="504000" cy="504000"/>
          </a:xfrm>
          <a:prstGeom prst="ellipse">
            <a:avLst/>
          </a:prstGeom>
          <a:solidFill>
            <a:schemeClr val="accent2"/>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s-PE" b="1" kern="0" spc="-100" dirty="0">
                <a:solidFill>
                  <a:prstClr val="white"/>
                </a:solidFill>
                <a:latin typeface="Arial" panose="020B0604020202020204"/>
              </a:rPr>
              <a:t>61</a:t>
            </a:r>
          </a:p>
        </p:txBody>
      </p:sp>
      <p:cxnSp>
        <p:nvCxnSpPr>
          <p:cNvPr id="63" name="Conector recto 62"/>
          <p:cNvCxnSpPr/>
          <p:nvPr/>
        </p:nvCxnSpPr>
        <p:spPr>
          <a:xfrm>
            <a:off x="2626153" y="2784327"/>
            <a:ext cx="1872000"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4" name="Elipse 63"/>
          <p:cNvSpPr/>
          <p:nvPr/>
        </p:nvSpPr>
        <p:spPr>
          <a:xfrm>
            <a:off x="2612209" y="2493425"/>
            <a:ext cx="504000" cy="504000"/>
          </a:xfrm>
          <a:prstGeom prst="ellipse">
            <a:avLst/>
          </a:prstGeom>
          <a:solidFill>
            <a:srgbClr val="C00000"/>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s-PE" b="1" kern="0" spc="-100" dirty="0">
                <a:solidFill>
                  <a:prstClr val="white"/>
                </a:solidFill>
                <a:latin typeface="Arial" panose="020B0604020202020204"/>
              </a:rPr>
              <a:t>119</a:t>
            </a:r>
          </a:p>
        </p:txBody>
      </p:sp>
      <p:cxnSp>
        <p:nvCxnSpPr>
          <p:cNvPr id="67" name="Conector recto 66"/>
          <p:cNvCxnSpPr/>
          <p:nvPr/>
        </p:nvCxnSpPr>
        <p:spPr>
          <a:xfrm>
            <a:off x="3932330" y="1656454"/>
            <a:ext cx="1800000" cy="617"/>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5730995" y="1654652"/>
            <a:ext cx="72000" cy="14400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9" name="Elipse 68"/>
          <p:cNvSpPr/>
          <p:nvPr/>
        </p:nvSpPr>
        <p:spPr>
          <a:xfrm>
            <a:off x="3726028" y="1312044"/>
            <a:ext cx="504000" cy="504000"/>
          </a:xfrm>
          <a:prstGeom prst="ellipse">
            <a:avLst/>
          </a:prstGeom>
          <a:solidFill>
            <a:schemeClr val="accent2"/>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s-PE" b="1" kern="0" spc="-100" dirty="0">
                <a:solidFill>
                  <a:prstClr val="white"/>
                </a:solidFill>
                <a:latin typeface="Arial" panose="020B0604020202020204"/>
              </a:rPr>
              <a:t>89</a:t>
            </a:r>
          </a:p>
        </p:txBody>
      </p:sp>
      <p:cxnSp>
        <p:nvCxnSpPr>
          <p:cNvPr id="72" name="Conector recto 71"/>
          <p:cNvCxnSpPr/>
          <p:nvPr/>
        </p:nvCxnSpPr>
        <p:spPr>
          <a:xfrm>
            <a:off x="7597922" y="3514064"/>
            <a:ext cx="2196000"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flipV="1">
            <a:off x="7489922" y="3371180"/>
            <a:ext cx="108000" cy="14400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4" name="Elipse 73"/>
          <p:cNvSpPr/>
          <p:nvPr/>
        </p:nvSpPr>
        <p:spPr>
          <a:xfrm>
            <a:off x="9696400" y="3224338"/>
            <a:ext cx="504000" cy="504000"/>
          </a:xfrm>
          <a:prstGeom prst="ellipse">
            <a:avLst/>
          </a:prstGeom>
          <a:solidFill>
            <a:schemeClr val="accent2"/>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s-PE" b="1" kern="0" spc="-100" dirty="0">
                <a:solidFill>
                  <a:prstClr val="white"/>
                </a:solidFill>
                <a:latin typeface="Arial" panose="020B0604020202020204"/>
              </a:rPr>
              <a:t>80</a:t>
            </a:r>
          </a:p>
        </p:txBody>
      </p:sp>
      <p:cxnSp>
        <p:nvCxnSpPr>
          <p:cNvPr id="76" name="Conector recto 75"/>
          <p:cNvCxnSpPr/>
          <p:nvPr/>
        </p:nvCxnSpPr>
        <p:spPr>
          <a:xfrm>
            <a:off x="7383605" y="4386750"/>
            <a:ext cx="2196000"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flipH="1" flipV="1">
            <a:off x="7275605" y="4243866"/>
            <a:ext cx="108000" cy="14400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Elipse 77"/>
          <p:cNvSpPr/>
          <p:nvPr/>
        </p:nvSpPr>
        <p:spPr>
          <a:xfrm>
            <a:off x="9338163" y="4073579"/>
            <a:ext cx="504000" cy="504000"/>
          </a:xfrm>
          <a:prstGeom prst="ellipse">
            <a:avLst/>
          </a:prstGeom>
          <a:solidFill>
            <a:schemeClr val="accent2"/>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s-PE" b="1" kern="0" spc="-100" dirty="0">
                <a:solidFill>
                  <a:prstClr val="white"/>
                </a:solidFill>
                <a:latin typeface="Arial" panose="020B0604020202020204"/>
              </a:rPr>
              <a:t>65</a:t>
            </a:r>
          </a:p>
        </p:txBody>
      </p:sp>
      <p:pic>
        <p:nvPicPr>
          <p:cNvPr id="65" name="Imagen 64"/>
          <p:cNvPicPr>
            <a:picLocks noChangeAspect="1"/>
          </p:cNvPicPr>
          <p:nvPr/>
        </p:nvPicPr>
        <p:blipFill>
          <a:blip r:embed="rId4"/>
          <a:stretch>
            <a:fillRect/>
          </a:stretch>
        </p:blipFill>
        <p:spPr>
          <a:xfrm>
            <a:off x="5352069" y="2276872"/>
            <a:ext cx="1190625" cy="819150"/>
          </a:xfrm>
          <a:prstGeom prst="rect">
            <a:avLst/>
          </a:prstGeom>
        </p:spPr>
      </p:pic>
      <p:sp>
        <p:nvSpPr>
          <p:cNvPr id="54" name="Elipse 53"/>
          <p:cNvSpPr/>
          <p:nvPr/>
        </p:nvSpPr>
        <p:spPr>
          <a:xfrm>
            <a:off x="5695380" y="3140968"/>
            <a:ext cx="504000" cy="504000"/>
          </a:xfrm>
          <a:prstGeom prst="ellipse">
            <a:avLst/>
          </a:prstGeom>
          <a:solidFill>
            <a:schemeClr val="bg1"/>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s-PE" sz="2400" b="1" kern="0" spc="-100" dirty="0">
                <a:solidFill>
                  <a:schemeClr val="accent6">
                    <a:lumMod val="75000"/>
                  </a:schemeClr>
                </a:solidFill>
                <a:effectLst>
                  <a:outerShdw blurRad="38100" dist="38100" dir="2700000" algn="tl">
                    <a:srgbClr val="000000">
                      <a:alpha val="43137"/>
                    </a:srgbClr>
                  </a:outerShdw>
                </a:effectLst>
                <a:latin typeface="Arial" panose="020B0604020202020204"/>
              </a:rPr>
              <a:t>67</a:t>
            </a:r>
          </a:p>
        </p:txBody>
      </p:sp>
      <p:sp>
        <p:nvSpPr>
          <p:cNvPr id="58" name="Rectángulo 57">
            <a:extLst>
              <a:ext uri="{FF2B5EF4-FFF2-40B4-BE49-F238E27FC236}">
                <a16:creationId xmlns:a16="http://schemas.microsoft.com/office/drawing/2014/main" id="{1D4536BE-2ED1-422B-8D94-73D12D02D949}"/>
              </a:ext>
            </a:extLst>
          </p:cNvPr>
          <p:cNvSpPr/>
          <p:nvPr/>
        </p:nvSpPr>
        <p:spPr>
          <a:xfrm>
            <a:off x="0" y="0"/>
            <a:ext cx="12192000" cy="636350"/>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PERÚ: ÍNDICE DE COMPETITIVIDAD</a:t>
            </a:r>
            <a:endParaRPr lang="es-PE" b="1" dirty="0">
              <a:solidFill>
                <a:schemeClr val="bg1"/>
              </a:solidFill>
            </a:endParaRPr>
          </a:p>
        </p:txBody>
      </p:sp>
      <p:pic>
        <p:nvPicPr>
          <p:cNvPr id="62" name="5 Imagen">
            <a:extLst>
              <a:ext uri="{FF2B5EF4-FFF2-40B4-BE49-F238E27FC236}">
                <a16:creationId xmlns:a16="http://schemas.microsoft.com/office/drawing/2014/main" id="{FA2DE1D8-D1D3-4143-86A4-AD4E79A400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2402198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anim calcmode="lin" valueType="num">
                                      <p:cBhvr>
                                        <p:cTn id="27" dur="1000" fill="hold"/>
                                        <p:tgtEl>
                                          <p:spTgt spid="50"/>
                                        </p:tgtEl>
                                        <p:attrNameLst>
                                          <p:attrName>ppt_x</p:attrName>
                                        </p:attrNameLst>
                                      </p:cBhvr>
                                      <p:tavLst>
                                        <p:tav tm="0">
                                          <p:val>
                                            <p:strVal val="#ppt_x"/>
                                          </p:val>
                                        </p:tav>
                                        <p:tav tm="100000">
                                          <p:val>
                                            <p:strVal val="#ppt_x"/>
                                          </p:val>
                                        </p:tav>
                                      </p:tavLst>
                                    </p:anim>
                                    <p:anim calcmode="lin" valueType="num">
                                      <p:cBhvr>
                                        <p:cTn id="28" dur="1000" fill="hold"/>
                                        <p:tgtEl>
                                          <p:spTgt spid="5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1000"/>
                                        <p:tgtEl>
                                          <p:spTgt spid="56"/>
                                        </p:tgtEl>
                                      </p:cBhvr>
                                    </p:animEffect>
                                    <p:anim calcmode="lin" valueType="num">
                                      <p:cBhvr>
                                        <p:cTn id="32" dur="1000" fill="hold"/>
                                        <p:tgtEl>
                                          <p:spTgt spid="56"/>
                                        </p:tgtEl>
                                        <p:attrNameLst>
                                          <p:attrName>ppt_x</p:attrName>
                                        </p:attrNameLst>
                                      </p:cBhvr>
                                      <p:tavLst>
                                        <p:tav tm="0">
                                          <p:val>
                                            <p:strVal val="#ppt_x"/>
                                          </p:val>
                                        </p:tav>
                                        <p:tav tm="100000">
                                          <p:val>
                                            <p:strVal val="#ppt_x"/>
                                          </p:val>
                                        </p:tav>
                                      </p:tavLst>
                                    </p:anim>
                                    <p:anim calcmode="lin" valueType="num">
                                      <p:cBhvr>
                                        <p:cTn id="33" dur="1000" fill="hold"/>
                                        <p:tgtEl>
                                          <p:spTgt spid="5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ppt_x</p:attrName>
                                        </p:attrNameLst>
                                      </p:cBhvr>
                                      <p:tavLst>
                                        <p:tav tm="0">
                                          <p:val>
                                            <p:strVal val="#ppt_x"/>
                                          </p:val>
                                        </p:tav>
                                        <p:tav tm="100000">
                                          <p:val>
                                            <p:strVal val="#ppt_x"/>
                                          </p:val>
                                        </p:tav>
                                      </p:tavLst>
                                    </p:anim>
                                    <p:anim calcmode="lin" valueType="num">
                                      <p:cBhvr>
                                        <p:cTn id="38" dur="1000" fill="hold"/>
                                        <p:tgtEl>
                                          <p:spTgt spid="6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1000"/>
                                        <p:tgtEl>
                                          <p:spTgt spid="78"/>
                                        </p:tgtEl>
                                      </p:cBhvr>
                                    </p:animEffect>
                                    <p:anim calcmode="lin" valueType="num">
                                      <p:cBhvr>
                                        <p:cTn id="47" dur="1000" fill="hold"/>
                                        <p:tgtEl>
                                          <p:spTgt spid="78"/>
                                        </p:tgtEl>
                                        <p:attrNameLst>
                                          <p:attrName>ppt_x</p:attrName>
                                        </p:attrNameLst>
                                      </p:cBhvr>
                                      <p:tavLst>
                                        <p:tav tm="0">
                                          <p:val>
                                            <p:strVal val="#ppt_x"/>
                                          </p:val>
                                        </p:tav>
                                        <p:tav tm="100000">
                                          <p:val>
                                            <p:strVal val="#ppt_x"/>
                                          </p:val>
                                        </p:tav>
                                      </p:tavLst>
                                    </p:anim>
                                    <p:anim calcmode="lin" valueType="num">
                                      <p:cBhvr>
                                        <p:cTn id="48" dur="1000" fill="hold"/>
                                        <p:tgtEl>
                                          <p:spTgt spid="7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1000"/>
                                        <p:tgtEl>
                                          <p:spTgt spid="74"/>
                                        </p:tgtEl>
                                      </p:cBhvr>
                                    </p:animEffect>
                                    <p:anim calcmode="lin" valueType="num">
                                      <p:cBhvr>
                                        <p:cTn id="52" dur="1000" fill="hold"/>
                                        <p:tgtEl>
                                          <p:spTgt spid="74"/>
                                        </p:tgtEl>
                                        <p:attrNameLst>
                                          <p:attrName>ppt_x</p:attrName>
                                        </p:attrNameLst>
                                      </p:cBhvr>
                                      <p:tavLst>
                                        <p:tav tm="0">
                                          <p:val>
                                            <p:strVal val="#ppt_x"/>
                                          </p:val>
                                        </p:tav>
                                        <p:tav tm="100000">
                                          <p:val>
                                            <p:strVal val="#ppt_x"/>
                                          </p:val>
                                        </p:tav>
                                      </p:tavLst>
                                    </p:anim>
                                    <p:anim calcmode="lin" valueType="num">
                                      <p:cBhvr>
                                        <p:cTn id="53"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4" grpId="0" animBg="1"/>
      <p:bldP spid="41" grpId="0" animBg="1"/>
      <p:bldP spid="47" grpId="0" animBg="1"/>
      <p:bldP spid="50" grpId="0" animBg="1"/>
      <p:bldP spid="56" grpId="0" animBg="1"/>
      <p:bldP spid="61" grpId="0" animBg="1"/>
      <p:bldP spid="64" grpId="0" animBg="1"/>
      <p:bldP spid="69" grpId="0" animBg="1"/>
      <p:bldP spid="74" grpId="0" animBg="1"/>
      <p:bldP spid="78"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8537" cy="6858000"/>
          </a:xfrm>
          <a:prstGeom prst="rect">
            <a:avLst/>
          </a:prstGeom>
        </p:spPr>
      </p:pic>
      <p:pic>
        <p:nvPicPr>
          <p:cNvPr id="5" name="Imagen 4">
            <a:extLst>
              <a:ext uri="{FF2B5EF4-FFF2-40B4-BE49-F238E27FC236}">
                <a16:creationId xmlns:a16="http://schemas.microsoft.com/office/drawing/2014/main" id="{9FDB47A7-4EE1-4D61-A99A-AEC72D6AA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7" y="5553637"/>
            <a:ext cx="2566379" cy="1175617"/>
          </a:xfrm>
          <a:prstGeom prst="rect">
            <a:avLst/>
          </a:prstGeom>
        </p:spPr>
      </p:pic>
      <p:sp>
        <p:nvSpPr>
          <p:cNvPr id="8" name="Título 1"/>
          <p:cNvSpPr>
            <a:spLocks noGrp="1"/>
          </p:cNvSpPr>
          <p:nvPr>
            <p:ph type="title"/>
          </p:nvPr>
        </p:nvSpPr>
        <p:spPr>
          <a:xfrm>
            <a:off x="0" y="2334604"/>
            <a:ext cx="12192000" cy="2215685"/>
          </a:xfrm>
        </p:spPr>
        <p:txBody>
          <a:bodyPr>
            <a:noAutofit/>
          </a:bodyPr>
          <a:lstStyle/>
          <a:p>
            <a:r>
              <a:rPr lang="es-MX" sz="11800" b="1" dirty="0">
                <a:solidFill>
                  <a:schemeClr val="accent5">
                    <a:lumMod val="20000"/>
                    <a:lumOff val="80000"/>
                  </a:schemeClr>
                </a:solidFill>
              </a:rPr>
              <a:t>AGUA</a:t>
            </a:r>
            <a:endParaRPr lang="es-PE" sz="11800" b="1" dirty="0">
              <a:solidFill>
                <a:schemeClr val="accent5">
                  <a:lumMod val="20000"/>
                  <a:lumOff val="80000"/>
                </a:schemeClr>
              </a:solidFill>
            </a:endParaRPr>
          </a:p>
        </p:txBody>
      </p:sp>
    </p:spTree>
    <p:extLst>
      <p:ext uri="{BB962C8B-B14F-4D97-AF65-F5344CB8AC3E}">
        <p14:creationId xmlns:p14="http://schemas.microsoft.com/office/powerpoint/2010/main" val="322255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gusano, invertebrado&#10;&#10;Descripción generada con confianza muy alta">
            <a:extLst>
              <a:ext uri="{FF2B5EF4-FFF2-40B4-BE49-F238E27FC236}">
                <a16:creationId xmlns:a16="http://schemas.microsoft.com/office/drawing/2014/main" id="{55E5B814-8D73-4DBC-9F97-DC36ABEDB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0" y="2321157"/>
            <a:ext cx="3886091" cy="2215685"/>
          </a:xfrm>
        </p:spPr>
        <p:txBody>
          <a:bodyPr>
            <a:noAutofit/>
          </a:bodyPr>
          <a:lstStyle/>
          <a:p>
            <a:pPr algn="ctr"/>
            <a:r>
              <a:rPr lang="es-MX" sz="17000" b="1" dirty="0">
                <a:solidFill>
                  <a:schemeClr val="accent5">
                    <a:lumMod val="20000"/>
                    <a:lumOff val="80000"/>
                  </a:schemeClr>
                </a:solidFill>
              </a:rPr>
              <a:t>H</a:t>
            </a:r>
            <a:r>
              <a:rPr lang="es-PE" sz="17000" b="1" dirty="0">
                <a:solidFill>
                  <a:schemeClr val="accent5">
                    <a:lumMod val="20000"/>
                    <a:lumOff val="80000"/>
                  </a:schemeClr>
                </a:solidFill>
              </a:rPr>
              <a:t>OY</a:t>
            </a:r>
          </a:p>
        </p:txBody>
      </p:sp>
      <p:pic>
        <p:nvPicPr>
          <p:cNvPr id="8" name="Imagen 7">
            <a:extLst>
              <a:ext uri="{FF2B5EF4-FFF2-40B4-BE49-F238E27FC236}">
                <a16:creationId xmlns:a16="http://schemas.microsoft.com/office/drawing/2014/main" id="{7FEE8C1A-A69A-4CDC-BBD6-FE1FC5D9F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7" y="5553637"/>
            <a:ext cx="2566379" cy="1175617"/>
          </a:xfrm>
          <a:prstGeom prst="rect">
            <a:avLst/>
          </a:prstGeom>
        </p:spPr>
      </p:pic>
      <p:sp>
        <p:nvSpPr>
          <p:cNvPr id="9" name="Título 1">
            <a:extLst>
              <a:ext uri="{FF2B5EF4-FFF2-40B4-BE49-F238E27FC236}">
                <a16:creationId xmlns:a16="http://schemas.microsoft.com/office/drawing/2014/main" id="{1B4AF4D5-64B2-43AA-A965-0D908C0412C8}"/>
              </a:ext>
            </a:extLst>
          </p:cNvPr>
          <p:cNvSpPr txBox="1">
            <a:spLocks/>
          </p:cNvSpPr>
          <p:nvPr/>
        </p:nvSpPr>
        <p:spPr>
          <a:xfrm>
            <a:off x="6233374" y="51516"/>
            <a:ext cx="5958625" cy="97549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PE" b="1" dirty="0">
                <a:solidFill>
                  <a:srgbClr val="068006"/>
                </a:solidFill>
              </a:rPr>
              <a:t>Desafíos y oportunidades de las agroexportaciones</a:t>
            </a:r>
            <a:br>
              <a:rPr lang="es-PE" b="1" dirty="0">
                <a:solidFill>
                  <a:srgbClr val="068006"/>
                </a:solidFill>
              </a:rPr>
            </a:br>
            <a:endParaRPr lang="es-PE" sz="2000" b="1" dirty="0">
              <a:solidFill>
                <a:schemeClr val="bg1"/>
              </a:solidFill>
            </a:endParaRPr>
          </a:p>
        </p:txBody>
      </p:sp>
    </p:spTree>
    <p:extLst>
      <p:ext uri="{BB962C8B-B14F-4D97-AF65-F5344CB8AC3E}">
        <p14:creationId xmlns:p14="http://schemas.microsoft.com/office/powerpoint/2010/main" val="2253044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4490" y="6596390"/>
            <a:ext cx="9957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100" b="1" dirty="0">
                <a:solidFill>
                  <a:schemeClr val="tx2"/>
                </a:solidFill>
              </a:rPr>
              <a:t>Fuente: AGAP</a:t>
            </a:r>
          </a:p>
        </p:txBody>
      </p:sp>
      <p:sp>
        <p:nvSpPr>
          <p:cNvPr id="58" name="Rectángulo 57">
            <a:extLst>
              <a:ext uri="{FF2B5EF4-FFF2-40B4-BE49-F238E27FC236}">
                <a16:creationId xmlns:a16="http://schemas.microsoft.com/office/drawing/2014/main" id="{1D4536BE-2ED1-422B-8D94-73D12D02D949}"/>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EL RETO DEL AGUA</a:t>
            </a:r>
            <a:endParaRPr lang="es-PE" b="1" dirty="0">
              <a:solidFill>
                <a:schemeClr val="bg1"/>
              </a:solidFill>
            </a:endParaRPr>
          </a:p>
        </p:txBody>
      </p:sp>
      <p:pic>
        <p:nvPicPr>
          <p:cNvPr id="62" name="5 Imagen">
            <a:extLst>
              <a:ext uri="{FF2B5EF4-FFF2-40B4-BE49-F238E27FC236}">
                <a16:creationId xmlns:a16="http://schemas.microsoft.com/office/drawing/2014/main" id="{FA2DE1D8-D1D3-4143-86A4-AD4E79A40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graphicFrame>
        <p:nvGraphicFramePr>
          <p:cNvPr id="4" name="Diagrama 3">
            <a:extLst>
              <a:ext uri="{FF2B5EF4-FFF2-40B4-BE49-F238E27FC236}">
                <a16:creationId xmlns:a16="http://schemas.microsoft.com/office/drawing/2014/main" id="{E2861946-725B-4663-B2CE-7D08A6629A0B}"/>
              </a:ext>
            </a:extLst>
          </p:cNvPr>
          <p:cNvGraphicFramePr/>
          <p:nvPr>
            <p:extLst>
              <p:ext uri="{D42A27DB-BD31-4B8C-83A1-F6EECF244321}">
                <p14:modId xmlns:p14="http://schemas.microsoft.com/office/powerpoint/2010/main" val="699241500"/>
              </p:ext>
            </p:extLst>
          </p:nvPr>
        </p:nvGraphicFramePr>
        <p:xfrm>
          <a:off x="1171730" y="1738859"/>
          <a:ext cx="9848539" cy="33361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85382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8537" cy="6858000"/>
          </a:xfrm>
          <a:prstGeom prst="rect">
            <a:avLst/>
          </a:prstGeom>
        </p:spPr>
      </p:pic>
      <p:pic>
        <p:nvPicPr>
          <p:cNvPr id="5" name="Imagen 4">
            <a:extLst>
              <a:ext uri="{FF2B5EF4-FFF2-40B4-BE49-F238E27FC236}">
                <a16:creationId xmlns:a16="http://schemas.microsoft.com/office/drawing/2014/main" id="{9FDB47A7-4EE1-4D61-A99A-AEC72D6AA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7" y="5553637"/>
            <a:ext cx="2566379" cy="1175617"/>
          </a:xfrm>
          <a:prstGeom prst="rect">
            <a:avLst/>
          </a:prstGeom>
        </p:spPr>
      </p:pic>
      <p:sp>
        <p:nvSpPr>
          <p:cNvPr id="8" name="Título 1"/>
          <p:cNvSpPr>
            <a:spLocks noGrp="1"/>
          </p:cNvSpPr>
          <p:nvPr>
            <p:ph type="title"/>
          </p:nvPr>
        </p:nvSpPr>
        <p:spPr>
          <a:xfrm>
            <a:off x="0" y="2334604"/>
            <a:ext cx="12192000" cy="2215685"/>
          </a:xfrm>
        </p:spPr>
        <p:txBody>
          <a:bodyPr>
            <a:noAutofit/>
          </a:bodyPr>
          <a:lstStyle/>
          <a:p>
            <a:r>
              <a:rPr lang="es-MX" sz="11800" b="1" dirty="0">
                <a:solidFill>
                  <a:schemeClr val="accent5">
                    <a:lumMod val="20000"/>
                    <a:lumOff val="80000"/>
                  </a:schemeClr>
                </a:solidFill>
              </a:rPr>
              <a:t>INFRAESTRUCTURA</a:t>
            </a:r>
            <a:endParaRPr lang="es-PE" sz="11800" b="1" dirty="0">
              <a:solidFill>
                <a:schemeClr val="accent5">
                  <a:lumMod val="20000"/>
                  <a:lumOff val="80000"/>
                </a:schemeClr>
              </a:solidFill>
            </a:endParaRPr>
          </a:p>
        </p:txBody>
      </p:sp>
    </p:spTree>
    <p:extLst>
      <p:ext uri="{BB962C8B-B14F-4D97-AF65-F5344CB8AC3E}">
        <p14:creationId xmlns:p14="http://schemas.microsoft.com/office/powerpoint/2010/main" val="1955992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squina doblada 37"/>
          <p:cNvSpPr/>
          <p:nvPr/>
        </p:nvSpPr>
        <p:spPr>
          <a:xfrm>
            <a:off x="152793" y="5191243"/>
            <a:ext cx="2880002" cy="1255323"/>
          </a:xfrm>
          <a:prstGeom prst="folded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361951" indent="-361951" algn="ctr">
              <a:defRPr/>
            </a:pPr>
            <a:endParaRPr lang="en-US" sz="1401" b="1" dirty="0">
              <a:solidFill>
                <a:schemeClr val="bg1"/>
              </a:solidFill>
              <a:latin typeface="Arial" pitchFamily="34" charset="0"/>
              <a:cs typeface="Arial" pitchFamily="34" charset="0"/>
            </a:endParaRPr>
          </a:p>
          <a:p>
            <a:pPr marL="361951" indent="-361951" algn="ctr">
              <a:defRPr/>
            </a:pPr>
            <a:r>
              <a:rPr lang="en-US" sz="1401" b="1" dirty="0" err="1">
                <a:solidFill>
                  <a:schemeClr val="bg1"/>
                </a:solidFill>
                <a:latin typeface="Arial" pitchFamily="34" charset="0"/>
                <a:cs typeface="Arial" pitchFamily="34" charset="0"/>
              </a:rPr>
              <a:t>Tierras</a:t>
            </a:r>
            <a:r>
              <a:rPr lang="en-US" sz="1401" b="1" dirty="0">
                <a:solidFill>
                  <a:schemeClr val="bg1"/>
                </a:solidFill>
                <a:latin typeface="Arial" pitchFamily="34" charset="0"/>
                <a:cs typeface="Arial" pitchFamily="34" charset="0"/>
              </a:rPr>
              <a:t> </a:t>
            </a:r>
            <a:r>
              <a:rPr lang="en-US" sz="1401" b="1" dirty="0" err="1">
                <a:solidFill>
                  <a:schemeClr val="bg1"/>
                </a:solidFill>
                <a:latin typeface="Arial" pitchFamily="34" charset="0"/>
                <a:cs typeface="Arial" pitchFamily="34" charset="0"/>
              </a:rPr>
              <a:t>mejoradas</a:t>
            </a:r>
            <a:r>
              <a:rPr lang="en-US" sz="1401" b="1" dirty="0">
                <a:solidFill>
                  <a:schemeClr val="bg1"/>
                </a:solidFill>
                <a:latin typeface="Arial" pitchFamily="34" charset="0"/>
                <a:cs typeface="Arial" pitchFamily="34" charset="0"/>
              </a:rPr>
              <a:t> 183,000 ha</a:t>
            </a:r>
          </a:p>
          <a:p>
            <a:pPr marL="361951" indent="-361951" algn="ctr">
              <a:defRPr/>
            </a:pPr>
            <a:endParaRPr lang="en-US" sz="1401" b="1" dirty="0">
              <a:solidFill>
                <a:schemeClr val="bg1"/>
              </a:solidFill>
              <a:latin typeface="Arial" pitchFamily="34" charset="0"/>
              <a:cs typeface="Arial" pitchFamily="34" charset="0"/>
            </a:endParaRPr>
          </a:p>
          <a:p>
            <a:pPr algn="ctr">
              <a:defRPr/>
            </a:pPr>
            <a:r>
              <a:rPr lang="en-US" sz="1401" b="1" dirty="0" err="1">
                <a:solidFill>
                  <a:schemeClr val="bg1"/>
                </a:solidFill>
                <a:latin typeface="Arial" pitchFamily="34" charset="0"/>
                <a:cs typeface="Arial" pitchFamily="34" charset="0"/>
              </a:rPr>
              <a:t>Tierras</a:t>
            </a:r>
            <a:r>
              <a:rPr lang="en-US" sz="1401" b="1" dirty="0">
                <a:solidFill>
                  <a:schemeClr val="bg1"/>
                </a:solidFill>
                <a:latin typeface="Arial" pitchFamily="34" charset="0"/>
                <a:cs typeface="Arial" pitchFamily="34" charset="0"/>
              </a:rPr>
              <a:t> </a:t>
            </a:r>
            <a:r>
              <a:rPr lang="en-US" sz="1401" b="1" dirty="0" err="1">
                <a:solidFill>
                  <a:schemeClr val="bg1"/>
                </a:solidFill>
                <a:latin typeface="Arial" pitchFamily="34" charset="0"/>
                <a:cs typeface="Arial" pitchFamily="34" charset="0"/>
              </a:rPr>
              <a:t>nuevas</a:t>
            </a:r>
            <a:r>
              <a:rPr lang="en-US" sz="1401" b="1" dirty="0">
                <a:solidFill>
                  <a:schemeClr val="bg1"/>
                </a:solidFill>
                <a:latin typeface="Arial" pitchFamily="34" charset="0"/>
                <a:cs typeface="Arial" pitchFamily="34" charset="0"/>
              </a:rPr>
              <a:t>       258,500 ha  </a:t>
            </a:r>
          </a:p>
          <a:p>
            <a:pPr algn="ctr">
              <a:defRPr/>
            </a:pPr>
            <a:endParaRPr lang="en-US" sz="1401" b="1" dirty="0">
              <a:solidFill>
                <a:schemeClr val="bg1"/>
              </a:solidFill>
              <a:latin typeface="Arial" pitchFamily="34" charset="0"/>
              <a:cs typeface="Arial" pitchFamily="34" charset="0"/>
            </a:endParaRPr>
          </a:p>
          <a:p>
            <a:pPr algn="ctr">
              <a:defRPr/>
            </a:pPr>
            <a:r>
              <a:rPr lang="en-US" sz="1401" b="1" dirty="0">
                <a:solidFill>
                  <a:schemeClr val="bg1"/>
                </a:solidFill>
                <a:latin typeface="Arial" pitchFamily="34" charset="0"/>
                <a:cs typeface="Arial" pitchFamily="34" charset="0"/>
              </a:rPr>
              <a:t>TOTAL                     441,500 ha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611" y="826376"/>
            <a:ext cx="3794364" cy="5744154"/>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167" y="788274"/>
            <a:ext cx="902431" cy="577919"/>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6993" y="2307687"/>
            <a:ext cx="789536" cy="558258"/>
          </a:xfrm>
          <a:prstGeom prst="rect">
            <a:avLst/>
          </a:prstGeom>
        </p:spPr>
      </p:pic>
      <p:pic>
        <p:nvPicPr>
          <p:cNvPr id="24" name="Imagen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167" y="1779024"/>
            <a:ext cx="914303" cy="491070"/>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3167" y="3447175"/>
            <a:ext cx="871807" cy="653855"/>
          </a:xfrm>
          <a:prstGeom prst="rect">
            <a:avLst/>
          </a:prstGeom>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76993" y="3282923"/>
            <a:ext cx="788990" cy="572928"/>
          </a:xfrm>
          <a:prstGeom prst="rect">
            <a:avLst/>
          </a:prstGeom>
        </p:spPr>
      </p:pic>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76993" y="5345498"/>
            <a:ext cx="775584" cy="581691"/>
          </a:xfrm>
          <a:prstGeom prst="rect">
            <a:avLst/>
          </a:prstGeom>
        </p:spPr>
      </p:pic>
      <p:pic>
        <p:nvPicPr>
          <p:cNvPr id="12" name="Imagen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76993" y="4350827"/>
            <a:ext cx="788990" cy="521171"/>
          </a:xfrm>
          <a:prstGeom prst="rect">
            <a:avLst/>
          </a:prstGeom>
        </p:spPr>
      </p:pic>
      <p:sp>
        <p:nvSpPr>
          <p:cNvPr id="17" name="Pentágono 16"/>
          <p:cNvSpPr/>
          <p:nvPr/>
        </p:nvSpPr>
        <p:spPr>
          <a:xfrm>
            <a:off x="72847" y="5595587"/>
            <a:ext cx="3665900" cy="492319"/>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1" b="1" dirty="0" err="1">
                <a:solidFill>
                  <a:schemeClr val="bg1"/>
                </a:solidFill>
                <a:latin typeface="Arial" pitchFamily="34" charset="0"/>
                <a:cs typeface="Arial" pitchFamily="34" charset="0"/>
              </a:rPr>
              <a:t>Tierras</a:t>
            </a:r>
            <a:r>
              <a:rPr lang="en-US" sz="1801" b="1" dirty="0">
                <a:solidFill>
                  <a:schemeClr val="bg1"/>
                </a:solidFill>
                <a:latin typeface="Arial" pitchFamily="34" charset="0"/>
                <a:cs typeface="Arial" pitchFamily="34" charset="0"/>
              </a:rPr>
              <a:t> </a:t>
            </a:r>
            <a:r>
              <a:rPr lang="en-US" sz="1801" b="1" dirty="0" err="1">
                <a:solidFill>
                  <a:schemeClr val="bg1"/>
                </a:solidFill>
                <a:latin typeface="Arial" pitchFamily="34" charset="0"/>
                <a:cs typeface="Arial" pitchFamily="34" charset="0"/>
              </a:rPr>
              <a:t>nuevas</a:t>
            </a:r>
            <a:r>
              <a:rPr lang="en-US" sz="1801" b="1" dirty="0">
                <a:solidFill>
                  <a:schemeClr val="bg1"/>
                </a:solidFill>
                <a:latin typeface="Arial" pitchFamily="34" charset="0"/>
                <a:cs typeface="Arial" pitchFamily="34" charset="0"/>
              </a:rPr>
              <a:t>       258,500 ha  </a:t>
            </a:r>
          </a:p>
        </p:txBody>
      </p:sp>
      <p:pic>
        <p:nvPicPr>
          <p:cNvPr id="2" name="Imagen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3167" y="4258257"/>
            <a:ext cx="871807" cy="542565"/>
          </a:xfrm>
          <a:prstGeom prst="rect">
            <a:avLst/>
          </a:prstGeom>
        </p:spPr>
      </p:pic>
      <p:pic>
        <p:nvPicPr>
          <p:cNvPr id="29" name="Imagen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3167" y="2521706"/>
            <a:ext cx="899593" cy="585413"/>
          </a:xfrm>
          <a:prstGeom prst="rect">
            <a:avLst/>
          </a:prstGeom>
        </p:spPr>
      </p:pic>
      <p:sp>
        <p:nvSpPr>
          <p:cNvPr id="4" name="Rectángulo: esquinas redondeadas 3">
            <a:extLst>
              <a:ext uri="{FF2B5EF4-FFF2-40B4-BE49-F238E27FC236}">
                <a16:creationId xmlns:a16="http://schemas.microsoft.com/office/drawing/2014/main" id="{63D435E9-D3CF-46E5-B96E-EB39B98F4E12}"/>
              </a:ext>
            </a:extLst>
          </p:cNvPr>
          <p:cNvSpPr/>
          <p:nvPr/>
        </p:nvSpPr>
        <p:spPr>
          <a:xfrm>
            <a:off x="1400192" y="719231"/>
            <a:ext cx="1541393" cy="736171"/>
          </a:xfrm>
          <a:prstGeom prst="roundRect">
            <a:avLst/>
          </a:prstGeom>
          <a:solidFill>
            <a:srgbClr val="FF0000"/>
          </a:solidFill>
          <a:ln>
            <a:noFill/>
          </a:ln>
          <a:effectLst>
            <a:outerShdw blurRad="127000" dist="38100" dir="2700000" algn="ctr">
              <a:srgbClr val="000000">
                <a:alpha val="45000"/>
              </a:srgbClr>
            </a:outerShdw>
          </a:effectLst>
          <a:scene3d>
            <a:camera prst="orthographicFront"/>
            <a:lightRig rig="threePt" dir="t"/>
          </a:scene3d>
          <a:sp3d contourW="12700" prstMaterial="softEdge">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s-PE" sz="1200" b="1" dirty="0" err="1">
                <a:solidFill>
                  <a:schemeClr val="bg1"/>
                </a:solidFill>
              </a:rPr>
              <a:t>Puyango</a:t>
            </a:r>
            <a:r>
              <a:rPr lang="es-PE" sz="1200" b="1" dirty="0">
                <a:solidFill>
                  <a:schemeClr val="bg1"/>
                </a:solidFill>
              </a:rPr>
              <a:t> - Tumbes</a:t>
            </a:r>
          </a:p>
          <a:p>
            <a:pPr algn="ctr" fontAlgn="ctr"/>
            <a:r>
              <a:rPr lang="en-US" sz="1200" b="1" dirty="0">
                <a:solidFill>
                  <a:schemeClr val="bg1"/>
                </a:solidFill>
              </a:rPr>
              <a:t>(19,500 ha </a:t>
            </a:r>
            <a:r>
              <a:rPr lang="es-PE" sz="1200" b="1" dirty="0">
                <a:solidFill>
                  <a:schemeClr val="bg1"/>
                </a:solidFill>
              </a:rPr>
              <a:t>nuevas)</a:t>
            </a:r>
          </a:p>
        </p:txBody>
      </p:sp>
      <p:sp>
        <p:nvSpPr>
          <p:cNvPr id="36" name="Rectángulo: esquinas redondeadas 35">
            <a:extLst>
              <a:ext uri="{FF2B5EF4-FFF2-40B4-BE49-F238E27FC236}">
                <a16:creationId xmlns:a16="http://schemas.microsoft.com/office/drawing/2014/main" id="{BA5794DC-F89C-4D25-A810-2E04A1B6F891}"/>
              </a:ext>
            </a:extLst>
          </p:cNvPr>
          <p:cNvSpPr/>
          <p:nvPr/>
        </p:nvSpPr>
        <p:spPr>
          <a:xfrm>
            <a:off x="1400192" y="1628767"/>
            <a:ext cx="1541393" cy="736171"/>
          </a:xfrm>
          <a:prstGeom prst="roundRect">
            <a:avLst/>
          </a:prstGeom>
          <a:solidFill>
            <a:srgbClr val="DA8200"/>
          </a:solidFill>
          <a:ln>
            <a:noFill/>
          </a:ln>
          <a:effectLst>
            <a:outerShdw blurRad="127000" dist="38100" dir="2700000" algn="ctr">
              <a:srgbClr val="000000">
                <a:alpha val="45000"/>
              </a:srgbClr>
            </a:outerShdw>
          </a:effectLst>
          <a:scene3d>
            <a:camera prst="orthographicFront"/>
            <a:lightRig rig="threePt" dir="t"/>
          </a:scene3d>
          <a:sp3d contourW="12700" prstMaterial="softEdge">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s-PE" sz="1200" b="1" dirty="0">
                <a:solidFill>
                  <a:schemeClr val="bg1"/>
                </a:solidFill>
              </a:rPr>
              <a:t>Alto Piura  (19 mil ha  nuevas y 31 mil ha mejoradas)</a:t>
            </a:r>
          </a:p>
        </p:txBody>
      </p:sp>
      <p:sp>
        <p:nvSpPr>
          <p:cNvPr id="37" name="Rectángulo: esquinas redondeadas 36">
            <a:extLst>
              <a:ext uri="{FF2B5EF4-FFF2-40B4-BE49-F238E27FC236}">
                <a16:creationId xmlns:a16="http://schemas.microsoft.com/office/drawing/2014/main" id="{69996C6F-68DC-422F-8E3C-AA4800043DAD}"/>
              </a:ext>
            </a:extLst>
          </p:cNvPr>
          <p:cNvSpPr/>
          <p:nvPr/>
        </p:nvSpPr>
        <p:spPr>
          <a:xfrm>
            <a:off x="1400192" y="2440439"/>
            <a:ext cx="1541393" cy="736171"/>
          </a:xfrm>
          <a:prstGeom prst="roundRect">
            <a:avLst/>
          </a:prstGeom>
          <a:solidFill>
            <a:srgbClr val="DA8200"/>
          </a:solidFill>
          <a:ln>
            <a:noFill/>
          </a:ln>
          <a:effectLst>
            <a:outerShdw blurRad="127000" dist="38100" dir="2700000" algn="ctr">
              <a:srgbClr val="000000">
                <a:alpha val="45000"/>
              </a:srgbClr>
            </a:outerShdw>
          </a:effectLst>
          <a:scene3d>
            <a:camera prst="orthographicFront"/>
            <a:lightRig rig="threePt" dir="t"/>
          </a:scene3d>
          <a:sp3d contourW="12700" prstMaterial="softEdge">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t>Chira Piura</a:t>
            </a:r>
          </a:p>
          <a:p>
            <a:pPr algn="ctr"/>
            <a:r>
              <a:rPr lang="es-PE" sz="1200" b="1" dirty="0"/>
              <a:t>(16 mil ha nuevas)</a:t>
            </a:r>
          </a:p>
        </p:txBody>
      </p:sp>
      <p:sp>
        <p:nvSpPr>
          <p:cNvPr id="39" name="Rectángulo: esquinas redondeadas 38">
            <a:extLst>
              <a:ext uri="{FF2B5EF4-FFF2-40B4-BE49-F238E27FC236}">
                <a16:creationId xmlns:a16="http://schemas.microsoft.com/office/drawing/2014/main" id="{11A72ACB-B680-4AB5-A744-5493FBC8D41F}"/>
              </a:ext>
            </a:extLst>
          </p:cNvPr>
          <p:cNvSpPr/>
          <p:nvPr/>
        </p:nvSpPr>
        <p:spPr>
          <a:xfrm>
            <a:off x="1400192" y="3363681"/>
            <a:ext cx="1541393" cy="736171"/>
          </a:xfrm>
          <a:prstGeom prst="roundRect">
            <a:avLst/>
          </a:prstGeom>
          <a:solidFill>
            <a:srgbClr val="7030A0"/>
          </a:solidFill>
          <a:ln>
            <a:noFill/>
          </a:ln>
          <a:effectLst>
            <a:outerShdw blurRad="127000" dist="38100" dir="2700000" algn="ctr">
              <a:srgbClr val="000000">
                <a:alpha val="45000"/>
              </a:srgbClr>
            </a:outerShdw>
          </a:effectLst>
          <a:scene3d>
            <a:camera prst="orthographicFront"/>
            <a:lightRig rig="threePt" dir="t"/>
          </a:scene3d>
          <a:sp3d contourW="12700" prstMaterial="softEdge">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b="1" dirty="0"/>
              <a:t>Olmos - Lambayeque</a:t>
            </a:r>
          </a:p>
          <a:p>
            <a:pPr algn="ctr"/>
            <a:r>
              <a:rPr lang="es-PE" sz="1100" b="1" dirty="0"/>
              <a:t>(38 mil ha nuevas y 10,500 ha mejoradas)</a:t>
            </a:r>
          </a:p>
        </p:txBody>
      </p:sp>
      <p:sp>
        <p:nvSpPr>
          <p:cNvPr id="40" name="Rectángulo: esquinas redondeadas 39">
            <a:extLst>
              <a:ext uri="{FF2B5EF4-FFF2-40B4-BE49-F238E27FC236}">
                <a16:creationId xmlns:a16="http://schemas.microsoft.com/office/drawing/2014/main" id="{16416F79-3F5D-42C6-808B-562215B74715}"/>
              </a:ext>
            </a:extLst>
          </p:cNvPr>
          <p:cNvSpPr/>
          <p:nvPr/>
        </p:nvSpPr>
        <p:spPr>
          <a:xfrm>
            <a:off x="8779929" y="2229619"/>
            <a:ext cx="1541393" cy="736171"/>
          </a:xfrm>
          <a:prstGeom prst="roundRect">
            <a:avLst/>
          </a:prstGeom>
          <a:solidFill>
            <a:schemeClr val="accent6"/>
          </a:solidFill>
          <a:ln>
            <a:noFill/>
          </a:ln>
          <a:effectLst>
            <a:outerShdw blurRad="127000" dist="38100" dir="2700000" algn="ctr">
              <a:srgbClr val="000000">
                <a:alpha val="45000"/>
              </a:srgbClr>
            </a:outerShdw>
          </a:effectLst>
          <a:scene3d>
            <a:camera prst="orthographicFront"/>
            <a:lightRig rig="threePt" dir="t"/>
          </a:scene3d>
          <a:sp3d contourW="12700" prstMaterial="softEdge">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50" b="1" dirty="0" err="1"/>
              <a:t>Chavimochic</a:t>
            </a:r>
            <a:r>
              <a:rPr lang="es-PE" sz="1050" b="1" dirty="0"/>
              <a:t> III – La Libertad</a:t>
            </a:r>
          </a:p>
          <a:p>
            <a:pPr algn="ctr"/>
            <a:r>
              <a:rPr lang="es-PE" sz="1050" b="1" dirty="0"/>
              <a:t>(63,500 ha nuevas </a:t>
            </a:r>
          </a:p>
          <a:p>
            <a:pPr algn="ctr"/>
            <a:r>
              <a:rPr lang="es-PE" sz="1050" b="1" dirty="0"/>
              <a:t>y 48 mil ha mejoradas)</a:t>
            </a:r>
          </a:p>
        </p:txBody>
      </p:sp>
      <p:sp>
        <p:nvSpPr>
          <p:cNvPr id="41" name="Rectángulo: esquinas redondeadas 40">
            <a:extLst>
              <a:ext uri="{FF2B5EF4-FFF2-40B4-BE49-F238E27FC236}">
                <a16:creationId xmlns:a16="http://schemas.microsoft.com/office/drawing/2014/main" id="{B4446D26-9B2C-4329-98BA-2F4C2B2DED09}"/>
              </a:ext>
            </a:extLst>
          </p:cNvPr>
          <p:cNvSpPr/>
          <p:nvPr/>
        </p:nvSpPr>
        <p:spPr>
          <a:xfrm>
            <a:off x="1400192" y="4165069"/>
            <a:ext cx="1541393" cy="736171"/>
          </a:xfrm>
          <a:prstGeom prst="roundRect">
            <a:avLst/>
          </a:prstGeom>
          <a:solidFill>
            <a:srgbClr val="7030A0"/>
          </a:solidFill>
          <a:ln>
            <a:noFill/>
          </a:ln>
          <a:effectLst>
            <a:outerShdw blurRad="127000" dist="38100" dir="2700000" algn="ctr">
              <a:srgbClr val="000000">
                <a:alpha val="45000"/>
              </a:srgbClr>
            </a:outerShdw>
          </a:effectLst>
          <a:scene3d>
            <a:camera prst="orthographicFront"/>
            <a:lightRig rig="threePt" dir="t"/>
          </a:scene3d>
          <a:sp3d contourW="12700" prstMaterial="softEdge">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b="1" dirty="0"/>
              <a:t>Jequetepeque </a:t>
            </a:r>
            <a:r>
              <a:rPr lang="es-PE" sz="1100" b="1" dirty="0" err="1"/>
              <a:t>Zaña</a:t>
            </a:r>
            <a:r>
              <a:rPr lang="es-PE" sz="1100" b="1" dirty="0"/>
              <a:t> II Lambayeque</a:t>
            </a:r>
          </a:p>
          <a:p>
            <a:pPr algn="ctr"/>
            <a:r>
              <a:rPr lang="es-PE" sz="1100" b="1" dirty="0"/>
              <a:t>(31 mil ha nuevas 15 mil mejoradas)</a:t>
            </a:r>
          </a:p>
        </p:txBody>
      </p:sp>
      <p:sp>
        <p:nvSpPr>
          <p:cNvPr id="42" name="Rectángulo: esquinas redondeadas 41">
            <a:extLst>
              <a:ext uri="{FF2B5EF4-FFF2-40B4-BE49-F238E27FC236}">
                <a16:creationId xmlns:a16="http://schemas.microsoft.com/office/drawing/2014/main" id="{50EA9C93-9264-4D79-9B06-1D2011358A8D}"/>
              </a:ext>
            </a:extLst>
          </p:cNvPr>
          <p:cNvSpPr/>
          <p:nvPr/>
        </p:nvSpPr>
        <p:spPr>
          <a:xfrm>
            <a:off x="8796495" y="5268259"/>
            <a:ext cx="1541393" cy="736171"/>
          </a:xfrm>
          <a:prstGeom prst="roundRect">
            <a:avLst/>
          </a:prstGeom>
          <a:solidFill>
            <a:srgbClr val="D321A4"/>
          </a:solidFill>
          <a:ln>
            <a:noFill/>
          </a:ln>
          <a:effectLst>
            <a:outerShdw blurRad="127000" dist="38100" dir="2700000" algn="ctr">
              <a:srgbClr val="000000">
                <a:alpha val="45000"/>
              </a:srgbClr>
            </a:outerShdw>
          </a:effectLst>
          <a:scene3d>
            <a:camera prst="orthographicFront"/>
            <a:lightRig rig="threePt" dir="t"/>
          </a:scene3d>
          <a:sp3d contourW="12700" prstMaterial="softEdge">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s-PE" sz="1100" b="1" dirty="0">
                <a:solidFill>
                  <a:schemeClr val="bg1"/>
                </a:solidFill>
              </a:rPr>
              <a:t>Majes Siguas II - Arequipa</a:t>
            </a:r>
          </a:p>
          <a:p>
            <a:pPr algn="ctr" fontAlgn="ctr"/>
            <a:r>
              <a:rPr lang="es-PE" sz="1100" b="1" dirty="0">
                <a:solidFill>
                  <a:schemeClr val="bg1"/>
                </a:solidFill>
              </a:rPr>
              <a:t>(38,500 ha nuevas)</a:t>
            </a:r>
          </a:p>
        </p:txBody>
      </p:sp>
      <p:sp>
        <p:nvSpPr>
          <p:cNvPr id="43" name="Rectángulo: esquinas redondeadas 42">
            <a:extLst>
              <a:ext uri="{FF2B5EF4-FFF2-40B4-BE49-F238E27FC236}">
                <a16:creationId xmlns:a16="http://schemas.microsoft.com/office/drawing/2014/main" id="{DCA1610B-DBC7-4050-A257-AFF81329376B}"/>
              </a:ext>
            </a:extLst>
          </p:cNvPr>
          <p:cNvSpPr/>
          <p:nvPr/>
        </p:nvSpPr>
        <p:spPr>
          <a:xfrm>
            <a:off x="8782559" y="3198884"/>
            <a:ext cx="1541393" cy="736171"/>
          </a:xfrm>
          <a:prstGeom prst="roundRect">
            <a:avLst/>
          </a:prstGeom>
          <a:solidFill>
            <a:srgbClr val="660033"/>
          </a:solidFill>
          <a:ln>
            <a:noFill/>
          </a:ln>
          <a:effectLst>
            <a:outerShdw blurRad="127000" dist="38100" dir="2700000" algn="ctr">
              <a:srgbClr val="000000">
                <a:alpha val="45000"/>
              </a:srgbClr>
            </a:outerShdw>
          </a:effectLst>
          <a:scene3d>
            <a:camera prst="orthographicFront"/>
            <a:lightRig rig="threePt" dir="t"/>
          </a:scene3d>
          <a:sp3d contourW="12700" prstMaterial="softEdge">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s-PE" sz="1100" b="1" dirty="0" err="1">
                <a:solidFill>
                  <a:schemeClr val="bg1"/>
                </a:solidFill>
              </a:rPr>
              <a:t>Chinecas</a:t>
            </a:r>
            <a:r>
              <a:rPr lang="es-PE" sz="1100" b="1" dirty="0">
                <a:solidFill>
                  <a:schemeClr val="bg1"/>
                </a:solidFill>
              </a:rPr>
              <a:t> - </a:t>
            </a:r>
            <a:r>
              <a:rPr lang="es-PE" sz="1100" b="1" dirty="0" err="1">
                <a:solidFill>
                  <a:schemeClr val="bg1"/>
                </a:solidFill>
              </a:rPr>
              <a:t>Anchash</a:t>
            </a:r>
            <a:endParaRPr lang="es-PE" sz="1100" b="1" dirty="0">
              <a:solidFill>
                <a:schemeClr val="bg1"/>
              </a:solidFill>
            </a:endParaRPr>
          </a:p>
          <a:p>
            <a:pPr algn="ctr" fontAlgn="ctr"/>
            <a:r>
              <a:rPr lang="es-PE" sz="1100" b="1" dirty="0">
                <a:solidFill>
                  <a:schemeClr val="bg1"/>
                </a:solidFill>
              </a:rPr>
              <a:t>(33 mil ha nuevas 10,500 ha </a:t>
            </a:r>
            <a:r>
              <a:rPr lang="en-US" sz="1100" b="1" dirty="0" err="1">
                <a:solidFill>
                  <a:schemeClr val="bg1"/>
                </a:solidFill>
              </a:rPr>
              <a:t>mejoradas</a:t>
            </a:r>
            <a:r>
              <a:rPr lang="en-US" sz="1100" b="1" dirty="0">
                <a:solidFill>
                  <a:schemeClr val="bg1"/>
                </a:solidFill>
              </a:rPr>
              <a:t>)</a:t>
            </a:r>
            <a:endParaRPr lang="es-PE" sz="1100" b="1" dirty="0">
              <a:solidFill>
                <a:schemeClr val="bg1"/>
              </a:solidFill>
            </a:endParaRPr>
          </a:p>
        </p:txBody>
      </p:sp>
      <p:sp>
        <p:nvSpPr>
          <p:cNvPr id="44" name="Rectángulo: esquinas redondeadas 43">
            <a:extLst>
              <a:ext uri="{FF2B5EF4-FFF2-40B4-BE49-F238E27FC236}">
                <a16:creationId xmlns:a16="http://schemas.microsoft.com/office/drawing/2014/main" id="{2A47354B-F589-4D3C-A4AF-2861A2A7653D}"/>
              </a:ext>
            </a:extLst>
          </p:cNvPr>
          <p:cNvSpPr/>
          <p:nvPr/>
        </p:nvSpPr>
        <p:spPr>
          <a:xfrm>
            <a:off x="8796495" y="4163633"/>
            <a:ext cx="1541393" cy="909205"/>
          </a:xfrm>
          <a:prstGeom prst="roundRect">
            <a:avLst/>
          </a:prstGeom>
          <a:solidFill>
            <a:schemeClr val="accent1">
              <a:lumMod val="75000"/>
            </a:schemeClr>
          </a:solidFill>
          <a:ln>
            <a:noFill/>
          </a:ln>
          <a:effectLst>
            <a:outerShdw blurRad="127000" dist="38100" dir="2700000" algn="ctr">
              <a:srgbClr val="000000">
                <a:alpha val="45000"/>
              </a:srgbClr>
            </a:outerShdw>
          </a:effectLst>
          <a:scene3d>
            <a:camera prst="orthographicFront"/>
            <a:lightRig rig="threePt" dir="t"/>
          </a:scene3d>
          <a:sp3d contourW="12700" prstMaterial="softEdge">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s-PE" sz="1050" b="1" dirty="0">
                <a:solidFill>
                  <a:schemeClr val="bg1"/>
                </a:solidFill>
              </a:rPr>
              <a:t>Proyecto Tambo </a:t>
            </a:r>
            <a:r>
              <a:rPr lang="es-PE" sz="1050" b="1" dirty="0" err="1">
                <a:solidFill>
                  <a:schemeClr val="bg1"/>
                </a:solidFill>
              </a:rPr>
              <a:t>Ccaracocha</a:t>
            </a:r>
            <a:r>
              <a:rPr lang="es-PE" sz="1050" b="1" dirty="0">
                <a:solidFill>
                  <a:schemeClr val="bg1"/>
                </a:solidFill>
              </a:rPr>
              <a:t> - Canal rio Pisco a quebrada rio Seco - Ica</a:t>
            </a:r>
            <a:endParaRPr lang="es-PE" sz="1050" dirty="0">
              <a:solidFill>
                <a:schemeClr val="bg1"/>
              </a:solidFill>
            </a:endParaRPr>
          </a:p>
          <a:p>
            <a:pPr algn="ctr" fontAlgn="ctr"/>
            <a:r>
              <a:rPr lang="es-PE" sz="1050" b="1" dirty="0">
                <a:solidFill>
                  <a:schemeClr val="bg1"/>
                </a:solidFill>
              </a:rPr>
              <a:t>(68 mil ha  mejoradas)</a:t>
            </a:r>
          </a:p>
        </p:txBody>
      </p:sp>
      <p:sp>
        <p:nvSpPr>
          <p:cNvPr id="26" name="Rectángulo 25">
            <a:extLst>
              <a:ext uri="{FF2B5EF4-FFF2-40B4-BE49-F238E27FC236}">
                <a16:creationId xmlns:a16="http://schemas.microsoft.com/office/drawing/2014/main" id="{1A8E0B1B-6F0B-4615-8B33-268D18FBB0A0}"/>
              </a:ext>
            </a:extLst>
          </p:cNvPr>
          <p:cNvSpPr/>
          <p:nvPr/>
        </p:nvSpPr>
        <p:spPr>
          <a:xfrm>
            <a:off x="0" y="0"/>
            <a:ext cx="12192000" cy="636350"/>
          </a:xfrm>
          <a:prstGeom prst="rect">
            <a:avLst/>
          </a:prstGeom>
          <a:blipFill>
            <a:blip r:embed="rId1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s-PE" b="1" dirty="0">
                <a:solidFill>
                  <a:schemeClr val="bg1"/>
                </a:solidFill>
              </a:rPr>
              <a:t>PERÚ: PROYECTOS DE INFRAESTRUCTURA DE IRRIGACIÓN</a:t>
            </a:r>
          </a:p>
        </p:txBody>
      </p:sp>
      <p:sp>
        <p:nvSpPr>
          <p:cNvPr id="27" name="Rectangle 2">
            <a:extLst>
              <a:ext uri="{FF2B5EF4-FFF2-40B4-BE49-F238E27FC236}">
                <a16:creationId xmlns:a16="http://schemas.microsoft.com/office/drawing/2014/main" id="{34C8E3E8-F556-4825-8054-32073B2CE60D}"/>
              </a:ext>
            </a:extLst>
          </p:cNvPr>
          <p:cNvSpPr>
            <a:spLocks/>
          </p:cNvSpPr>
          <p:nvPr/>
        </p:nvSpPr>
        <p:spPr bwMode="auto">
          <a:xfrm>
            <a:off x="72847" y="6585053"/>
            <a:ext cx="3776365" cy="26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3600">
                <a:solidFill>
                  <a:srgbClr val="000000"/>
                </a:solidFill>
                <a:latin typeface="Gill Sans" charset="0"/>
                <a:cs typeface="Heiti SC Light" charset="0"/>
                <a:sym typeface="Gill Sans" charset="0"/>
              </a:defRPr>
            </a:lvl1pPr>
            <a:lvl2pPr marL="742950" indent="-285750" algn="ctr">
              <a:defRPr sz="3600">
                <a:solidFill>
                  <a:srgbClr val="000000"/>
                </a:solidFill>
                <a:latin typeface="Gill Sans" charset="0"/>
                <a:cs typeface="Heiti SC Light" charset="0"/>
                <a:sym typeface="Gill Sans" charset="0"/>
              </a:defRPr>
            </a:lvl2pPr>
            <a:lvl3pPr marL="1143000" indent="-228600" algn="ctr">
              <a:defRPr sz="3600">
                <a:solidFill>
                  <a:srgbClr val="000000"/>
                </a:solidFill>
                <a:latin typeface="Gill Sans" charset="0"/>
                <a:cs typeface="Heiti SC Light" charset="0"/>
                <a:sym typeface="Gill Sans" charset="0"/>
              </a:defRPr>
            </a:lvl3pPr>
            <a:lvl4pPr marL="1600200" indent="-228600" algn="ctr">
              <a:defRPr sz="3600">
                <a:solidFill>
                  <a:srgbClr val="000000"/>
                </a:solidFill>
                <a:latin typeface="Gill Sans" charset="0"/>
                <a:cs typeface="Heiti SC Light" charset="0"/>
                <a:sym typeface="Gill Sans" charset="0"/>
              </a:defRPr>
            </a:lvl4pPr>
            <a:lvl5pPr marL="2057400" indent="-228600" algn="ctr">
              <a:defRPr sz="3600">
                <a:solidFill>
                  <a:srgbClr val="000000"/>
                </a:solidFill>
                <a:latin typeface="Gill Sans" charset="0"/>
                <a:cs typeface="Heiti SC Light" charset="0"/>
                <a:sym typeface="Gill Sans" charset="0"/>
              </a:defRPr>
            </a:lvl5pPr>
            <a:lvl6pPr marL="25146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6pPr>
            <a:lvl7pPr marL="29718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7pPr>
            <a:lvl8pPr marL="34290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8pPr>
            <a:lvl9pPr marL="38862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9pPr>
          </a:lstStyle>
          <a:p>
            <a:pPr algn="l" eaLnBrk="1" hangingPunct="1"/>
            <a:r>
              <a:rPr lang="en-US" altLang="es-PE" sz="920" b="1" dirty="0">
                <a:solidFill>
                  <a:schemeClr val="accent1">
                    <a:lumMod val="75000"/>
                  </a:schemeClr>
                </a:solidFill>
                <a:latin typeface="Helvetica Neue" charset="0"/>
                <a:cs typeface="Helvetica Neue" charset="0"/>
                <a:sym typeface="Helvetica Neue" charset="0"/>
              </a:rPr>
              <a:t>Fuente: </a:t>
            </a:r>
            <a:r>
              <a:rPr lang="en-US" altLang="es-PE" sz="920" dirty="0">
                <a:solidFill>
                  <a:schemeClr val="accent1">
                    <a:lumMod val="75000"/>
                  </a:schemeClr>
                </a:solidFill>
                <a:latin typeface="Helvetica Neue" charset="0"/>
                <a:cs typeface="Helvetica Neue" charset="0"/>
                <a:sym typeface="Helvetica Neue" charset="0"/>
              </a:rPr>
              <a:t>PROINVERSIÓN </a:t>
            </a:r>
            <a:r>
              <a:rPr lang="en-US" altLang="es-PE" sz="920" b="1" dirty="0" err="1">
                <a:solidFill>
                  <a:schemeClr val="accent1">
                    <a:lumMod val="75000"/>
                  </a:schemeClr>
                </a:solidFill>
                <a:latin typeface="Helvetica Neue" charset="0"/>
                <a:cs typeface="Helvetica Neue" charset="0"/>
                <a:sym typeface="Helvetica Neue" charset="0"/>
              </a:rPr>
              <a:t>Elaboración</a:t>
            </a:r>
            <a:r>
              <a:rPr lang="en-US" altLang="es-PE" sz="920" b="1" dirty="0">
                <a:solidFill>
                  <a:schemeClr val="accent1">
                    <a:lumMod val="75000"/>
                  </a:schemeClr>
                </a:solidFill>
                <a:latin typeface="Helvetica Neue" charset="0"/>
                <a:cs typeface="Helvetica Neue" charset="0"/>
                <a:sym typeface="Helvetica Neue" charset="0"/>
              </a:rPr>
              <a:t>: </a:t>
            </a:r>
            <a:r>
              <a:rPr lang="en-US" altLang="es-PE" sz="920" dirty="0">
                <a:solidFill>
                  <a:schemeClr val="accent1">
                    <a:lumMod val="75000"/>
                  </a:schemeClr>
                </a:solidFill>
                <a:latin typeface="Helvetica Neue" charset="0"/>
                <a:cs typeface="Helvetica Neue" charset="0"/>
                <a:sym typeface="Helvetica Neue" charset="0"/>
              </a:rPr>
              <a:t>AGAP</a:t>
            </a:r>
          </a:p>
        </p:txBody>
      </p:sp>
      <p:cxnSp>
        <p:nvCxnSpPr>
          <p:cNvPr id="7" name="Conector recto de flecha 6">
            <a:extLst>
              <a:ext uri="{FF2B5EF4-FFF2-40B4-BE49-F238E27FC236}">
                <a16:creationId xmlns:a16="http://schemas.microsoft.com/office/drawing/2014/main" id="{936D4BF4-1730-409A-ADD9-FCE8F1D6FB41}"/>
              </a:ext>
            </a:extLst>
          </p:cNvPr>
          <p:cNvCxnSpPr>
            <a:cxnSpLocks/>
            <a:stCxn id="41" idx="3"/>
          </p:cNvCxnSpPr>
          <p:nvPr/>
        </p:nvCxnSpPr>
        <p:spPr>
          <a:xfrm flipV="1">
            <a:off x="2941585" y="2900266"/>
            <a:ext cx="1495944" cy="1632889"/>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88DC0FFA-A67F-4742-BA64-EFBB6D298FBE}"/>
              </a:ext>
            </a:extLst>
          </p:cNvPr>
          <p:cNvCxnSpPr>
            <a:cxnSpLocks/>
            <a:stCxn id="39" idx="3"/>
          </p:cNvCxnSpPr>
          <p:nvPr/>
        </p:nvCxnSpPr>
        <p:spPr>
          <a:xfrm flipV="1">
            <a:off x="2941585" y="2900266"/>
            <a:ext cx="1495944" cy="83150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5F769154-79A0-48A5-8830-84BEA097871D}"/>
              </a:ext>
            </a:extLst>
          </p:cNvPr>
          <p:cNvCxnSpPr>
            <a:cxnSpLocks/>
            <a:stCxn id="37" idx="3"/>
          </p:cNvCxnSpPr>
          <p:nvPr/>
        </p:nvCxnSpPr>
        <p:spPr>
          <a:xfrm flipV="1">
            <a:off x="2941585" y="2495922"/>
            <a:ext cx="1219054" cy="31260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D4CD0949-A99D-433E-9148-112CCD5CEBF9}"/>
              </a:ext>
            </a:extLst>
          </p:cNvPr>
          <p:cNvCxnSpPr>
            <a:cxnSpLocks/>
            <a:stCxn id="36" idx="3"/>
          </p:cNvCxnSpPr>
          <p:nvPr/>
        </p:nvCxnSpPr>
        <p:spPr>
          <a:xfrm>
            <a:off x="2941585" y="1996853"/>
            <a:ext cx="1219054" cy="499069"/>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78F20112-E6AD-45CE-9346-27BF13086E08}"/>
              </a:ext>
            </a:extLst>
          </p:cNvPr>
          <p:cNvCxnSpPr>
            <a:cxnSpLocks/>
            <a:stCxn id="4" idx="3"/>
          </p:cNvCxnSpPr>
          <p:nvPr/>
        </p:nvCxnSpPr>
        <p:spPr>
          <a:xfrm>
            <a:off x="2941585" y="1087317"/>
            <a:ext cx="1334580" cy="909536"/>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332653FE-409F-4D88-9C93-FAFA87BA03FD}"/>
              </a:ext>
            </a:extLst>
          </p:cNvPr>
          <p:cNvCxnSpPr>
            <a:cxnSpLocks/>
            <a:stCxn id="40" idx="1"/>
          </p:cNvCxnSpPr>
          <p:nvPr/>
        </p:nvCxnSpPr>
        <p:spPr>
          <a:xfrm flipH="1">
            <a:off x="5353665" y="2597705"/>
            <a:ext cx="3426264" cy="617994"/>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EDDB5DB6-33B5-4433-B503-C22A48689DD0}"/>
              </a:ext>
            </a:extLst>
          </p:cNvPr>
          <p:cNvCxnSpPr>
            <a:cxnSpLocks/>
            <a:stCxn id="43" idx="1"/>
          </p:cNvCxnSpPr>
          <p:nvPr/>
        </p:nvCxnSpPr>
        <p:spPr>
          <a:xfrm flipH="1">
            <a:off x="5450253" y="3566970"/>
            <a:ext cx="3332306" cy="215896"/>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2CACAD08-8810-4601-891F-B05BA6D6A57D}"/>
              </a:ext>
            </a:extLst>
          </p:cNvPr>
          <p:cNvCxnSpPr>
            <a:cxnSpLocks/>
            <a:stCxn id="44" idx="1"/>
          </p:cNvCxnSpPr>
          <p:nvPr/>
        </p:nvCxnSpPr>
        <p:spPr>
          <a:xfrm flipH="1">
            <a:off x="6002594" y="4618236"/>
            <a:ext cx="2793901" cy="68318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8456507B-E8AD-471A-8084-1A9FF40A32FB}"/>
              </a:ext>
            </a:extLst>
          </p:cNvPr>
          <p:cNvCxnSpPr>
            <a:cxnSpLocks/>
            <a:stCxn id="42" idx="1"/>
          </p:cNvCxnSpPr>
          <p:nvPr/>
        </p:nvCxnSpPr>
        <p:spPr>
          <a:xfrm flipH="1">
            <a:off x="7241458" y="5636345"/>
            <a:ext cx="1555037" cy="119674"/>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pic>
        <p:nvPicPr>
          <p:cNvPr id="49" name="5 Imagen">
            <a:extLst>
              <a:ext uri="{FF2B5EF4-FFF2-40B4-BE49-F238E27FC236}">
                <a16:creationId xmlns:a16="http://schemas.microsoft.com/office/drawing/2014/main" id="{FA2DE1D8-D1D3-4143-86A4-AD4E79A4006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4019758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D4536BE-2ED1-422B-8D94-73D12D02D949}"/>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s-PE" b="1" dirty="0">
                <a:solidFill>
                  <a:schemeClr val="bg1"/>
                </a:solidFill>
              </a:rPr>
              <a:t>PROYECTO CHAVIMOCHIC</a:t>
            </a:r>
          </a:p>
        </p:txBody>
      </p:sp>
      <p:pic>
        <p:nvPicPr>
          <p:cNvPr id="5" name="Imagen 4" descr="Imagen que contiene exterior, suelo, agua, edificio&#10;&#10;Descripción generada con confianza muy alta">
            <a:extLst>
              <a:ext uri="{FF2B5EF4-FFF2-40B4-BE49-F238E27FC236}">
                <a16:creationId xmlns:a16="http://schemas.microsoft.com/office/drawing/2014/main" id="{A7297E10-EAA4-4B3D-8C02-1CC88D662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160" y="5172938"/>
            <a:ext cx="3524350" cy="1679167"/>
          </a:xfrm>
          <a:prstGeom prst="rect">
            <a:avLst/>
          </a:prstGeom>
        </p:spPr>
      </p:pic>
      <p:pic>
        <p:nvPicPr>
          <p:cNvPr id="11" name="Imagen 10" descr="Imagen que contiene cielo, exterior, montaña, suelo&#10;&#10;Descripción generada con confianza muy alta">
            <a:extLst>
              <a:ext uri="{FF2B5EF4-FFF2-40B4-BE49-F238E27FC236}">
                <a16:creationId xmlns:a16="http://schemas.microsoft.com/office/drawing/2014/main" id="{745DFDEE-4D66-4331-BF05-F263EAD2D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8160" y="3861298"/>
            <a:ext cx="3524350" cy="1451682"/>
          </a:xfrm>
          <a:prstGeom prst="rect">
            <a:avLst/>
          </a:prstGeom>
        </p:spPr>
      </p:pic>
      <p:pic>
        <p:nvPicPr>
          <p:cNvPr id="9" name="Imagen 8" descr="Imagen que contiene cielo, naturaleza, exterior, suelo&#10;&#10;Descripción generada con confianza muy alta">
            <a:extLst>
              <a:ext uri="{FF2B5EF4-FFF2-40B4-BE49-F238E27FC236}">
                <a16:creationId xmlns:a16="http://schemas.microsoft.com/office/drawing/2014/main" id="{4BB270A0-DD31-4819-A6E0-615C05570C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8160" y="2385068"/>
            <a:ext cx="3524350" cy="1476229"/>
          </a:xfrm>
          <a:prstGeom prst="rect">
            <a:avLst/>
          </a:prstGeom>
        </p:spPr>
      </p:pic>
      <p:pic>
        <p:nvPicPr>
          <p:cNvPr id="16" name="Imagen 15">
            <a:extLst>
              <a:ext uri="{FF2B5EF4-FFF2-40B4-BE49-F238E27FC236}">
                <a16:creationId xmlns:a16="http://schemas.microsoft.com/office/drawing/2014/main" id="{C7C056AC-26D3-469F-81F4-FF5F898BDD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8160" y="616129"/>
            <a:ext cx="3502620" cy="1768939"/>
          </a:xfrm>
          <a:prstGeom prst="rect">
            <a:avLst/>
          </a:prstGeom>
          <a:ln>
            <a:noFill/>
          </a:ln>
          <a:effectLst>
            <a:outerShdw blurRad="292100" dist="139700" dir="2700000" algn="tl" rotWithShape="0">
              <a:srgbClr val="333333">
                <a:alpha val="65000"/>
              </a:srgbClr>
            </a:outerShdw>
          </a:effectLst>
        </p:spPr>
      </p:pic>
      <p:pic>
        <p:nvPicPr>
          <p:cNvPr id="21" name="Imagen 20" descr="Imagen que contiene texto, mapa&#10;&#10;Descripción generada con confianza muy alta">
            <a:extLst>
              <a:ext uri="{FF2B5EF4-FFF2-40B4-BE49-F238E27FC236}">
                <a16:creationId xmlns:a16="http://schemas.microsoft.com/office/drawing/2014/main" id="{CAF0B48C-95AE-48EC-ACF6-1B75F2CCA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07" y="616128"/>
            <a:ext cx="8661554" cy="6241871"/>
          </a:xfrm>
          <a:prstGeom prst="rect">
            <a:avLst/>
          </a:prstGeom>
        </p:spPr>
      </p:pic>
      <p:pic>
        <p:nvPicPr>
          <p:cNvPr id="10" name="5 Imagen">
            <a:extLst>
              <a:ext uri="{FF2B5EF4-FFF2-40B4-BE49-F238E27FC236}">
                <a16:creationId xmlns:a16="http://schemas.microsoft.com/office/drawing/2014/main" id="{FA2DE1D8-D1D3-4143-86A4-AD4E79A400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4087948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D4536BE-2ED1-422B-8D94-73D12D02D949}"/>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s-PE" b="1" dirty="0">
                <a:solidFill>
                  <a:schemeClr val="bg1"/>
                </a:solidFill>
              </a:rPr>
              <a:t>PROYECTO OLMOS</a:t>
            </a:r>
          </a:p>
        </p:txBody>
      </p:sp>
      <p:pic>
        <p:nvPicPr>
          <p:cNvPr id="3" name="Imagen 2" descr="Imagen que contiene texto, mapa&#10;&#10;Descripción generada con confianza muy alta">
            <a:extLst>
              <a:ext uri="{FF2B5EF4-FFF2-40B4-BE49-F238E27FC236}">
                <a16:creationId xmlns:a16="http://schemas.microsoft.com/office/drawing/2014/main" id="{F8CC5083-19B7-447E-84BC-C22039A357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6325"/>
            <a:ext cx="7856113" cy="6219423"/>
          </a:xfrm>
          <a:prstGeom prst="rect">
            <a:avLst/>
          </a:prstGeom>
        </p:spPr>
      </p:pic>
      <p:pic>
        <p:nvPicPr>
          <p:cNvPr id="6" name="Imagen 5" descr="Imagen que contiene naturaleza&#10;&#10;Descripción generada con confianza muy alta">
            <a:extLst>
              <a:ext uri="{FF2B5EF4-FFF2-40B4-BE49-F238E27FC236}">
                <a16:creationId xmlns:a16="http://schemas.microsoft.com/office/drawing/2014/main" id="{00FDE454-5C6F-49A7-BB3F-B86BCA338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4984" y="636351"/>
            <a:ext cx="3237015" cy="1591694"/>
          </a:xfrm>
          <a:prstGeom prst="rect">
            <a:avLst/>
          </a:prstGeom>
        </p:spPr>
      </p:pic>
      <p:pic>
        <p:nvPicPr>
          <p:cNvPr id="10" name="Imagen 9" descr="Imagen que contiene cielo, montaña, exterior, escena&#10;&#10;Descripción generada con confianza muy alta">
            <a:extLst>
              <a:ext uri="{FF2B5EF4-FFF2-40B4-BE49-F238E27FC236}">
                <a16:creationId xmlns:a16="http://schemas.microsoft.com/office/drawing/2014/main" id="{C87737DD-A098-4761-93BB-34316D1A35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3681" y="2228044"/>
            <a:ext cx="3251198" cy="1596982"/>
          </a:xfrm>
          <a:prstGeom prst="rect">
            <a:avLst/>
          </a:prstGeom>
        </p:spPr>
      </p:pic>
      <p:pic>
        <p:nvPicPr>
          <p:cNvPr id="15" name="Imagen 14" descr="Imagen que contiene cielo, hierba, exterior, montaña&#10;&#10;Descripción generada con confianza muy alta">
            <a:extLst>
              <a:ext uri="{FF2B5EF4-FFF2-40B4-BE49-F238E27FC236}">
                <a16:creationId xmlns:a16="http://schemas.microsoft.com/office/drawing/2014/main" id="{84AB14B8-65CC-4807-BEAD-10D1A5A786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53681" y="4429261"/>
            <a:ext cx="3238318" cy="2428739"/>
          </a:xfrm>
          <a:prstGeom prst="rect">
            <a:avLst/>
          </a:prstGeom>
        </p:spPr>
      </p:pic>
      <p:pic>
        <p:nvPicPr>
          <p:cNvPr id="13" name="Imagen 12" descr="Imagen que contiene exterior, suelo, edificio&#10;&#10;Descripción generada con confianza muy alta">
            <a:extLst>
              <a:ext uri="{FF2B5EF4-FFF2-40B4-BE49-F238E27FC236}">
                <a16:creationId xmlns:a16="http://schemas.microsoft.com/office/drawing/2014/main" id="{9CCF59E7-1033-4846-8A03-D0E8B53E85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53681" y="3831464"/>
            <a:ext cx="3251198" cy="1719328"/>
          </a:xfrm>
          <a:prstGeom prst="rect">
            <a:avLst/>
          </a:prstGeom>
        </p:spPr>
      </p:pic>
      <p:pic>
        <p:nvPicPr>
          <p:cNvPr id="9" name="5 Imagen">
            <a:extLst>
              <a:ext uri="{FF2B5EF4-FFF2-40B4-BE49-F238E27FC236}">
                <a16:creationId xmlns:a16="http://schemas.microsoft.com/office/drawing/2014/main" id="{FA2DE1D8-D1D3-4143-86A4-AD4E79A400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1054902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36350"/>
            <a:ext cx="9144000" cy="6124447"/>
          </a:xfrm>
          <a:prstGeom prst="rect">
            <a:avLst/>
          </a:prstGeom>
        </p:spPr>
      </p:pic>
      <p:sp>
        <p:nvSpPr>
          <p:cNvPr id="146437" name="Rectangle 5"/>
          <p:cNvSpPr>
            <a:spLocks/>
          </p:cNvSpPr>
          <p:nvPr/>
        </p:nvSpPr>
        <p:spPr bwMode="auto">
          <a:xfrm>
            <a:off x="7141549" y="6453337"/>
            <a:ext cx="3464719" cy="214313"/>
          </a:xfrm>
          <a:prstGeom prst="rect">
            <a:avLst/>
          </a:prstGeom>
          <a:solidFill>
            <a:srgbClr val="343434"/>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s-PE" sz="1125" dirty="0">
                <a:solidFill>
                  <a:srgbClr val="FFFFFF"/>
                </a:solidFill>
                <a:latin typeface="KlavikaMedium-Plain" charset="0"/>
                <a:ea typeface="KlavikaMedium-Plain" charset="0"/>
                <a:cs typeface="KlavikaMedium-Plain" charset="0"/>
                <a:sym typeface="KlavikaMedium-Plain" charset="0"/>
              </a:rPr>
              <a:t>MAPA GPS CONCURRENCIA DE CAMIONES</a:t>
            </a:r>
          </a:p>
        </p:txBody>
      </p:sp>
      <p:sp>
        <p:nvSpPr>
          <p:cNvPr id="6" name="Rectángulo 5">
            <a:extLst>
              <a:ext uri="{FF2B5EF4-FFF2-40B4-BE49-F238E27FC236}">
                <a16:creationId xmlns:a16="http://schemas.microsoft.com/office/drawing/2014/main" id="{A7068DC4-C9D9-4900-A5C0-5CB5B61D0390}"/>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s-PE" b="1" dirty="0">
                <a:solidFill>
                  <a:schemeClr val="bg1"/>
                </a:solidFill>
              </a:rPr>
              <a:t>PUERTO DEL CALLAO</a:t>
            </a:r>
          </a:p>
        </p:txBody>
      </p:sp>
      <p:pic>
        <p:nvPicPr>
          <p:cNvPr id="9" name="5 Imagen">
            <a:extLst>
              <a:ext uri="{FF2B5EF4-FFF2-40B4-BE49-F238E27FC236}">
                <a16:creationId xmlns:a16="http://schemas.microsoft.com/office/drawing/2014/main" id="{AF9FA840-D864-4282-82FC-89BFB17B2C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216336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176" y="748488"/>
            <a:ext cx="9115328" cy="610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147460" name="Group 4"/>
          <p:cNvGrpSpPr>
            <a:grpSpLocks/>
          </p:cNvGrpSpPr>
          <p:nvPr/>
        </p:nvGrpSpPr>
        <p:grpSpPr bwMode="auto">
          <a:xfrm>
            <a:off x="5774531" y="3364706"/>
            <a:ext cx="735806" cy="235744"/>
            <a:chOff x="0" y="0"/>
            <a:chExt cx="824" cy="264"/>
          </a:xfrm>
        </p:grpSpPr>
        <p:sp>
          <p:nvSpPr>
            <p:cNvPr id="147458" name="Rectangle 2"/>
            <p:cNvSpPr>
              <a:spLocks/>
            </p:cNvSpPr>
            <p:nvPr/>
          </p:nvSpPr>
          <p:spPr bwMode="auto">
            <a:xfrm>
              <a:off x="0" y="0"/>
              <a:ext cx="824" cy="264"/>
            </a:xfrm>
            <a:prstGeom prst="rect">
              <a:avLst/>
            </a:prstGeom>
            <a:solidFill>
              <a:srgbClr val="FDFFFC"/>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s-PE" sz="1013"/>
            </a:p>
          </p:txBody>
        </p:sp>
        <p:sp>
          <p:nvSpPr>
            <p:cNvPr id="147459" name="Rectangle 3"/>
            <p:cNvSpPr>
              <a:spLocks/>
            </p:cNvSpPr>
            <p:nvPr/>
          </p:nvSpPr>
          <p:spPr bwMode="auto">
            <a:xfrm>
              <a:off x="53" y="35"/>
              <a:ext cx="7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s-PE" sz="1125">
                  <a:solidFill>
                    <a:srgbClr val="25963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30 horas</a:t>
              </a:r>
            </a:p>
          </p:txBody>
        </p:sp>
      </p:grpSp>
      <p:sp>
        <p:nvSpPr>
          <p:cNvPr id="147461" name="Rectangle 5"/>
          <p:cNvSpPr>
            <a:spLocks/>
          </p:cNvSpPr>
          <p:nvPr/>
        </p:nvSpPr>
        <p:spPr bwMode="auto">
          <a:xfrm>
            <a:off x="1812430" y="3879056"/>
            <a:ext cx="3743325" cy="127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s-PE" sz="3375" b="1" dirty="0">
                <a:solidFill>
                  <a:srgbClr val="FF0000"/>
                </a:solidFill>
                <a:latin typeface="Klavika Bold Bold" charset="0"/>
                <a:ea typeface="Klavika Bold Bold" charset="0"/>
                <a:cs typeface="Klavika Bold Bold" charset="0"/>
                <a:sym typeface="Klavika Bold Bold" charset="0"/>
              </a:rPr>
              <a:t>30 </a:t>
            </a:r>
            <a:r>
              <a:rPr lang="en-US" altLang="es-PE" sz="2250" b="1" dirty="0">
                <a:solidFill>
                  <a:srgbClr val="FF0000"/>
                </a:solidFill>
                <a:latin typeface="Klavika Bold Bold" charset="0"/>
                <a:ea typeface="Klavika Bold Bold" charset="0"/>
                <a:cs typeface="Klavika Bold Bold" charset="0"/>
                <a:sym typeface="Klavika Bold Bold" charset="0"/>
              </a:rPr>
              <a:t>HORAS</a:t>
            </a:r>
          </a:p>
          <a:p>
            <a:r>
              <a:rPr lang="en-US" altLang="es-PE" sz="2000" dirty="0" err="1">
                <a:solidFill>
                  <a:srgbClr val="FF0000"/>
                </a:solidFill>
                <a:latin typeface="KlavikaRegular-Plain" charset="0"/>
                <a:ea typeface="KlavikaRegular-Plain" charset="0"/>
                <a:cs typeface="KlavikaRegular-Plain" charset="0"/>
                <a:sym typeface="KlavikaRegular-Plain" charset="0"/>
              </a:rPr>
              <a:t>demora</a:t>
            </a:r>
            <a:r>
              <a:rPr lang="en-US" altLang="es-PE" sz="2000" dirty="0">
                <a:solidFill>
                  <a:srgbClr val="FF0000"/>
                </a:solidFill>
                <a:latin typeface="KlavikaRegular-Plain" charset="0"/>
                <a:ea typeface="KlavikaRegular-Plain" charset="0"/>
                <a:cs typeface="KlavikaRegular-Plain" charset="0"/>
                <a:sym typeface="KlavikaRegular-Plain" charset="0"/>
              </a:rPr>
              <a:t> un </a:t>
            </a:r>
            <a:r>
              <a:rPr lang="en-US" altLang="es-PE" sz="2000" dirty="0" err="1">
                <a:solidFill>
                  <a:srgbClr val="FF0000"/>
                </a:solidFill>
                <a:latin typeface="KlavikaRegular-Plain" charset="0"/>
                <a:ea typeface="KlavikaRegular-Plain" charset="0"/>
                <a:cs typeface="KlavikaRegular-Plain" charset="0"/>
                <a:sym typeface="KlavikaRegular-Plain" charset="0"/>
              </a:rPr>
              <a:t>contenedor</a:t>
            </a:r>
            <a:r>
              <a:rPr lang="en-US" altLang="es-PE" sz="2000" dirty="0">
                <a:solidFill>
                  <a:srgbClr val="FF0000"/>
                </a:solidFill>
                <a:latin typeface="KlavikaRegular-Plain" charset="0"/>
                <a:ea typeface="KlavikaRegular-Plain" charset="0"/>
                <a:cs typeface="KlavikaRegular-Plain" charset="0"/>
                <a:sym typeface="KlavikaRegular-Plain" charset="0"/>
              </a:rPr>
              <a:t> </a:t>
            </a:r>
            <a:r>
              <a:rPr lang="en-US" altLang="es-PE" sz="2000" dirty="0" err="1">
                <a:solidFill>
                  <a:srgbClr val="FF0000"/>
                </a:solidFill>
                <a:latin typeface="KlavikaRegular-Plain" charset="0"/>
                <a:ea typeface="KlavikaRegular-Plain" charset="0"/>
                <a:cs typeface="KlavikaRegular-Plain" charset="0"/>
                <a:sym typeface="KlavikaRegular-Plain" charset="0"/>
              </a:rPr>
              <a:t>en</a:t>
            </a:r>
            <a:r>
              <a:rPr lang="en-US" altLang="es-PE" sz="2000" dirty="0">
                <a:solidFill>
                  <a:srgbClr val="FF0000"/>
                </a:solidFill>
                <a:latin typeface="KlavikaRegular-Plain" charset="0"/>
                <a:ea typeface="KlavikaRegular-Plain" charset="0"/>
                <a:cs typeface="KlavikaRegular-Plain" charset="0"/>
                <a:sym typeface="KlavikaRegular-Plain" charset="0"/>
              </a:rPr>
              <a:t> </a:t>
            </a:r>
            <a:r>
              <a:rPr lang="en-US" altLang="es-PE" sz="2000" dirty="0" err="1">
                <a:solidFill>
                  <a:srgbClr val="FF0000"/>
                </a:solidFill>
                <a:latin typeface="KlavikaRegular-Plain" charset="0"/>
                <a:ea typeface="KlavikaRegular-Plain" charset="0"/>
                <a:cs typeface="KlavikaRegular-Plain" charset="0"/>
                <a:sym typeface="KlavikaRegular-Plain" charset="0"/>
              </a:rPr>
              <a:t>todo</a:t>
            </a:r>
            <a:r>
              <a:rPr lang="en-US" altLang="es-PE" sz="2000" dirty="0">
                <a:solidFill>
                  <a:srgbClr val="FF0000"/>
                </a:solidFill>
                <a:latin typeface="KlavikaRegular-Plain" charset="0"/>
                <a:ea typeface="KlavikaRegular-Plain" charset="0"/>
                <a:cs typeface="KlavikaRegular-Plain" charset="0"/>
                <a:sym typeface="KlavikaRegular-Plain" charset="0"/>
              </a:rPr>
              <a:t> </a:t>
            </a:r>
            <a:r>
              <a:rPr lang="en-US" altLang="es-PE" sz="2000" dirty="0" err="1">
                <a:solidFill>
                  <a:srgbClr val="FF0000"/>
                </a:solidFill>
                <a:latin typeface="KlavikaRegular-Plain" charset="0"/>
                <a:ea typeface="KlavikaRegular-Plain" charset="0"/>
                <a:cs typeface="KlavikaRegular-Plain" charset="0"/>
                <a:sym typeface="KlavikaRegular-Plain" charset="0"/>
              </a:rPr>
              <a:t>su</a:t>
            </a:r>
            <a:r>
              <a:rPr lang="en-US" altLang="es-PE" sz="2000" dirty="0">
                <a:solidFill>
                  <a:srgbClr val="FF0000"/>
                </a:solidFill>
                <a:latin typeface="KlavikaRegular-Plain" charset="0"/>
                <a:ea typeface="KlavikaRegular-Plain" charset="0"/>
                <a:cs typeface="KlavikaRegular-Plain" charset="0"/>
                <a:sym typeface="KlavikaRegular-Plain" charset="0"/>
              </a:rPr>
              <a:t> </a:t>
            </a:r>
            <a:r>
              <a:rPr lang="en-US" altLang="es-PE" sz="2000" dirty="0" err="1">
                <a:solidFill>
                  <a:srgbClr val="FF0000"/>
                </a:solidFill>
                <a:latin typeface="KlavikaRegular-Plain" charset="0"/>
                <a:ea typeface="KlavikaRegular-Plain" charset="0"/>
                <a:cs typeface="KlavikaRegular-Plain" charset="0"/>
                <a:sym typeface="KlavikaRegular-Plain" charset="0"/>
              </a:rPr>
              <a:t>proceso</a:t>
            </a:r>
            <a:r>
              <a:rPr lang="en-US" altLang="es-PE" sz="2000" dirty="0">
                <a:solidFill>
                  <a:srgbClr val="FF0000"/>
                </a:solidFill>
                <a:latin typeface="KlavikaRegular-Plain" charset="0"/>
                <a:ea typeface="KlavikaRegular-Plain" charset="0"/>
                <a:cs typeface="KlavikaRegular-Plain" charset="0"/>
                <a:sym typeface="KlavikaRegular-Plain" charset="0"/>
              </a:rPr>
              <a:t> de </a:t>
            </a:r>
            <a:r>
              <a:rPr lang="en-US" altLang="es-PE" sz="2000" dirty="0" err="1">
                <a:solidFill>
                  <a:srgbClr val="FF0000"/>
                </a:solidFill>
                <a:latin typeface="KlavikaRegular-Plain" charset="0"/>
                <a:ea typeface="KlavikaRegular-Plain" charset="0"/>
                <a:cs typeface="KlavikaRegular-Plain" charset="0"/>
                <a:sym typeface="KlavikaRegular-Plain" charset="0"/>
              </a:rPr>
              <a:t>carga</a:t>
            </a:r>
            <a:r>
              <a:rPr lang="en-US" altLang="es-PE" sz="2000" dirty="0">
                <a:solidFill>
                  <a:srgbClr val="FF0000"/>
                </a:solidFill>
                <a:latin typeface="KlavikaRegular-Plain" charset="0"/>
                <a:ea typeface="KlavikaRegular-Plain" charset="0"/>
                <a:cs typeface="KlavikaRegular-Plain" charset="0"/>
                <a:sym typeface="KlavikaRegular-Plain" charset="0"/>
              </a:rPr>
              <a:t> / </a:t>
            </a:r>
            <a:r>
              <a:rPr lang="en-US" altLang="es-PE" sz="2000" dirty="0" err="1">
                <a:solidFill>
                  <a:srgbClr val="FF0000"/>
                </a:solidFill>
                <a:latin typeface="KlavikaRegular-Plain" charset="0"/>
                <a:ea typeface="KlavikaRegular-Plain" charset="0"/>
                <a:cs typeface="KlavikaRegular-Plain" charset="0"/>
                <a:sym typeface="KlavikaRegular-Plain" charset="0"/>
              </a:rPr>
              <a:t>descarga</a:t>
            </a:r>
            <a:r>
              <a:rPr lang="en-US" altLang="es-PE" sz="2000" dirty="0">
                <a:solidFill>
                  <a:srgbClr val="FF0000"/>
                </a:solidFill>
                <a:latin typeface="KlavikaRegular-Plain" charset="0"/>
                <a:ea typeface="KlavikaRegular-Plain" charset="0"/>
                <a:cs typeface="KlavikaRegular-Plain" charset="0"/>
                <a:sym typeface="KlavikaRegular-Plain" charset="0"/>
              </a:rPr>
              <a:t>.</a:t>
            </a:r>
          </a:p>
          <a:p>
            <a:endParaRPr lang="en-US" altLang="es-PE" sz="3375" b="1" dirty="0">
              <a:solidFill>
                <a:srgbClr val="FF0000"/>
              </a:solidFill>
              <a:latin typeface="Klavika Bold Bold" charset="0"/>
              <a:ea typeface="Klavika Bold Bold" charset="0"/>
              <a:cs typeface="Klavika Bold Bold" charset="0"/>
              <a:sym typeface="Klavika Bold Bold" charset="0"/>
            </a:endParaRPr>
          </a:p>
        </p:txBody>
      </p:sp>
      <p:graphicFrame>
        <p:nvGraphicFramePr>
          <p:cNvPr id="147462" name="Group 6"/>
          <p:cNvGraphicFramePr>
            <a:graphicFrameLocks noGrp="1"/>
          </p:cNvGraphicFramePr>
          <p:nvPr>
            <p:extLst/>
          </p:nvPr>
        </p:nvGraphicFramePr>
        <p:xfrm>
          <a:off x="1809751" y="1821656"/>
          <a:ext cx="3743325" cy="1971678"/>
        </p:xfrm>
        <a:graphic>
          <a:graphicData uri="http://schemas.openxmlformats.org/drawingml/2006/table">
            <a:tbl>
              <a:tblPr/>
              <a:tblGrid>
                <a:gridCol w="469702">
                  <a:extLst>
                    <a:ext uri="{9D8B030D-6E8A-4147-A177-3AD203B41FA5}">
                      <a16:colId xmlns:a16="http://schemas.microsoft.com/office/drawing/2014/main" val="20000"/>
                    </a:ext>
                  </a:extLst>
                </a:gridCol>
                <a:gridCol w="3273623">
                  <a:extLst>
                    <a:ext uri="{9D8B030D-6E8A-4147-A177-3AD203B41FA5}">
                      <a16:colId xmlns:a16="http://schemas.microsoft.com/office/drawing/2014/main" val="20001"/>
                    </a:ext>
                  </a:extLst>
                </a:gridCol>
              </a:tblGrid>
              <a:tr h="328613">
                <a:tc>
                  <a:txBody>
                    <a:bodyPr/>
                    <a:lstStyle>
                      <a:lvl1pPr>
                        <a:tabLst>
                          <a:tab pos="914400" algn="l"/>
                        </a:tabLst>
                        <a:defRPr sz="2800">
                          <a:solidFill>
                            <a:schemeClr val="tx1"/>
                          </a:solidFill>
                          <a:latin typeface="Gill Sans" charset="0"/>
                          <a:ea typeface="Heiti SC Light" charset="0"/>
                          <a:cs typeface="Heiti SC Light" charset="0"/>
                          <a:sym typeface="Gill Sans" charset="0"/>
                        </a:defRPr>
                      </a:lvl1pPr>
                      <a:lvl2pPr>
                        <a:tabLst>
                          <a:tab pos="914400" algn="l"/>
                        </a:tabLst>
                        <a:defRPr sz="2800">
                          <a:solidFill>
                            <a:schemeClr val="tx1"/>
                          </a:solidFill>
                          <a:latin typeface="Gill Sans" charset="0"/>
                          <a:ea typeface="Heiti SC Light" charset="0"/>
                          <a:cs typeface="Heiti SC Light" charset="0"/>
                          <a:sym typeface="Gill Sans" charset="0"/>
                        </a:defRPr>
                      </a:lvl2pPr>
                      <a:lvl3pPr>
                        <a:tabLst>
                          <a:tab pos="914400" algn="l"/>
                        </a:tabLst>
                        <a:defRPr sz="2800">
                          <a:solidFill>
                            <a:schemeClr val="tx1"/>
                          </a:solidFill>
                          <a:latin typeface="Gill Sans" charset="0"/>
                          <a:ea typeface="Heiti SC Light" charset="0"/>
                          <a:cs typeface="Heiti SC Light" charset="0"/>
                          <a:sym typeface="Gill Sans" charset="0"/>
                        </a:defRPr>
                      </a:lvl3pPr>
                      <a:lvl4pPr>
                        <a:tabLst>
                          <a:tab pos="914400" algn="l"/>
                        </a:tabLst>
                        <a:defRPr sz="2800">
                          <a:solidFill>
                            <a:schemeClr val="tx1"/>
                          </a:solidFill>
                          <a:latin typeface="Gill Sans" charset="0"/>
                          <a:ea typeface="Heiti SC Light" charset="0"/>
                          <a:cs typeface="Heiti SC Light" charset="0"/>
                          <a:sym typeface="Gill Sans" charset="0"/>
                        </a:defRPr>
                      </a:lvl4pPr>
                      <a:lvl5pPr>
                        <a:tabLst>
                          <a:tab pos="914400" algn="l"/>
                        </a:tabLst>
                        <a:defRPr sz="2800">
                          <a:solidFill>
                            <a:schemeClr val="tx1"/>
                          </a:solidFill>
                          <a:latin typeface="Gill Sans" charset="0"/>
                          <a:ea typeface="Heiti SC Light" charset="0"/>
                          <a:cs typeface="Heiti SC Light" charset="0"/>
                          <a:sym typeface="Gill Sans" charset="0"/>
                        </a:defRPr>
                      </a:lvl5pPr>
                      <a:lvl6pPr marL="4572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6pPr>
                      <a:lvl7pPr marL="9144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7pPr>
                      <a:lvl8pPr marL="13716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8pPr>
                      <a:lvl9pPr marL="18288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s-PE" sz="1700" b="0" i="0" u="none" strike="noStrike" cap="none" normalizeH="0" baseline="0">
                          <a:ln>
                            <a:noFill/>
                          </a:ln>
                          <a:solidFill>
                            <a:srgbClr val="259634"/>
                          </a:solidFill>
                          <a:effectLst/>
                          <a:latin typeface="KlavikaRegular-Plain" charset="0"/>
                          <a:ea typeface="KlavikaRegular-Plain" charset="0"/>
                          <a:cs typeface="KlavikaRegular-Plain" charset="0"/>
                          <a:sym typeface="KlavikaRegular-Plain" charset="0"/>
                        </a:rPr>
                        <a:t>4</a:t>
                      </a:r>
                    </a:p>
                  </a:txBody>
                  <a:tcPr marL="28575" marR="28575" marT="28575" marB="28575" anchor="ctr" horzOverflow="overflow">
                    <a:lnL cap="flat">
                      <a:noFill/>
                    </a:lnL>
                    <a:lnR cap="flat">
                      <a:noFill/>
                    </a:lnR>
                    <a:lnT cap="flat">
                      <a:noFill/>
                    </a:lnT>
                    <a:lnB cap="flat">
                      <a:noFill/>
                    </a:lnB>
                    <a:lnTlToBr>
                      <a:noFill/>
                    </a:lnTlToBr>
                    <a:lnBlToTr>
                      <a:noFill/>
                    </a:lnBlToTr>
                    <a:noFill/>
                  </a:tcPr>
                </a:tc>
                <a:tc>
                  <a:txBody>
                    <a:bodyPr/>
                    <a:lstStyle>
                      <a:lvl1pPr>
                        <a:tabLst>
                          <a:tab pos="914400" algn="l"/>
                        </a:tabLst>
                        <a:defRPr sz="2800">
                          <a:solidFill>
                            <a:schemeClr val="tx1"/>
                          </a:solidFill>
                          <a:latin typeface="Gill Sans" charset="0"/>
                          <a:ea typeface="Heiti SC Light" charset="0"/>
                          <a:cs typeface="Heiti SC Light" charset="0"/>
                          <a:sym typeface="Gill Sans" charset="0"/>
                        </a:defRPr>
                      </a:lvl1pPr>
                      <a:lvl2pPr>
                        <a:tabLst>
                          <a:tab pos="914400" algn="l"/>
                        </a:tabLst>
                        <a:defRPr sz="2800">
                          <a:solidFill>
                            <a:schemeClr val="tx1"/>
                          </a:solidFill>
                          <a:latin typeface="Gill Sans" charset="0"/>
                          <a:ea typeface="Heiti SC Light" charset="0"/>
                          <a:cs typeface="Heiti SC Light" charset="0"/>
                          <a:sym typeface="Gill Sans" charset="0"/>
                        </a:defRPr>
                      </a:lvl2pPr>
                      <a:lvl3pPr>
                        <a:tabLst>
                          <a:tab pos="914400" algn="l"/>
                        </a:tabLst>
                        <a:defRPr sz="2800">
                          <a:solidFill>
                            <a:schemeClr val="tx1"/>
                          </a:solidFill>
                          <a:latin typeface="Gill Sans" charset="0"/>
                          <a:ea typeface="Heiti SC Light" charset="0"/>
                          <a:cs typeface="Heiti SC Light" charset="0"/>
                          <a:sym typeface="Gill Sans" charset="0"/>
                        </a:defRPr>
                      </a:lvl3pPr>
                      <a:lvl4pPr>
                        <a:tabLst>
                          <a:tab pos="914400" algn="l"/>
                        </a:tabLst>
                        <a:defRPr sz="2800">
                          <a:solidFill>
                            <a:schemeClr val="tx1"/>
                          </a:solidFill>
                          <a:latin typeface="Gill Sans" charset="0"/>
                          <a:ea typeface="Heiti SC Light" charset="0"/>
                          <a:cs typeface="Heiti SC Light" charset="0"/>
                          <a:sym typeface="Gill Sans" charset="0"/>
                        </a:defRPr>
                      </a:lvl4pPr>
                      <a:lvl5pPr>
                        <a:tabLst>
                          <a:tab pos="914400" algn="l"/>
                        </a:tabLst>
                        <a:defRPr sz="2800">
                          <a:solidFill>
                            <a:schemeClr val="tx1"/>
                          </a:solidFill>
                          <a:latin typeface="Gill Sans" charset="0"/>
                          <a:ea typeface="Heiti SC Light" charset="0"/>
                          <a:cs typeface="Heiti SC Light" charset="0"/>
                          <a:sym typeface="Gill Sans" charset="0"/>
                        </a:defRPr>
                      </a:lvl5pPr>
                      <a:lvl6pPr marL="4572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6pPr>
                      <a:lvl7pPr marL="9144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7pPr>
                      <a:lvl8pPr marL="13716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8pPr>
                      <a:lvl9pPr marL="18288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s-PE" sz="1700" b="0" i="0" u="none" strike="noStrike" cap="none" normalizeH="0" baseline="0" dirty="0" err="1">
                          <a:ln>
                            <a:noFill/>
                          </a:ln>
                          <a:solidFill>
                            <a:srgbClr val="259634"/>
                          </a:solidFill>
                          <a:effectLst/>
                          <a:latin typeface="KlavikaRegular-Plain" charset="0"/>
                          <a:ea typeface="KlavikaRegular-Plain" charset="0"/>
                          <a:cs typeface="KlavikaRegular-Plain" charset="0"/>
                          <a:sym typeface="KlavikaRegular-Plain" charset="0"/>
                        </a:rPr>
                        <a:t>Recoger</a:t>
                      </a:r>
                      <a:r>
                        <a:rPr kumimoji="0" lang="en-US" altLang="es-PE" sz="1700" b="0" i="0" u="none" strike="noStrike" cap="none" normalizeH="0" baseline="0" dirty="0">
                          <a:ln>
                            <a:noFill/>
                          </a:ln>
                          <a:solidFill>
                            <a:srgbClr val="259634"/>
                          </a:solidFill>
                          <a:effectLst/>
                          <a:latin typeface="KlavikaRegular-Plain" charset="0"/>
                          <a:ea typeface="KlavikaRegular-Plain" charset="0"/>
                          <a:cs typeface="KlavikaRegular-Plain" charset="0"/>
                          <a:sym typeface="KlavikaRegular-Plain" charset="0"/>
                        </a:rPr>
                        <a:t> el </a:t>
                      </a:r>
                      <a:r>
                        <a:rPr kumimoji="0" lang="en-US" altLang="es-PE" sz="1700" b="0" i="0" u="none" strike="noStrike" cap="none" normalizeH="0" baseline="0" dirty="0" err="1">
                          <a:ln>
                            <a:noFill/>
                          </a:ln>
                          <a:solidFill>
                            <a:srgbClr val="259634"/>
                          </a:solidFill>
                          <a:effectLst/>
                          <a:latin typeface="KlavikaRegular-Plain" charset="0"/>
                          <a:ea typeface="KlavikaRegular-Plain" charset="0"/>
                          <a:cs typeface="KlavikaRegular-Plain" charset="0"/>
                          <a:sym typeface="KlavikaRegular-Plain" charset="0"/>
                        </a:rPr>
                        <a:t>contenedor</a:t>
                      </a:r>
                      <a:endParaRPr kumimoji="0" lang="en-US" altLang="es-PE" sz="1700" b="0" i="0" u="none" strike="noStrike" cap="none" normalizeH="0" baseline="0" dirty="0">
                        <a:ln>
                          <a:noFill/>
                        </a:ln>
                        <a:solidFill>
                          <a:srgbClr val="259634"/>
                        </a:solidFill>
                        <a:effectLst/>
                        <a:latin typeface="KlavikaRegular-Plain" charset="0"/>
                        <a:ea typeface="KlavikaRegular-Plain" charset="0"/>
                        <a:cs typeface="KlavikaRegular-Plain" charset="0"/>
                        <a:sym typeface="KlavikaRegular-Plain" charset="0"/>
                      </a:endParaRPr>
                    </a:p>
                  </a:txBody>
                  <a:tcPr marL="28575" marR="28575" marT="28575" marB="28575"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28613">
                <a:tc>
                  <a:txBody>
                    <a:bodyPr/>
                    <a:lstStyle>
                      <a:lvl1pPr>
                        <a:tabLst>
                          <a:tab pos="914400" algn="l"/>
                        </a:tabLst>
                        <a:defRPr sz="2800">
                          <a:solidFill>
                            <a:schemeClr val="tx1"/>
                          </a:solidFill>
                          <a:latin typeface="Gill Sans" charset="0"/>
                          <a:ea typeface="Heiti SC Light" charset="0"/>
                          <a:cs typeface="Heiti SC Light" charset="0"/>
                          <a:sym typeface="Gill Sans" charset="0"/>
                        </a:defRPr>
                      </a:lvl1pPr>
                      <a:lvl2pPr>
                        <a:tabLst>
                          <a:tab pos="914400" algn="l"/>
                        </a:tabLst>
                        <a:defRPr sz="2800">
                          <a:solidFill>
                            <a:schemeClr val="tx1"/>
                          </a:solidFill>
                          <a:latin typeface="Gill Sans" charset="0"/>
                          <a:ea typeface="Heiti SC Light" charset="0"/>
                          <a:cs typeface="Heiti SC Light" charset="0"/>
                          <a:sym typeface="Gill Sans" charset="0"/>
                        </a:defRPr>
                      </a:lvl2pPr>
                      <a:lvl3pPr>
                        <a:tabLst>
                          <a:tab pos="914400" algn="l"/>
                        </a:tabLst>
                        <a:defRPr sz="2800">
                          <a:solidFill>
                            <a:schemeClr val="tx1"/>
                          </a:solidFill>
                          <a:latin typeface="Gill Sans" charset="0"/>
                          <a:ea typeface="Heiti SC Light" charset="0"/>
                          <a:cs typeface="Heiti SC Light" charset="0"/>
                          <a:sym typeface="Gill Sans" charset="0"/>
                        </a:defRPr>
                      </a:lvl3pPr>
                      <a:lvl4pPr>
                        <a:tabLst>
                          <a:tab pos="914400" algn="l"/>
                        </a:tabLst>
                        <a:defRPr sz="2800">
                          <a:solidFill>
                            <a:schemeClr val="tx1"/>
                          </a:solidFill>
                          <a:latin typeface="Gill Sans" charset="0"/>
                          <a:ea typeface="Heiti SC Light" charset="0"/>
                          <a:cs typeface="Heiti SC Light" charset="0"/>
                          <a:sym typeface="Gill Sans" charset="0"/>
                        </a:defRPr>
                      </a:lvl4pPr>
                      <a:lvl5pPr>
                        <a:tabLst>
                          <a:tab pos="914400" algn="l"/>
                        </a:tabLst>
                        <a:defRPr sz="2800">
                          <a:solidFill>
                            <a:schemeClr val="tx1"/>
                          </a:solidFill>
                          <a:latin typeface="Gill Sans" charset="0"/>
                          <a:ea typeface="Heiti SC Light" charset="0"/>
                          <a:cs typeface="Heiti SC Light" charset="0"/>
                          <a:sym typeface="Gill Sans" charset="0"/>
                        </a:defRPr>
                      </a:lvl5pPr>
                      <a:lvl6pPr marL="4572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6pPr>
                      <a:lvl7pPr marL="9144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7pPr>
                      <a:lvl8pPr marL="13716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8pPr>
                      <a:lvl9pPr marL="18288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s-PE" sz="1700" b="0" i="0" u="none" strike="noStrike" cap="none" normalizeH="0" baseline="0">
                          <a:ln>
                            <a:noFill/>
                          </a:ln>
                          <a:solidFill>
                            <a:srgbClr val="259634"/>
                          </a:solidFill>
                          <a:effectLst/>
                          <a:latin typeface="KlavikaRegular-Plain" charset="0"/>
                          <a:ea typeface="KlavikaRegular-Plain" charset="0"/>
                          <a:cs typeface="KlavikaRegular-Plain" charset="0"/>
                          <a:sym typeface="KlavikaRegular-Plain" charset="0"/>
                        </a:rPr>
                        <a:t>8</a:t>
                      </a:r>
                    </a:p>
                  </a:txBody>
                  <a:tcPr marL="28575" marR="28575" marT="28575" marB="28575" anchor="ctr" horzOverflow="overflow">
                    <a:lnL cap="flat">
                      <a:noFill/>
                    </a:lnL>
                    <a:lnR cap="flat">
                      <a:noFill/>
                    </a:lnR>
                    <a:lnT cap="flat">
                      <a:noFill/>
                    </a:lnT>
                    <a:lnB cap="flat">
                      <a:noFill/>
                    </a:lnB>
                    <a:lnTlToBr>
                      <a:noFill/>
                    </a:lnTlToBr>
                    <a:lnBlToTr>
                      <a:noFill/>
                    </a:lnBlToTr>
                    <a:noFill/>
                  </a:tcPr>
                </a:tc>
                <a:tc>
                  <a:txBody>
                    <a:bodyPr/>
                    <a:lstStyle>
                      <a:lvl1pPr>
                        <a:tabLst>
                          <a:tab pos="914400" algn="l"/>
                        </a:tabLst>
                        <a:defRPr sz="2800">
                          <a:solidFill>
                            <a:schemeClr val="tx1"/>
                          </a:solidFill>
                          <a:latin typeface="Gill Sans" charset="0"/>
                          <a:ea typeface="Heiti SC Light" charset="0"/>
                          <a:cs typeface="Heiti SC Light" charset="0"/>
                          <a:sym typeface="Gill Sans" charset="0"/>
                        </a:defRPr>
                      </a:lvl1pPr>
                      <a:lvl2pPr>
                        <a:tabLst>
                          <a:tab pos="914400" algn="l"/>
                        </a:tabLst>
                        <a:defRPr sz="2800">
                          <a:solidFill>
                            <a:schemeClr val="tx1"/>
                          </a:solidFill>
                          <a:latin typeface="Gill Sans" charset="0"/>
                          <a:ea typeface="Heiti SC Light" charset="0"/>
                          <a:cs typeface="Heiti SC Light" charset="0"/>
                          <a:sym typeface="Gill Sans" charset="0"/>
                        </a:defRPr>
                      </a:lvl2pPr>
                      <a:lvl3pPr>
                        <a:tabLst>
                          <a:tab pos="914400" algn="l"/>
                        </a:tabLst>
                        <a:defRPr sz="2800">
                          <a:solidFill>
                            <a:schemeClr val="tx1"/>
                          </a:solidFill>
                          <a:latin typeface="Gill Sans" charset="0"/>
                          <a:ea typeface="Heiti SC Light" charset="0"/>
                          <a:cs typeface="Heiti SC Light" charset="0"/>
                          <a:sym typeface="Gill Sans" charset="0"/>
                        </a:defRPr>
                      </a:lvl3pPr>
                      <a:lvl4pPr>
                        <a:tabLst>
                          <a:tab pos="914400" algn="l"/>
                        </a:tabLst>
                        <a:defRPr sz="2800">
                          <a:solidFill>
                            <a:schemeClr val="tx1"/>
                          </a:solidFill>
                          <a:latin typeface="Gill Sans" charset="0"/>
                          <a:ea typeface="Heiti SC Light" charset="0"/>
                          <a:cs typeface="Heiti SC Light" charset="0"/>
                          <a:sym typeface="Gill Sans" charset="0"/>
                        </a:defRPr>
                      </a:lvl4pPr>
                      <a:lvl5pPr>
                        <a:tabLst>
                          <a:tab pos="914400" algn="l"/>
                        </a:tabLst>
                        <a:defRPr sz="2800">
                          <a:solidFill>
                            <a:schemeClr val="tx1"/>
                          </a:solidFill>
                          <a:latin typeface="Gill Sans" charset="0"/>
                          <a:ea typeface="Heiti SC Light" charset="0"/>
                          <a:cs typeface="Heiti SC Light" charset="0"/>
                          <a:sym typeface="Gill Sans" charset="0"/>
                        </a:defRPr>
                      </a:lvl5pPr>
                      <a:lvl6pPr marL="4572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6pPr>
                      <a:lvl7pPr marL="9144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7pPr>
                      <a:lvl8pPr marL="13716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8pPr>
                      <a:lvl9pPr marL="18288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s-PE" sz="1700" b="0" i="0" u="none" strike="noStrike" cap="none" normalizeH="0" baseline="0" dirty="0" err="1">
                          <a:ln>
                            <a:noFill/>
                          </a:ln>
                          <a:solidFill>
                            <a:srgbClr val="259634"/>
                          </a:solidFill>
                          <a:effectLst/>
                          <a:latin typeface="KlavikaRegular-Plain" charset="0"/>
                          <a:ea typeface="KlavikaRegular-Plain" charset="0"/>
                          <a:cs typeface="KlavikaRegular-Plain" charset="0"/>
                          <a:sym typeface="KlavikaRegular-Plain" charset="0"/>
                        </a:rPr>
                        <a:t>Llevarlo</a:t>
                      </a:r>
                      <a:r>
                        <a:rPr kumimoji="0" lang="en-US" altLang="es-PE" sz="1700" b="0" i="0" u="none" strike="noStrike" cap="none" normalizeH="0" baseline="0" dirty="0">
                          <a:ln>
                            <a:noFill/>
                          </a:ln>
                          <a:solidFill>
                            <a:srgbClr val="259634"/>
                          </a:solidFill>
                          <a:effectLst/>
                          <a:latin typeface="KlavikaRegular-Plain" charset="0"/>
                          <a:ea typeface="KlavikaRegular-Plain" charset="0"/>
                          <a:cs typeface="KlavikaRegular-Plain" charset="0"/>
                          <a:sym typeface="KlavikaRegular-Plain" charset="0"/>
                        </a:rPr>
                        <a:t> a Ica</a:t>
                      </a:r>
                    </a:p>
                  </a:txBody>
                  <a:tcPr marL="28575" marR="28575" marT="28575" marB="28575"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28613">
                <a:tc>
                  <a:txBody>
                    <a:bodyPr/>
                    <a:lstStyle>
                      <a:lvl1pPr>
                        <a:tabLst>
                          <a:tab pos="914400" algn="l"/>
                        </a:tabLst>
                        <a:defRPr sz="2800">
                          <a:solidFill>
                            <a:schemeClr val="tx1"/>
                          </a:solidFill>
                          <a:latin typeface="Gill Sans" charset="0"/>
                          <a:ea typeface="Heiti SC Light" charset="0"/>
                          <a:cs typeface="Heiti SC Light" charset="0"/>
                          <a:sym typeface="Gill Sans" charset="0"/>
                        </a:defRPr>
                      </a:lvl1pPr>
                      <a:lvl2pPr>
                        <a:tabLst>
                          <a:tab pos="914400" algn="l"/>
                        </a:tabLst>
                        <a:defRPr sz="2800">
                          <a:solidFill>
                            <a:schemeClr val="tx1"/>
                          </a:solidFill>
                          <a:latin typeface="Gill Sans" charset="0"/>
                          <a:ea typeface="Heiti SC Light" charset="0"/>
                          <a:cs typeface="Heiti SC Light" charset="0"/>
                          <a:sym typeface="Gill Sans" charset="0"/>
                        </a:defRPr>
                      </a:lvl2pPr>
                      <a:lvl3pPr>
                        <a:tabLst>
                          <a:tab pos="914400" algn="l"/>
                        </a:tabLst>
                        <a:defRPr sz="2800">
                          <a:solidFill>
                            <a:schemeClr val="tx1"/>
                          </a:solidFill>
                          <a:latin typeface="Gill Sans" charset="0"/>
                          <a:ea typeface="Heiti SC Light" charset="0"/>
                          <a:cs typeface="Heiti SC Light" charset="0"/>
                          <a:sym typeface="Gill Sans" charset="0"/>
                        </a:defRPr>
                      </a:lvl3pPr>
                      <a:lvl4pPr>
                        <a:tabLst>
                          <a:tab pos="914400" algn="l"/>
                        </a:tabLst>
                        <a:defRPr sz="2800">
                          <a:solidFill>
                            <a:schemeClr val="tx1"/>
                          </a:solidFill>
                          <a:latin typeface="Gill Sans" charset="0"/>
                          <a:ea typeface="Heiti SC Light" charset="0"/>
                          <a:cs typeface="Heiti SC Light" charset="0"/>
                          <a:sym typeface="Gill Sans" charset="0"/>
                        </a:defRPr>
                      </a:lvl4pPr>
                      <a:lvl5pPr>
                        <a:tabLst>
                          <a:tab pos="914400" algn="l"/>
                        </a:tabLst>
                        <a:defRPr sz="2800">
                          <a:solidFill>
                            <a:schemeClr val="tx1"/>
                          </a:solidFill>
                          <a:latin typeface="Gill Sans" charset="0"/>
                          <a:ea typeface="Heiti SC Light" charset="0"/>
                          <a:cs typeface="Heiti SC Light" charset="0"/>
                          <a:sym typeface="Gill Sans" charset="0"/>
                        </a:defRPr>
                      </a:lvl5pPr>
                      <a:lvl6pPr marL="4572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6pPr>
                      <a:lvl7pPr marL="9144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7pPr>
                      <a:lvl8pPr marL="13716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8pPr>
                      <a:lvl9pPr marL="18288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s-PE" sz="1700" b="0" i="0" u="none" strike="noStrike" cap="none" normalizeH="0" baseline="0">
                          <a:ln>
                            <a:noFill/>
                          </a:ln>
                          <a:solidFill>
                            <a:srgbClr val="259634"/>
                          </a:solidFill>
                          <a:effectLst/>
                          <a:latin typeface="KlavikaRegular-Plain" charset="0"/>
                          <a:ea typeface="KlavikaRegular-Plain" charset="0"/>
                          <a:cs typeface="KlavikaRegular-Plain" charset="0"/>
                          <a:sym typeface="KlavikaRegular-Plain" charset="0"/>
                        </a:rPr>
                        <a:t>2</a:t>
                      </a:r>
                    </a:p>
                  </a:txBody>
                  <a:tcPr marL="28575" marR="28575" marT="28575" marB="28575" anchor="ctr" horzOverflow="overflow">
                    <a:lnL cap="flat">
                      <a:noFill/>
                    </a:lnL>
                    <a:lnR cap="flat">
                      <a:noFill/>
                    </a:lnR>
                    <a:lnT cap="flat">
                      <a:noFill/>
                    </a:lnT>
                    <a:lnB cap="flat">
                      <a:noFill/>
                    </a:lnB>
                    <a:lnTlToBr>
                      <a:noFill/>
                    </a:lnTlToBr>
                    <a:lnBlToTr>
                      <a:noFill/>
                    </a:lnBlToTr>
                    <a:noFill/>
                  </a:tcPr>
                </a:tc>
                <a:tc>
                  <a:txBody>
                    <a:bodyPr/>
                    <a:lstStyle>
                      <a:lvl1pPr>
                        <a:tabLst>
                          <a:tab pos="914400" algn="l"/>
                        </a:tabLst>
                        <a:defRPr sz="2800">
                          <a:solidFill>
                            <a:schemeClr val="tx1"/>
                          </a:solidFill>
                          <a:latin typeface="Gill Sans" charset="0"/>
                          <a:ea typeface="Heiti SC Light" charset="0"/>
                          <a:cs typeface="Heiti SC Light" charset="0"/>
                          <a:sym typeface="Gill Sans" charset="0"/>
                        </a:defRPr>
                      </a:lvl1pPr>
                      <a:lvl2pPr>
                        <a:tabLst>
                          <a:tab pos="914400" algn="l"/>
                        </a:tabLst>
                        <a:defRPr sz="2800">
                          <a:solidFill>
                            <a:schemeClr val="tx1"/>
                          </a:solidFill>
                          <a:latin typeface="Gill Sans" charset="0"/>
                          <a:ea typeface="Heiti SC Light" charset="0"/>
                          <a:cs typeface="Heiti SC Light" charset="0"/>
                          <a:sym typeface="Gill Sans" charset="0"/>
                        </a:defRPr>
                      </a:lvl2pPr>
                      <a:lvl3pPr>
                        <a:tabLst>
                          <a:tab pos="914400" algn="l"/>
                        </a:tabLst>
                        <a:defRPr sz="2800">
                          <a:solidFill>
                            <a:schemeClr val="tx1"/>
                          </a:solidFill>
                          <a:latin typeface="Gill Sans" charset="0"/>
                          <a:ea typeface="Heiti SC Light" charset="0"/>
                          <a:cs typeface="Heiti SC Light" charset="0"/>
                          <a:sym typeface="Gill Sans" charset="0"/>
                        </a:defRPr>
                      </a:lvl3pPr>
                      <a:lvl4pPr>
                        <a:tabLst>
                          <a:tab pos="914400" algn="l"/>
                        </a:tabLst>
                        <a:defRPr sz="2800">
                          <a:solidFill>
                            <a:schemeClr val="tx1"/>
                          </a:solidFill>
                          <a:latin typeface="Gill Sans" charset="0"/>
                          <a:ea typeface="Heiti SC Light" charset="0"/>
                          <a:cs typeface="Heiti SC Light" charset="0"/>
                          <a:sym typeface="Gill Sans" charset="0"/>
                        </a:defRPr>
                      </a:lvl4pPr>
                      <a:lvl5pPr>
                        <a:tabLst>
                          <a:tab pos="914400" algn="l"/>
                        </a:tabLst>
                        <a:defRPr sz="2800">
                          <a:solidFill>
                            <a:schemeClr val="tx1"/>
                          </a:solidFill>
                          <a:latin typeface="Gill Sans" charset="0"/>
                          <a:ea typeface="Heiti SC Light" charset="0"/>
                          <a:cs typeface="Heiti SC Light" charset="0"/>
                          <a:sym typeface="Gill Sans" charset="0"/>
                        </a:defRPr>
                      </a:lvl5pPr>
                      <a:lvl6pPr marL="4572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6pPr>
                      <a:lvl7pPr marL="9144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7pPr>
                      <a:lvl8pPr marL="13716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8pPr>
                      <a:lvl9pPr marL="18288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s-PE" sz="1700" b="0" i="0" u="none" strike="noStrike" cap="none" normalizeH="0" baseline="0" dirty="0" err="1">
                          <a:ln>
                            <a:noFill/>
                          </a:ln>
                          <a:solidFill>
                            <a:srgbClr val="259634"/>
                          </a:solidFill>
                          <a:effectLst/>
                          <a:latin typeface="KlavikaRegular-Plain" charset="0"/>
                          <a:ea typeface="KlavikaRegular-Plain" charset="0"/>
                          <a:cs typeface="KlavikaRegular-Plain" charset="0"/>
                          <a:sym typeface="KlavikaRegular-Plain" charset="0"/>
                        </a:rPr>
                        <a:t>Cargarlo</a:t>
                      </a:r>
                      <a:r>
                        <a:rPr kumimoji="0" lang="en-US" altLang="es-PE" sz="1700" b="0" i="0" u="none" strike="noStrike" cap="none" normalizeH="0" baseline="0" dirty="0">
                          <a:ln>
                            <a:noFill/>
                          </a:ln>
                          <a:solidFill>
                            <a:srgbClr val="259634"/>
                          </a:solidFill>
                          <a:effectLst/>
                          <a:latin typeface="KlavikaRegular-Plain" charset="0"/>
                          <a:ea typeface="KlavikaRegular-Plain" charset="0"/>
                          <a:cs typeface="KlavikaRegular-Plain" charset="0"/>
                          <a:sym typeface="KlavikaRegular-Plain" charset="0"/>
                        </a:rPr>
                        <a:t> </a:t>
                      </a:r>
                      <a:r>
                        <a:rPr kumimoji="0" lang="en-US" altLang="es-PE" sz="1700" b="0" i="0" u="none" strike="noStrike" cap="none" normalizeH="0" baseline="0" dirty="0" err="1">
                          <a:ln>
                            <a:noFill/>
                          </a:ln>
                          <a:solidFill>
                            <a:srgbClr val="259634"/>
                          </a:solidFill>
                          <a:effectLst/>
                          <a:latin typeface="KlavikaRegular-Plain" charset="0"/>
                          <a:ea typeface="KlavikaRegular-Plain" charset="0"/>
                          <a:cs typeface="KlavikaRegular-Plain" charset="0"/>
                          <a:sym typeface="KlavikaRegular-Plain" charset="0"/>
                        </a:rPr>
                        <a:t>en</a:t>
                      </a:r>
                      <a:r>
                        <a:rPr kumimoji="0" lang="en-US" altLang="es-PE" sz="1700" b="0" i="0" u="none" strike="noStrike" cap="none" normalizeH="0" baseline="0" dirty="0">
                          <a:ln>
                            <a:noFill/>
                          </a:ln>
                          <a:solidFill>
                            <a:srgbClr val="259634"/>
                          </a:solidFill>
                          <a:effectLst/>
                          <a:latin typeface="KlavikaRegular-Plain" charset="0"/>
                          <a:ea typeface="KlavikaRegular-Plain" charset="0"/>
                          <a:cs typeface="KlavikaRegular-Plain" charset="0"/>
                          <a:sym typeface="KlavikaRegular-Plain" charset="0"/>
                        </a:rPr>
                        <a:t> Ica</a:t>
                      </a:r>
                    </a:p>
                  </a:txBody>
                  <a:tcPr marL="28575" marR="28575" marT="28575" marB="28575"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28613">
                <a:tc>
                  <a:txBody>
                    <a:bodyPr/>
                    <a:lstStyle>
                      <a:lvl1pPr>
                        <a:tabLst>
                          <a:tab pos="914400" algn="l"/>
                        </a:tabLst>
                        <a:defRPr sz="2800">
                          <a:solidFill>
                            <a:schemeClr val="tx1"/>
                          </a:solidFill>
                          <a:latin typeface="Gill Sans" charset="0"/>
                          <a:ea typeface="Heiti SC Light" charset="0"/>
                          <a:cs typeface="Heiti SC Light" charset="0"/>
                          <a:sym typeface="Gill Sans" charset="0"/>
                        </a:defRPr>
                      </a:lvl1pPr>
                      <a:lvl2pPr>
                        <a:tabLst>
                          <a:tab pos="914400" algn="l"/>
                        </a:tabLst>
                        <a:defRPr sz="2800">
                          <a:solidFill>
                            <a:schemeClr val="tx1"/>
                          </a:solidFill>
                          <a:latin typeface="Gill Sans" charset="0"/>
                          <a:ea typeface="Heiti SC Light" charset="0"/>
                          <a:cs typeface="Heiti SC Light" charset="0"/>
                          <a:sym typeface="Gill Sans" charset="0"/>
                        </a:defRPr>
                      </a:lvl2pPr>
                      <a:lvl3pPr>
                        <a:tabLst>
                          <a:tab pos="914400" algn="l"/>
                        </a:tabLst>
                        <a:defRPr sz="2800">
                          <a:solidFill>
                            <a:schemeClr val="tx1"/>
                          </a:solidFill>
                          <a:latin typeface="Gill Sans" charset="0"/>
                          <a:ea typeface="Heiti SC Light" charset="0"/>
                          <a:cs typeface="Heiti SC Light" charset="0"/>
                          <a:sym typeface="Gill Sans" charset="0"/>
                        </a:defRPr>
                      </a:lvl3pPr>
                      <a:lvl4pPr>
                        <a:tabLst>
                          <a:tab pos="914400" algn="l"/>
                        </a:tabLst>
                        <a:defRPr sz="2800">
                          <a:solidFill>
                            <a:schemeClr val="tx1"/>
                          </a:solidFill>
                          <a:latin typeface="Gill Sans" charset="0"/>
                          <a:ea typeface="Heiti SC Light" charset="0"/>
                          <a:cs typeface="Heiti SC Light" charset="0"/>
                          <a:sym typeface="Gill Sans" charset="0"/>
                        </a:defRPr>
                      </a:lvl4pPr>
                      <a:lvl5pPr>
                        <a:tabLst>
                          <a:tab pos="914400" algn="l"/>
                        </a:tabLst>
                        <a:defRPr sz="2800">
                          <a:solidFill>
                            <a:schemeClr val="tx1"/>
                          </a:solidFill>
                          <a:latin typeface="Gill Sans" charset="0"/>
                          <a:ea typeface="Heiti SC Light" charset="0"/>
                          <a:cs typeface="Heiti SC Light" charset="0"/>
                          <a:sym typeface="Gill Sans" charset="0"/>
                        </a:defRPr>
                      </a:lvl5pPr>
                      <a:lvl6pPr marL="4572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6pPr>
                      <a:lvl7pPr marL="9144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7pPr>
                      <a:lvl8pPr marL="13716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8pPr>
                      <a:lvl9pPr marL="18288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s-PE" sz="1700" b="0" i="0" u="none" strike="noStrike" cap="none" normalizeH="0" baseline="0">
                          <a:ln>
                            <a:noFill/>
                          </a:ln>
                          <a:solidFill>
                            <a:srgbClr val="259634"/>
                          </a:solidFill>
                          <a:effectLst/>
                          <a:latin typeface="KlavikaRegular-Plain" charset="0"/>
                          <a:ea typeface="KlavikaRegular-Plain" charset="0"/>
                          <a:cs typeface="KlavikaRegular-Plain" charset="0"/>
                          <a:sym typeface="KlavikaRegular-Plain" charset="0"/>
                        </a:rPr>
                        <a:t>8</a:t>
                      </a:r>
                    </a:p>
                  </a:txBody>
                  <a:tcPr marL="28575" marR="28575" marT="28575" marB="28575" anchor="ctr" horzOverflow="overflow">
                    <a:lnL cap="flat">
                      <a:noFill/>
                    </a:lnL>
                    <a:lnR cap="flat">
                      <a:noFill/>
                    </a:lnR>
                    <a:lnT cap="flat">
                      <a:noFill/>
                    </a:lnT>
                    <a:lnB cap="flat">
                      <a:noFill/>
                    </a:lnB>
                    <a:lnTlToBr>
                      <a:noFill/>
                    </a:lnTlToBr>
                    <a:lnBlToTr>
                      <a:noFill/>
                    </a:lnBlToTr>
                    <a:noFill/>
                  </a:tcPr>
                </a:tc>
                <a:tc>
                  <a:txBody>
                    <a:bodyPr/>
                    <a:lstStyle>
                      <a:lvl1pPr>
                        <a:tabLst>
                          <a:tab pos="914400" algn="l"/>
                        </a:tabLst>
                        <a:defRPr sz="2800">
                          <a:solidFill>
                            <a:schemeClr val="tx1"/>
                          </a:solidFill>
                          <a:latin typeface="Gill Sans" charset="0"/>
                          <a:ea typeface="Heiti SC Light" charset="0"/>
                          <a:cs typeface="Heiti SC Light" charset="0"/>
                          <a:sym typeface="Gill Sans" charset="0"/>
                        </a:defRPr>
                      </a:lvl1pPr>
                      <a:lvl2pPr>
                        <a:tabLst>
                          <a:tab pos="914400" algn="l"/>
                        </a:tabLst>
                        <a:defRPr sz="2800">
                          <a:solidFill>
                            <a:schemeClr val="tx1"/>
                          </a:solidFill>
                          <a:latin typeface="Gill Sans" charset="0"/>
                          <a:ea typeface="Heiti SC Light" charset="0"/>
                          <a:cs typeface="Heiti SC Light" charset="0"/>
                          <a:sym typeface="Gill Sans" charset="0"/>
                        </a:defRPr>
                      </a:lvl2pPr>
                      <a:lvl3pPr>
                        <a:tabLst>
                          <a:tab pos="914400" algn="l"/>
                        </a:tabLst>
                        <a:defRPr sz="2800">
                          <a:solidFill>
                            <a:schemeClr val="tx1"/>
                          </a:solidFill>
                          <a:latin typeface="Gill Sans" charset="0"/>
                          <a:ea typeface="Heiti SC Light" charset="0"/>
                          <a:cs typeface="Heiti SC Light" charset="0"/>
                          <a:sym typeface="Gill Sans" charset="0"/>
                        </a:defRPr>
                      </a:lvl3pPr>
                      <a:lvl4pPr>
                        <a:tabLst>
                          <a:tab pos="914400" algn="l"/>
                        </a:tabLst>
                        <a:defRPr sz="2800">
                          <a:solidFill>
                            <a:schemeClr val="tx1"/>
                          </a:solidFill>
                          <a:latin typeface="Gill Sans" charset="0"/>
                          <a:ea typeface="Heiti SC Light" charset="0"/>
                          <a:cs typeface="Heiti SC Light" charset="0"/>
                          <a:sym typeface="Gill Sans" charset="0"/>
                        </a:defRPr>
                      </a:lvl4pPr>
                      <a:lvl5pPr>
                        <a:tabLst>
                          <a:tab pos="914400" algn="l"/>
                        </a:tabLst>
                        <a:defRPr sz="2800">
                          <a:solidFill>
                            <a:schemeClr val="tx1"/>
                          </a:solidFill>
                          <a:latin typeface="Gill Sans" charset="0"/>
                          <a:ea typeface="Heiti SC Light" charset="0"/>
                          <a:cs typeface="Heiti SC Light" charset="0"/>
                          <a:sym typeface="Gill Sans" charset="0"/>
                        </a:defRPr>
                      </a:lvl5pPr>
                      <a:lvl6pPr marL="4572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6pPr>
                      <a:lvl7pPr marL="9144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7pPr>
                      <a:lvl8pPr marL="13716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8pPr>
                      <a:lvl9pPr marL="18288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s-PE" sz="1700" b="0" i="0" u="none" strike="noStrike" cap="none" normalizeH="0" baseline="0" dirty="0" err="1">
                          <a:ln>
                            <a:noFill/>
                          </a:ln>
                          <a:solidFill>
                            <a:srgbClr val="259634"/>
                          </a:solidFill>
                          <a:effectLst/>
                          <a:latin typeface="KlavikaRegular-Plain" charset="0"/>
                          <a:ea typeface="KlavikaRegular-Plain" charset="0"/>
                          <a:cs typeface="KlavikaRegular-Plain" charset="0"/>
                          <a:sym typeface="KlavikaRegular-Plain" charset="0"/>
                        </a:rPr>
                        <a:t>Llevarlo</a:t>
                      </a:r>
                      <a:r>
                        <a:rPr kumimoji="0" lang="en-US" altLang="es-PE" sz="1700" b="0" i="0" u="none" strike="noStrike" cap="none" normalizeH="0" baseline="0" dirty="0">
                          <a:ln>
                            <a:noFill/>
                          </a:ln>
                          <a:solidFill>
                            <a:srgbClr val="259634"/>
                          </a:solidFill>
                          <a:effectLst/>
                          <a:latin typeface="KlavikaRegular-Plain" charset="0"/>
                          <a:ea typeface="KlavikaRegular-Plain" charset="0"/>
                          <a:cs typeface="KlavikaRegular-Plain" charset="0"/>
                          <a:sym typeface="KlavikaRegular-Plain" charset="0"/>
                        </a:rPr>
                        <a:t> al Callao (Ica-Callao)</a:t>
                      </a:r>
                    </a:p>
                  </a:txBody>
                  <a:tcPr marL="28575" marR="28575" marT="28575" marB="28575"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28613">
                <a:tc>
                  <a:txBody>
                    <a:bodyPr/>
                    <a:lstStyle>
                      <a:lvl1pPr>
                        <a:tabLst>
                          <a:tab pos="914400" algn="l"/>
                        </a:tabLst>
                        <a:defRPr sz="2800">
                          <a:solidFill>
                            <a:schemeClr val="tx1"/>
                          </a:solidFill>
                          <a:latin typeface="Gill Sans" charset="0"/>
                          <a:ea typeface="Heiti SC Light" charset="0"/>
                          <a:cs typeface="Heiti SC Light" charset="0"/>
                          <a:sym typeface="Gill Sans" charset="0"/>
                        </a:defRPr>
                      </a:lvl1pPr>
                      <a:lvl2pPr>
                        <a:tabLst>
                          <a:tab pos="914400" algn="l"/>
                        </a:tabLst>
                        <a:defRPr sz="2800">
                          <a:solidFill>
                            <a:schemeClr val="tx1"/>
                          </a:solidFill>
                          <a:latin typeface="Gill Sans" charset="0"/>
                          <a:ea typeface="Heiti SC Light" charset="0"/>
                          <a:cs typeface="Heiti SC Light" charset="0"/>
                          <a:sym typeface="Gill Sans" charset="0"/>
                        </a:defRPr>
                      </a:lvl2pPr>
                      <a:lvl3pPr>
                        <a:tabLst>
                          <a:tab pos="914400" algn="l"/>
                        </a:tabLst>
                        <a:defRPr sz="2800">
                          <a:solidFill>
                            <a:schemeClr val="tx1"/>
                          </a:solidFill>
                          <a:latin typeface="Gill Sans" charset="0"/>
                          <a:ea typeface="Heiti SC Light" charset="0"/>
                          <a:cs typeface="Heiti SC Light" charset="0"/>
                          <a:sym typeface="Gill Sans" charset="0"/>
                        </a:defRPr>
                      </a:lvl3pPr>
                      <a:lvl4pPr>
                        <a:tabLst>
                          <a:tab pos="914400" algn="l"/>
                        </a:tabLst>
                        <a:defRPr sz="2800">
                          <a:solidFill>
                            <a:schemeClr val="tx1"/>
                          </a:solidFill>
                          <a:latin typeface="Gill Sans" charset="0"/>
                          <a:ea typeface="Heiti SC Light" charset="0"/>
                          <a:cs typeface="Heiti SC Light" charset="0"/>
                          <a:sym typeface="Gill Sans" charset="0"/>
                        </a:defRPr>
                      </a:lvl4pPr>
                      <a:lvl5pPr>
                        <a:tabLst>
                          <a:tab pos="914400" algn="l"/>
                        </a:tabLst>
                        <a:defRPr sz="2800">
                          <a:solidFill>
                            <a:schemeClr val="tx1"/>
                          </a:solidFill>
                          <a:latin typeface="Gill Sans" charset="0"/>
                          <a:ea typeface="Heiti SC Light" charset="0"/>
                          <a:cs typeface="Heiti SC Light" charset="0"/>
                          <a:sym typeface="Gill Sans" charset="0"/>
                        </a:defRPr>
                      </a:lvl5pPr>
                      <a:lvl6pPr marL="4572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6pPr>
                      <a:lvl7pPr marL="9144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7pPr>
                      <a:lvl8pPr marL="13716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8pPr>
                      <a:lvl9pPr marL="18288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s-PE" sz="1700" b="0" i="0" u="none" strike="noStrike" cap="none" normalizeH="0" baseline="0">
                          <a:ln>
                            <a:noFill/>
                          </a:ln>
                          <a:solidFill>
                            <a:srgbClr val="259634"/>
                          </a:solidFill>
                          <a:effectLst/>
                          <a:latin typeface="KlavikaRegular-Plain" charset="0"/>
                          <a:ea typeface="KlavikaRegular-Plain" charset="0"/>
                          <a:cs typeface="KlavikaRegular-Plain" charset="0"/>
                          <a:sym typeface="KlavikaRegular-Plain" charset="0"/>
                        </a:rPr>
                        <a:t>4</a:t>
                      </a:r>
                    </a:p>
                  </a:txBody>
                  <a:tcPr marL="28575" marR="28575" marT="28575" marB="28575" anchor="ctr" horzOverflow="overflow">
                    <a:lnL cap="flat">
                      <a:noFill/>
                    </a:lnL>
                    <a:lnR cap="flat">
                      <a:noFill/>
                    </a:lnR>
                    <a:lnT cap="flat">
                      <a:noFill/>
                    </a:lnT>
                    <a:lnB cap="flat">
                      <a:noFill/>
                    </a:lnB>
                    <a:lnTlToBr>
                      <a:noFill/>
                    </a:lnTlToBr>
                    <a:lnBlToTr>
                      <a:noFill/>
                    </a:lnBlToTr>
                    <a:noFill/>
                  </a:tcPr>
                </a:tc>
                <a:tc>
                  <a:txBody>
                    <a:bodyPr/>
                    <a:lstStyle>
                      <a:lvl1pPr>
                        <a:tabLst>
                          <a:tab pos="914400" algn="l"/>
                        </a:tabLst>
                        <a:defRPr sz="2800">
                          <a:solidFill>
                            <a:schemeClr val="tx1"/>
                          </a:solidFill>
                          <a:latin typeface="Gill Sans" charset="0"/>
                          <a:ea typeface="Heiti SC Light" charset="0"/>
                          <a:cs typeface="Heiti SC Light" charset="0"/>
                          <a:sym typeface="Gill Sans" charset="0"/>
                        </a:defRPr>
                      </a:lvl1pPr>
                      <a:lvl2pPr>
                        <a:tabLst>
                          <a:tab pos="914400" algn="l"/>
                        </a:tabLst>
                        <a:defRPr sz="2800">
                          <a:solidFill>
                            <a:schemeClr val="tx1"/>
                          </a:solidFill>
                          <a:latin typeface="Gill Sans" charset="0"/>
                          <a:ea typeface="Heiti SC Light" charset="0"/>
                          <a:cs typeface="Heiti SC Light" charset="0"/>
                          <a:sym typeface="Gill Sans" charset="0"/>
                        </a:defRPr>
                      </a:lvl2pPr>
                      <a:lvl3pPr>
                        <a:tabLst>
                          <a:tab pos="914400" algn="l"/>
                        </a:tabLst>
                        <a:defRPr sz="2800">
                          <a:solidFill>
                            <a:schemeClr val="tx1"/>
                          </a:solidFill>
                          <a:latin typeface="Gill Sans" charset="0"/>
                          <a:ea typeface="Heiti SC Light" charset="0"/>
                          <a:cs typeface="Heiti SC Light" charset="0"/>
                          <a:sym typeface="Gill Sans" charset="0"/>
                        </a:defRPr>
                      </a:lvl3pPr>
                      <a:lvl4pPr>
                        <a:tabLst>
                          <a:tab pos="914400" algn="l"/>
                        </a:tabLst>
                        <a:defRPr sz="2800">
                          <a:solidFill>
                            <a:schemeClr val="tx1"/>
                          </a:solidFill>
                          <a:latin typeface="Gill Sans" charset="0"/>
                          <a:ea typeface="Heiti SC Light" charset="0"/>
                          <a:cs typeface="Heiti SC Light" charset="0"/>
                          <a:sym typeface="Gill Sans" charset="0"/>
                        </a:defRPr>
                      </a:lvl4pPr>
                      <a:lvl5pPr>
                        <a:tabLst>
                          <a:tab pos="914400" algn="l"/>
                        </a:tabLst>
                        <a:defRPr sz="2800">
                          <a:solidFill>
                            <a:schemeClr val="tx1"/>
                          </a:solidFill>
                          <a:latin typeface="Gill Sans" charset="0"/>
                          <a:ea typeface="Heiti SC Light" charset="0"/>
                          <a:cs typeface="Heiti SC Light" charset="0"/>
                          <a:sym typeface="Gill Sans" charset="0"/>
                        </a:defRPr>
                      </a:lvl5pPr>
                      <a:lvl6pPr marL="4572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6pPr>
                      <a:lvl7pPr marL="9144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7pPr>
                      <a:lvl8pPr marL="13716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8pPr>
                      <a:lvl9pPr marL="18288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s-PE" sz="1700" b="0" i="0" u="none" strike="noStrike" cap="none" normalizeH="0" baseline="0" dirty="0" err="1">
                          <a:ln>
                            <a:noFill/>
                          </a:ln>
                          <a:solidFill>
                            <a:srgbClr val="259634"/>
                          </a:solidFill>
                          <a:effectLst/>
                          <a:latin typeface="KlavikaRegular-Plain" charset="0"/>
                          <a:ea typeface="KlavikaRegular-Plain" charset="0"/>
                          <a:cs typeface="KlavikaRegular-Plain" charset="0"/>
                          <a:sym typeface="KlavikaRegular-Plain" charset="0"/>
                        </a:rPr>
                        <a:t>Entregarlo</a:t>
                      </a:r>
                      <a:r>
                        <a:rPr kumimoji="0" lang="en-US" altLang="es-PE" sz="1700" b="0" i="0" u="none" strike="noStrike" cap="none" normalizeH="0" baseline="0" dirty="0">
                          <a:ln>
                            <a:noFill/>
                          </a:ln>
                          <a:solidFill>
                            <a:srgbClr val="259634"/>
                          </a:solidFill>
                          <a:effectLst/>
                          <a:latin typeface="KlavikaRegular-Plain" charset="0"/>
                          <a:ea typeface="KlavikaRegular-Plain" charset="0"/>
                          <a:cs typeface="KlavikaRegular-Plain" charset="0"/>
                          <a:sym typeface="KlavikaRegular-Plain" charset="0"/>
                        </a:rPr>
                        <a:t> </a:t>
                      </a:r>
                      <a:r>
                        <a:rPr kumimoji="0" lang="en-US" altLang="es-PE" sz="1700" b="0" i="0" u="none" strike="noStrike" cap="none" normalizeH="0" baseline="0" dirty="0" err="1">
                          <a:ln>
                            <a:noFill/>
                          </a:ln>
                          <a:solidFill>
                            <a:srgbClr val="259634"/>
                          </a:solidFill>
                          <a:effectLst/>
                          <a:latin typeface="KlavikaRegular-Plain" charset="0"/>
                          <a:ea typeface="KlavikaRegular-Plain" charset="0"/>
                          <a:cs typeface="KlavikaRegular-Plain" charset="0"/>
                          <a:sym typeface="KlavikaRegular-Plain" charset="0"/>
                        </a:rPr>
                        <a:t>en</a:t>
                      </a:r>
                      <a:r>
                        <a:rPr kumimoji="0" lang="en-US" altLang="es-PE" sz="1700" b="0" i="0" u="none" strike="noStrike" cap="none" normalizeH="0" baseline="0" dirty="0">
                          <a:ln>
                            <a:noFill/>
                          </a:ln>
                          <a:solidFill>
                            <a:srgbClr val="259634"/>
                          </a:solidFill>
                          <a:effectLst/>
                          <a:latin typeface="KlavikaRegular-Plain" charset="0"/>
                          <a:ea typeface="KlavikaRegular-Plain" charset="0"/>
                          <a:cs typeface="KlavikaRegular-Plain" charset="0"/>
                          <a:sym typeface="KlavikaRegular-Plain" charset="0"/>
                        </a:rPr>
                        <a:t> </a:t>
                      </a:r>
                      <a:r>
                        <a:rPr kumimoji="0" lang="en-US" altLang="es-PE" sz="1700" b="0" i="0" u="none" strike="noStrike" cap="none" normalizeH="0" baseline="0" dirty="0" err="1">
                          <a:ln>
                            <a:noFill/>
                          </a:ln>
                          <a:solidFill>
                            <a:srgbClr val="259634"/>
                          </a:solidFill>
                          <a:effectLst/>
                          <a:latin typeface="KlavikaRegular-Plain" charset="0"/>
                          <a:ea typeface="KlavikaRegular-Plain" charset="0"/>
                          <a:cs typeface="KlavikaRegular-Plain" charset="0"/>
                          <a:sym typeface="KlavikaRegular-Plain" charset="0"/>
                        </a:rPr>
                        <a:t>depósito</a:t>
                      </a:r>
                      <a:r>
                        <a:rPr kumimoji="0" lang="en-US" altLang="es-PE" sz="1700" b="0" i="0" u="none" strike="noStrike" cap="none" normalizeH="0" baseline="0" dirty="0">
                          <a:ln>
                            <a:noFill/>
                          </a:ln>
                          <a:solidFill>
                            <a:srgbClr val="259634"/>
                          </a:solidFill>
                          <a:effectLst/>
                          <a:latin typeface="KlavikaRegular-Plain" charset="0"/>
                          <a:ea typeface="KlavikaRegular-Plain" charset="0"/>
                          <a:cs typeface="KlavikaRegular-Plain" charset="0"/>
                          <a:sym typeface="KlavikaRegular-Plain" charset="0"/>
                        </a:rPr>
                        <a:t> / terminal</a:t>
                      </a:r>
                    </a:p>
                  </a:txBody>
                  <a:tcPr marL="28575" marR="28575" marT="28575" marB="28575"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28613">
                <a:tc>
                  <a:txBody>
                    <a:bodyPr/>
                    <a:lstStyle>
                      <a:lvl1pPr>
                        <a:tabLst>
                          <a:tab pos="914400" algn="l"/>
                        </a:tabLst>
                        <a:defRPr sz="2800">
                          <a:solidFill>
                            <a:schemeClr val="tx1"/>
                          </a:solidFill>
                          <a:latin typeface="Gill Sans" charset="0"/>
                          <a:ea typeface="Heiti SC Light" charset="0"/>
                          <a:cs typeface="Heiti SC Light" charset="0"/>
                          <a:sym typeface="Gill Sans" charset="0"/>
                        </a:defRPr>
                      </a:lvl1pPr>
                      <a:lvl2pPr>
                        <a:tabLst>
                          <a:tab pos="914400" algn="l"/>
                        </a:tabLst>
                        <a:defRPr sz="2800">
                          <a:solidFill>
                            <a:schemeClr val="tx1"/>
                          </a:solidFill>
                          <a:latin typeface="Gill Sans" charset="0"/>
                          <a:ea typeface="Heiti SC Light" charset="0"/>
                          <a:cs typeface="Heiti SC Light" charset="0"/>
                          <a:sym typeface="Gill Sans" charset="0"/>
                        </a:defRPr>
                      </a:lvl2pPr>
                      <a:lvl3pPr>
                        <a:tabLst>
                          <a:tab pos="914400" algn="l"/>
                        </a:tabLst>
                        <a:defRPr sz="2800">
                          <a:solidFill>
                            <a:schemeClr val="tx1"/>
                          </a:solidFill>
                          <a:latin typeface="Gill Sans" charset="0"/>
                          <a:ea typeface="Heiti SC Light" charset="0"/>
                          <a:cs typeface="Heiti SC Light" charset="0"/>
                          <a:sym typeface="Gill Sans" charset="0"/>
                        </a:defRPr>
                      </a:lvl3pPr>
                      <a:lvl4pPr>
                        <a:tabLst>
                          <a:tab pos="914400" algn="l"/>
                        </a:tabLst>
                        <a:defRPr sz="2800">
                          <a:solidFill>
                            <a:schemeClr val="tx1"/>
                          </a:solidFill>
                          <a:latin typeface="Gill Sans" charset="0"/>
                          <a:ea typeface="Heiti SC Light" charset="0"/>
                          <a:cs typeface="Heiti SC Light" charset="0"/>
                          <a:sym typeface="Gill Sans" charset="0"/>
                        </a:defRPr>
                      </a:lvl4pPr>
                      <a:lvl5pPr>
                        <a:tabLst>
                          <a:tab pos="914400" algn="l"/>
                        </a:tabLst>
                        <a:defRPr sz="2800">
                          <a:solidFill>
                            <a:schemeClr val="tx1"/>
                          </a:solidFill>
                          <a:latin typeface="Gill Sans" charset="0"/>
                          <a:ea typeface="Heiti SC Light" charset="0"/>
                          <a:cs typeface="Heiti SC Light" charset="0"/>
                          <a:sym typeface="Gill Sans" charset="0"/>
                        </a:defRPr>
                      </a:lvl5pPr>
                      <a:lvl6pPr marL="4572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6pPr>
                      <a:lvl7pPr marL="9144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7pPr>
                      <a:lvl8pPr marL="13716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8pPr>
                      <a:lvl9pPr marL="18288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s-PE" sz="1700" b="0" i="0" u="none" strike="noStrike" cap="none" normalizeH="0" baseline="0">
                          <a:ln>
                            <a:noFill/>
                          </a:ln>
                          <a:solidFill>
                            <a:srgbClr val="259634"/>
                          </a:solidFill>
                          <a:effectLst/>
                          <a:latin typeface="KlavikaRegular-Plain" charset="0"/>
                          <a:ea typeface="KlavikaRegular-Plain" charset="0"/>
                          <a:cs typeface="KlavikaRegular-Plain" charset="0"/>
                          <a:sym typeface="KlavikaRegular-Plain" charset="0"/>
                        </a:rPr>
                        <a:t>4</a:t>
                      </a:r>
                    </a:p>
                  </a:txBody>
                  <a:tcPr marL="28575" marR="28575" marT="28575" marB="28575" anchor="ctr" horzOverflow="overflow">
                    <a:lnL cap="flat">
                      <a:noFill/>
                    </a:lnL>
                    <a:lnR cap="flat">
                      <a:noFill/>
                    </a:lnR>
                    <a:lnT cap="flat">
                      <a:noFill/>
                    </a:lnT>
                    <a:lnB cap="flat">
                      <a:noFill/>
                    </a:lnB>
                    <a:lnTlToBr>
                      <a:noFill/>
                    </a:lnTlToBr>
                    <a:lnBlToTr>
                      <a:noFill/>
                    </a:lnBlToTr>
                    <a:noFill/>
                  </a:tcPr>
                </a:tc>
                <a:tc>
                  <a:txBody>
                    <a:bodyPr/>
                    <a:lstStyle>
                      <a:lvl1pPr>
                        <a:tabLst>
                          <a:tab pos="914400" algn="l"/>
                        </a:tabLst>
                        <a:defRPr sz="2800">
                          <a:solidFill>
                            <a:schemeClr val="tx1"/>
                          </a:solidFill>
                          <a:latin typeface="Gill Sans" charset="0"/>
                          <a:ea typeface="Heiti SC Light" charset="0"/>
                          <a:cs typeface="Heiti SC Light" charset="0"/>
                          <a:sym typeface="Gill Sans" charset="0"/>
                        </a:defRPr>
                      </a:lvl1pPr>
                      <a:lvl2pPr>
                        <a:tabLst>
                          <a:tab pos="914400" algn="l"/>
                        </a:tabLst>
                        <a:defRPr sz="2800">
                          <a:solidFill>
                            <a:schemeClr val="tx1"/>
                          </a:solidFill>
                          <a:latin typeface="Gill Sans" charset="0"/>
                          <a:ea typeface="Heiti SC Light" charset="0"/>
                          <a:cs typeface="Heiti SC Light" charset="0"/>
                          <a:sym typeface="Gill Sans" charset="0"/>
                        </a:defRPr>
                      </a:lvl2pPr>
                      <a:lvl3pPr>
                        <a:tabLst>
                          <a:tab pos="914400" algn="l"/>
                        </a:tabLst>
                        <a:defRPr sz="2800">
                          <a:solidFill>
                            <a:schemeClr val="tx1"/>
                          </a:solidFill>
                          <a:latin typeface="Gill Sans" charset="0"/>
                          <a:ea typeface="Heiti SC Light" charset="0"/>
                          <a:cs typeface="Heiti SC Light" charset="0"/>
                          <a:sym typeface="Gill Sans" charset="0"/>
                        </a:defRPr>
                      </a:lvl3pPr>
                      <a:lvl4pPr>
                        <a:tabLst>
                          <a:tab pos="914400" algn="l"/>
                        </a:tabLst>
                        <a:defRPr sz="2800">
                          <a:solidFill>
                            <a:schemeClr val="tx1"/>
                          </a:solidFill>
                          <a:latin typeface="Gill Sans" charset="0"/>
                          <a:ea typeface="Heiti SC Light" charset="0"/>
                          <a:cs typeface="Heiti SC Light" charset="0"/>
                          <a:sym typeface="Gill Sans" charset="0"/>
                        </a:defRPr>
                      </a:lvl4pPr>
                      <a:lvl5pPr>
                        <a:tabLst>
                          <a:tab pos="914400" algn="l"/>
                        </a:tabLst>
                        <a:defRPr sz="2800">
                          <a:solidFill>
                            <a:schemeClr val="tx1"/>
                          </a:solidFill>
                          <a:latin typeface="Gill Sans" charset="0"/>
                          <a:ea typeface="Heiti SC Light" charset="0"/>
                          <a:cs typeface="Heiti SC Light" charset="0"/>
                          <a:sym typeface="Gill Sans" charset="0"/>
                        </a:defRPr>
                      </a:lvl5pPr>
                      <a:lvl6pPr marL="4572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6pPr>
                      <a:lvl7pPr marL="9144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7pPr>
                      <a:lvl8pPr marL="13716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8pPr>
                      <a:lvl9pPr marL="1828800" algn="ctr" fontAlgn="base">
                        <a:spcBef>
                          <a:spcPct val="0"/>
                        </a:spcBef>
                        <a:spcAft>
                          <a:spcPct val="0"/>
                        </a:spcAft>
                        <a:tabLst>
                          <a:tab pos="914400" algn="l"/>
                        </a:tabLst>
                        <a:defRPr sz="2800">
                          <a:solidFill>
                            <a:schemeClr val="tx1"/>
                          </a:solidFill>
                          <a:latin typeface="Gill Sans" charset="0"/>
                          <a:ea typeface="Heiti SC Light" charset="0"/>
                          <a:cs typeface="Heiti SC Light" charset="0"/>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altLang="es-PE" sz="1700" b="0" i="0" u="none" strike="noStrike" cap="none" normalizeH="0" baseline="0" dirty="0" err="1">
                          <a:ln>
                            <a:noFill/>
                          </a:ln>
                          <a:solidFill>
                            <a:srgbClr val="259634"/>
                          </a:solidFill>
                          <a:effectLst/>
                          <a:latin typeface="KlavikaRegular-Plain" charset="0"/>
                          <a:ea typeface="KlavikaRegular-Plain" charset="0"/>
                          <a:cs typeface="KlavikaRegular-Plain" charset="0"/>
                          <a:sym typeface="KlavikaRegular-Plain" charset="0"/>
                        </a:rPr>
                        <a:t>Llevarlo</a:t>
                      </a:r>
                      <a:r>
                        <a:rPr kumimoji="0" lang="en-US" altLang="es-PE" sz="1700" b="0" i="0" u="none" strike="noStrike" cap="none" normalizeH="0" baseline="0" dirty="0">
                          <a:ln>
                            <a:noFill/>
                          </a:ln>
                          <a:solidFill>
                            <a:srgbClr val="259634"/>
                          </a:solidFill>
                          <a:effectLst/>
                          <a:latin typeface="KlavikaRegular-Plain" charset="0"/>
                          <a:ea typeface="KlavikaRegular-Plain" charset="0"/>
                          <a:cs typeface="KlavikaRegular-Plain" charset="0"/>
                          <a:sym typeface="KlavikaRegular-Plain" charset="0"/>
                        </a:rPr>
                        <a:t> del </a:t>
                      </a:r>
                      <a:r>
                        <a:rPr kumimoji="0" lang="en-US" altLang="es-PE" sz="1700" b="0" i="0" u="none" strike="noStrike" cap="none" normalizeH="0" baseline="0" dirty="0" err="1">
                          <a:ln>
                            <a:noFill/>
                          </a:ln>
                          <a:solidFill>
                            <a:srgbClr val="259634"/>
                          </a:solidFill>
                          <a:effectLst/>
                          <a:latin typeface="KlavikaRegular-Plain" charset="0"/>
                          <a:ea typeface="KlavikaRegular-Plain" charset="0"/>
                          <a:cs typeface="KlavikaRegular-Plain" charset="0"/>
                          <a:sym typeface="KlavikaRegular-Plain" charset="0"/>
                        </a:rPr>
                        <a:t>depósito</a:t>
                      </a:r>
                      <a:r>
                        <a:rPr kumimoji="0" lang="en-US" altLang="es-PE" sz="1700" b="0" i="0" u="none" strike="noStrike" cap="none" normalizeH="0" baseline="0" dirty="0">
                          <a:ln>
                            <a:noFill/>
                          </a:ln>
                          <a:solidFill>
                            <a:srgbClr val="259634"/>
                          </a:solidFill>
                          <a:effectLst/>
                          <a:latin typeface="KlavikaRegular-Plain" charset="0"/>
                          <a:ea typeface="KlavikaRegular-Plain" charset="0"/>
                          <a:cs typeface="KlavikaRegular-Plain" charset="0"/>
                          <a:sym typeface="KlavikaRegular-Plain" charset="0"/>
                        </a:rPr>
                        <a:t> al Puerto</a:t>
                      </a:r>
                    </a:p>
                  </a:txBody>
                  <a:tcPr marL="28575" marR="28575" marT="28575" marB="28575"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47507" name="Line 51"/>
          <p:cNvSpPr>
            <a:spLocks noChangeShapeType="1"/>
          </p:cNvSpPr>
          <p:nvPr/>
        </p:nvSpPr>
        <p:spPr bwMode="auto">
          <a:xfrm rot="10800000" flipH="1">
            <a:off x="1814215" y="3859550"/>
            <a:ext cx="3803154" cy="893"/>
          </a:xfrm>
          <a:prstGeom prst="line">
            <a:avLst/>
          </a:prstGeom>
          <a:noFill/>
          <a:ln w="12700" cap="flat">
            <a:solidFill>
              <a:srgbClr val="592C24"/>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PE" sz="1013"/>
          </a:p>
        </p:txBody>
      </p:sp>
      <p:sp>
        <p:nvSpPr>
          <p:cNvPr id="11" name="Rectángulo 10">
            <a:extLst>
              <a:ext uri="{FF2B5EF4-FFF2-40B4-BE49-F238E27FC236}">
                <a16:creationId xmlns:a16="http://schemas.microsoft.com/office/drawing/2014/main" id="{F459F102-788E-476F-BFBD-53D9EC14B56F}"/>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s-PE" b="1" dirty="0">
                <a:solidFill>
                  <a:schemeClr val="bg1"/>
                </a:solidFill>
              </a:rPr>
              <a:t>PUERTO DEL CALLAO VS PUERTO SAN MARTÍN</a:t>
            </a:r>
          </a:p>
        </p:txBody>
      </p:sp>
      <p:pic>
        <p:nvPicPr>
          <p:cNvPr id="12" name="5 Imagen">
            <a:extLst>
              <a:ext uri="{FF2B5EF4-FFF2-40B4-BE49-F238E27FC236}">
                <a16:creationId xmlns:a16="http://schemas.microsoft.com/office/drawing/2014/main" id="{08D9A97F-64CD-4BBE-99D2-DBCC7BBC6D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2596561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485480"/>
            <a:ext cx="4528894" cy="6413464"/>
          </a:xfrm>
          <a:prstGeom prst="rect">
            <a:avLst/>
          </a:prstGeom>
        </p:spPr>
      </p:pic>
      <p:sp>
        <p:nvSpPr>
          <p:cNvPr id="140" name="Rectángulo redondeado 139"/>
          <p:cNvSpPr/>
          <p:nvPr/>
        </p:nvSpPr>
        <p:spPr>
          <a:xfrm>
            <a:off x="1555897" y="4149080"/>
            <a:ext cx="2196000" cy="57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900" b="1" u="sng" dirty="0">
                <a:solidFill>
                  <a:schemeClr val="bg1"/>
                </a:solidFill>
              </a:rPr>
              <a:t>3er Grupo de Aeropuertos Regionales (3)</a:t>
            </a:r>
          </a:p>
          <a:p>
            <a:r>
              <a:rPr lang="es-PE" sz="900" b="1" dirty="0">
                <a:solidFill>
                  <a:schemeClr val="bg1"/>
                </a:solidFill>
              </a:rPr>
              <a:t>CORPAC - Encargado a PROINVERSION</a:t>
            </a:r>
          </a:p>
          <a:p>
            <a:r>
              <a:rPr lang="es-PE" sz="900" b="1" dirty="0">
                <a:solidFill>
                  <a:schemeClr val="bg1"/>
                </a:solidFill>
              </a:rPr>
              <a:t>(Jauja, Jaén y Huánuco)</a:t>
            </a:r>
          </a:p>
        </p:txBody>
      </p:sp>
      <p:sp>
        <p:nvSpPr>
          <p:cNvPr id="81" name="Rectángulo redondeado 80"/>
          <p:cNvSpPr/>
          <p:nvPr/>
        </p:nvSpPr>
        <p:spPr>
          <a:xfrm>
            <a:off x="1555897" y="3083222"/>
            <a:ext cx="2196000" cy="576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00" b="1" u="sng" dirty="0"/>
              <a:t>Aeropuerto Internacional Jorge Chávez</a:t>
            </a:r>
          </a:p>
          <a:p>
            <a:pPr algn="ctr"/>
            <a:r>
              <a:rPr lang="es-PE" sz="900" b="1" dirty="0"/>
              <a:t>Concesionario </a:t>
            </a:r>
            <a:r>
              <a:rPr lang="es-PE" sz="900" b="1" dirty="0">
                <a:solidFill>
                  <a:schemeClr val="bg1"/>
                </a:solidFill>
              </a:rPr>
              <a:t>Lima </a:t>
            </a:r>
            <a:r>
              <a:rPr lang="es-PE" sz="900" b="1" dirty="0" err="1">
                <a:solidFill>
                  <a:schemeClr val="bg1"/>
                </a:solidFill>
              </a:rPr>
              <a:t>Airport</a:t>
            </a:r>
            <a:r>
              <a:rPr lang="es-PE" sz="900" b="1" dirty="0">
                <a:solidFill>
                  <a:schemeClr val="bg1"/>
                </a:solidFill>
              </a:rPr>
              <a:t> </a:t>
            </a:r>
            <a:r>
              <a:rPr lang="es-PE" sz="900" b="1" dirty="0" err="1">
                <a:solidFill>
                  <a:schemeClr val="bg1"/>
                </a:solidFill>
              </a:rPr>
              <a:t>Partners</a:t>
            </a:r>
            <a:endParaRPr lang="es-PE" sz="900" b="1" dirty="0">
              <a:solidFill>
                <a:schemeClr val="bg1"/>
              </a:solidFill>
            </a:endParaRPr>
          </a:p>
        </p:txBody>
      </p:sp>
      <p:pic>
        <p:nvPicPr>
          <p:cNvPr id="88067" name="Imagen 880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101" y="4144804"/>
            <a:ext cx="302732" cy="302732"/>
          </a:xfrm>
          <a:prstGeom prst="rect">
            <a:avLst/>
          </a:prstGeom>
        </p:spPr>
      </p:pic>
      <p:pic>
        <p:nvPicPr>
          <p:cNvPr id="88085" name="Imagen 880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0231" y="1560793"/>
            <a:ext cx="251313" cy="219400"/>
          </a:xfrm>
          <a:prstGeom prst="rect">
            <a:avLst/>
          </a:prstGeom>
        </p:spPr>
      </p:pic>
      <p:pic>
        <p:nvPicPr>
          <p:cNvPr id="111" name="Imagen 1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8128" y="2411352"/>
            <a:ext cx="251313" cy="219400"/>
          </a:xfrm>
          <a:prstGeom prst="rect">
            <a:avLst/>
          </a:prstGeom>
        </p:spPr>
      </p:pic>
      <p:pic>
        <p:nvPicPr>
          <p:cNvPr id="112" name="Imagen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9330" y="1990223"/>
            <a:ext cx="251313" cy="219400"/>
          </a:xfrm>
          <a:prstGeom prst="rect">
            <a:avLst/>
          </a:prstGeom>
        </p:spPr>
      </p:pic>
      <p:pic>
        <p:nvPicPr>
          <p:cNvPr id="113" name="Imagen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5294" y="2697655"/>
            <a:ext cx="251313" cy="219400"/>
          </a:xfrm>
          <a:prstGeom prst="rect">
            <a:avLst/>
          </a:prstGeom>
        </p:spPr>
      </p:pic>
      <p:pic>
        <p:nvPicPr>
          <p:cNvPr id="114" name="Imagen 1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4421" y="3346774"/>
            <a:ext cx="251313" cy="219400"/>
          </a:xfrm>
          <a:prstGeom prst="rect">
            <a:avLst/>
          </a:prstGeom>
        </p:spPr>
      </p:pic>
      <p:pic>
        <p:nvPicPr>
          <p:cNvPr id="116" name="Imagen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0606" y="2835193"/>
            <a:ext cx="251313" cy="219400"/>
          </a:xfrm>
          <a:prstGeom prst="rect">
            <a:avLst/>
          </a:prstGeom>
        </p:spPr>
      </p:pic>
      <p:pic>
        <p:nvPicPr>
          <p:cNvPr id="117" name="Imagen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6122" y="2962426"/>
            <a:ext cx="251313" cy="219400"/>
          </a:xfrm>
          <a:prstGeom prst="rect">
            <a:avLst/>
          </a:prstGeom>
        </p:spPr>
      </p:pic>
      <p:pic>
        <p:nvPicPr>
          <p:cNvPr id="118" name="Imagen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034" y="1643394"/>
            <a:ext cx="251313" cy="219400"/>
          </a:xfrm>
          <a:prstGeom prst="rect">
            <a:avLst/>
          </a:prstGeom>
        </p:spPr>
      </p:pic>
      <p:pic>
        <p:nvPicPr>
          <p:cNvPr id="119" name="Imagen 1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0773" y="3466501"/>
            <a:ext cx="251313" cy="219400"/>
          </a:xfrm>
          <a:prstGeom prst="rect">
            <a:avLst/>
          </a:prstGeom>
        </p:spPr>
      </p:pic>
      <p:pic>
        <p:nvPicPr>
          <p:cNvPr id="123" name="Imagen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6310" y="3817562"/>
            <a:ext cx="251313" cy="219400"/>
          </a:xfrm>
          <a:prstGeom prst="rect">
            <a:avLst/>
          </a:prstGeom>
        </p:spPr>
      </p:pic>
      <p:pic>
        <p:nvPicPr>
          <p:cNvPr id="124" name="Imagen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3810" y="5358474"/>
            <a:ext cx="251313" cy="219400"/>
          </a:xfrm>
          <a:prstGeom prst="rect">
            <a:avLst/>
          </a:prstGeom>
        </p:spPr>
      </p:pic>
      <p:pic>
        <p:nvPicPr>
          <p:cNvPr id="125" name="Imagen 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013" y="2132856"/>
            <a:ext cx="251313" cy="219400"/>
          </a:xfrm>
          <a:prstGeom prst="rect">
            <a:avLst/>
          </a:prstGeom>
        </p:spPr>
      </p:pic>
      <p:sp>
        <p:nvSpPr>
          <p:cNvPr id="127" name="Rectángulo redondeado 126"/>
          <p:cNvSpPr/>
          <p:nvPr/>
        </p:nvSpPr>
        <p:spPr>
          <a:xfrm>
            <a:off x="8112503" y="1844824"/>
            <a:ext cx="2520000" cy="70720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00" b="1" u="sng" dirty="0"/>
              <a:t>1er Grupo de Aeropuertos Regionales (12)</a:t>
            </a:r>
          </a:p>
          <a:p>
            <a:pPr algn="ctr"/>
            <a:r>
              <a:rPr lang="es-PE" sz="900" b="1" dirty="0"/>
              <a:t>Concesionario Aeropuertos del Perú (</a:t>
            </a:r>
            <a:r>
              <a:rPr lang="es-PE" sz="900" b="1" dirty="0" err="1"/>
              <a:t>AdP</a:t>
            </a:r>
            <a:r>
              <a:rPr lang="es-PE" sz="900" b="1" dirty="0"/>
              <a:t>)</a:t>
            </a:r>
          </a:p>
          <a:p>
            <a:pPr algn="ctr"/>
            <a:r>
              <a:rPr lang="es-PE" sz="900" b="1" dirty="0"/>
              <a:t>Tumbes, Talara, Piura, Chiclayo, Trujillo, Pisco, Chachapoyas, Tarapoto, Iquitos, Pucallpa, Cajamarca y Anta.</a:t>
            </a:r>
            <a:endParaRPr lang="es-PE" sz="900" dirty="0"/>
          </a:p>
        </p:txBody>
      </p:sp>
      <p:pic>
        <p:nvPicPr>
          <p:cNvPr id="88091" name="Imagen 880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9014" y="4475034"/>
            <a:ext cx="227708" cy="255032"/>
          </a:xfrm>
          <a:prstGeom prst="rect">
            <a:avLst/>
          </a:prstGeom>
        </p:spPr>
      </p:pic>
      <p:pic>
        <p:nvPicPr>
          <p:cNvPr id="131" name="Imagen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2698" y="5484437"/>
            <a:ext cx="227708" cy="255032"/>
          </a:xfrm>
          <a:prstGeom prst="rect">
            <a:avLst/>
          </a:prstGeom>
        </p:spPr>
      </p:pic>
      <p:pic>
        <p:nvPicPr>
          <p:cNvPr id="132" name="Imagen 1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5459" y="5517276"/>
            <a:ext cx="227708" cy="255032"/>
          </a:xfrm>
          <a:prstGeom prst="rect">
            <a:avLst/>
          </a:prstGeom>
        </p:spPr>
      </p:pic>
      <p:pic>
        <p:nvPicPr>
          <p:cNvPr id="133" name="Imagen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2698" y="6411461"/>
            <a:ext cx="227708" cy="255032"/>
          </a:xfrm>
          <a:prstGeom prst="rect">
            <a:avLst/>
          </a:prstGeom>
        </p:spPr>
      </p:pic>
      <p:pic>
        <p:nvPicPr>
          <p:cNvPr id="134" name="Imagen 1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1043" y="4969259"/>
            <a:ext cx="227708" cy="255032"/>
          </a:xfrm>
          <a:prstGeom prst="rect">
            <a:avLst/>
          </a:prstGeom>
        </p:spPr>
      </p:pic>
      <p:pic>
        <p:nvPicPr>
          <p:cNvPr id="135" name="Imagen 1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9814" y="2897466"/>
            <a:ext cx="227708" cy="255032"/>
          </a:xfrm>
          <a:prstGeom prst="rect">
            <a:avLst/>
          </a:prstGeom>
        </p:spPr>
      </p:pic>
      <p:sp>
        <p:nvSpPr>
          <p:cNvPr id="136" name="Rectángulo redondeado 135"/>
          <p:cNvSpPr/>
          <p:nvPr/>
        </p:nvSpPr>
        <p:spPr>
          <a:xfrm>
            <a:off x="8112503" y="2685496"/>
            <a:ext cx="2520000" cy="60285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00" b="1" u="sng" dirty="0"/>
              <a:t>2do Grupo de Aeropuertos Regionales (5)</a:t>
            </a:r>
          </a:p>
          <a:p>
            <a:pPr algn="ctr"/>
            <a:r>
              <a:rPr lang="es-PE" sz="900" b="1" dirty="0"/>
              <a:t>Concesionario Aeropuertos Andinos (AAP)</a:t>
            </a:r>
          </a:p>
          <a:p>
            <a:pPr algn="ctr"/>
            <a:r>
              <a:rPr lang="es-PE" sz="900" b="1" dirty="0"/>
              <a:t>Ayacucho, Puerto Maldonado, Juliaca, Arequipa, Tacna.</a:t>
            </a:r>
          </a:p>
        </p:txBody>
      </p:sp>
      <p:pic>
        <p:nvPicPr>
          <p:cNvPr id="88093" name="Imagen 880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5001" y="3382168"/>
            <a:ext cx="285102" cy="261560"/>
          </a:xfrm>
          <a:prstGeom prst="rect">
            <a:avLst/>
          </a:prstGeom>
        </p:spPr>
      </p:pic>
      <p:pic>
        <p:nvPicPr>
          <p:cNvPr id="144" name="Imagen 1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4627" y="4319568"/>
            <a:ext cx="285102" cy="261560"/>
          </a:xfrm>
          <a:prstGeom prst="rect">
            <a:avLst/>
          </a:prstGeom>
        </p:spPr>
      </p:pic>
      <p:pic>
        <p:nvPicPr>
          <p:cNvPr id="145" name="Imagen 1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4967" y="4215341"/>
            <a:ext cx="285102" cy="261560"/>
          </a:xfrm>
          <a:prstGeom prst="rect">
            <a:avLst/>
          </a:prstGeom>
        </p:spPr>
      </p:pic>
      <p:pic>
        <p:nvPicPr>
          <p:cNvPr id="88094" name="Imagen 880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269601" y="4996319"/>
            <a:ext cx="298952" cy="278246"/>
          </a:xfrm>
          <a:prstGeom prst="rect">
            <a:avLst/>
          </a:prstGeom>
        </p:spPr>
      </p:pic>
      <p:pic>
        <p:nvPicPr>
          <p:cNvPr id="147" name="Imagen 1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824192" y="3668616"/>
            <a:ext cx="298952" cy="278246"/>
          </a:xfrm>
          <a:prstGeom prst="rect">
            <a:avLst/>
          </a:prstGeom>
        </p:spPr>
      </p:pic>
      <p:sp>
        <p:nvSpPr>
          <p:cNvPr id="153" name="Rectángulo redondeado 152"/>
          <p:cNvSpPr/>
          <p:nvPr/>
        </p:nvSpPr>
        <p:spPr>
          <a:xfrm>
            <a:off x="8112504" y="3443374"/>
            <a:ext cx="2520000" cy="687366"/>
          </a:xfrm>
          <a:prstGeom prst="roundRect">
            <a:avLst/>
          </a:prstGeom>
          <a:solidFill>
            <a:srgbClr val="F57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900" b="1" u="sng" dirty="0"/>
              <a:t>Aeropuerto Internacional de Chinchero – Cuzco </a:t>
            </a:r>
          </a:p>
          <a:p>
            <a:r>
              <a:rPr lang="es-PE" sz="900" b="1" dirty="0"/>
              <a:t>Concesionario  </a:t>
            </a:r>
            <a:r>
              <a:rPr lang="es-PE" sz="900" b="1" dirty="0" err="1"/>
              <a:t>Kuntur</a:t>
            </a:r>
            <a:r>
              <a:rPr lang="es-PE" sz="900" b="1" dirty="0"/>
              <a:t> </a:t>
            </a:r>
            <a:r>
              <a:rPr lang="es-PE" sz="900" b="1" dirty="0" err="1"/>
              <a:t>Wasi</a:t>
            </a:r>
            <a:r>
              <a:rPr lang="es-PE" sz="900" b="1" dirty="0"/>
              <a:t> S.A.</a:t>
            </a:r>
          </a:p>
          <a:p>
            <a:r>
              <a:rPr lang="es-PE" sz="900" b="1" dirty="0"/>
              <a:t>Próxima construcción 2016-17</a:t>
            </a:r>
          </a:p>
          <a:p>
            <a:r>
              <a:rPr lang="es-PE" sz="900" b="1"/>
              <a:t>Construcción suspendida</a:t>
            </a:r>
            <a:endParaRPr lang="es-PE" sz="900" b="1" dirty="0"/>
          </a:p>
        </p:txBody>
      </p:sp>
      <p:pic>
        <p:nvPicPr>
          <p:cNvPr id="154" name="Imagen 1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1105" y="2312195"/>
            <a:ext cx="285102" cy="261560"/>
          </a:xfrm>
          <a:prstGeom prst="rect">
            <a:avLst/>
          </a:prstGeom>
        </p:spPr>
      </p:pic>
      <p:pic>
        <p:nvPicPr>
          <p:cNvPr id="85" name="Imagen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7044" y="3212976"/>
            <a:ext cx="302732" cy="302732"/>
          </a:xfrm>
          <a:prstGeom prst="rect">
            <a:avLst/>
          </a:prstGeom>
        </p:spPr>
      </p:pic>
      <p:sp>
        <p:nvSpPr>
          <p:cNvPr id="37" name="Rectángulo 36">
            <a:extLst>
              <a:ext uri="{FF2B5EF4-FFF2-40B4-BE49-F238E27FC236}">
                <a16:creationId xmlns:a16="http://schemas.microsoft.com/office/drawing/2014/main" id="{E8AB2CC7-4ECE-4195-9B28-710E53E95F49}"/>
              </a:ext>
            </a:extLst>
          </p:cNvPr>
          <p:cNvSpPr/>
          <p:nvPr/>
        </p:nvSpPr>
        <p:spPr>
          <a:xfrm>
            <a:off x="0" y="0"/>
            <a:ext cx="12192000" cy="636350"/>
          </a:xfrm>
          <a:prstGeom prst="rect">
            <a:avLst/>
          </a:prstGeom>
          <a:blipFill>
            <a:blip r:embed="rId9"/>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s-PE" b="1" dirty="0">
                <a:solidFill>
                  <a:schemeClr val="bg1"/>
                </a:solidFill>
              </a:rPr>
              <a:t>INFRAESTRUCTURA AEROPORTUARIA POR DESARROLLAR</a:t>
            </a:r>
          </a:p>
        </p:txBody>
      </p:sp>
      <p:pic>
        <p:nvPicPr>
          <p:cNvPr id="38" name="5 Imagen">
            <a:extLst>
              <a:ext uri="{FF2B5EF4-FFF2-40B4-BE49-F238E27FC236}">
                <a16:creationId xmlns:a16="http://schemas.microsoft.com/office/drawing/2014/main" id="{4D087BDA-CD7E-4005-9B37-CFBC8A1A404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42330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402" y="444536"/>
            <a:ext cx="4528894" cy="6413464"/>
          </a:xfrm>
          <a:prstGeom prst="rect">
            <a:avLst/>
          </a:prstGeom>
        </p:spPr>
      </p:pic>
      <p:sp>
        <p:nvSpPr>
          <p:cNvPr id="103" name="Rectángulo redondeado 102"/>
          <p:cNvSpPr/>
          <p:nvPr/>
        </p:nvSpPr>
        <p:spPr>
          <a:xfrm>
            <a:off x="1545651" y="6349776"/>
            <a:ext cx="2628000" cy="508224"/>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b="1" u="sng" dirty="0">
                <a:solidFill>
                  <a:schemeClr val="bg1"/>
                </a:solidFill>
              </a:rPr>
              <a:t>Terminal Portuario de </a:t>
            </a:r>
            <a:r>
              <a:rPr lang="es-PE" sz="1200" b="1" u="sng" dirty="0" err="1">
                <a:solidFill>
                  <a:schemeClr val="bg1"/>
                </a:solidFill>
              </a:rPr>
              <a:t>Ilo</a:t>
            </a:r>
            <a:endParaRPr lang="es-PE" sz="1200" b="1" u="sng" dirty="0">
              <a:solidFill>
                <a:schemeClr val="bg1"/>
              </a:solidFill>
            </a:endParaRPr>
          </a:p>
          <a:p>
            <a:r>
              <a:rPr lang="es-PE" sz="1200" b="1" dirty="0">
                <a:solidFill>
                  <a:schemeClr val="bg1"/>
                </a:solidFill>
              </a:rPr>
              <a:t>Iniciativa Privada – En Proceso</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167" y="2237518"/>
            <a:ext cx="216024" cy="216024"/>
          </a:xfrm>
          <a:prstGeom prst="rect">
            <a:avLst/>
          </a:prstGeom>
        </p:spPr>
      </p:pic>
      <p:pic>
        <p:nvPicPr>
          <p:cNvPr id="28" name="Imagen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2749" y="3717032"/>
            <a:ext cx="216024" cy="216024"/>
          </a:xfrm>
          <a:prstGeom prst="rect">
            <a:avLst/>
          </a:prstGeom>
        </p:spPr>
      </p:pic>
      <p:pic>
        <p:nvPicPr>
          <p:cNvPr id="29" name="Imagen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5824" y="5179639"/>
            <a:ext cx="216024" cy="216024"/>
          </a:xfrm>
          <a:prstGeom prst="rect">
            <a:avLst/>
          </a:prstGeom>
        </p:spPr>
      </p:pic>
      <p:pic>
        <p:nvPicPr>
          <p:cNvPr id="31" name="Imagen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6354" y="6177933"/>
            <a:ext cx="216024" cy="216024"/>
          </a:xfrm>
          <a:prstGeom prst="rect">
            <a:avLst/>
          </a:prstGeom>
        </p:spPr>
      </p:pic>
      <p:pic>
        <p:nvPicPr>
          <p:cNvPr id="32" name="Imagen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2335" y="4488503"/>
            <a:ext cx="216024" cy="216024"/>
          </a:xfrm>
          <a:prstGeom prst="rect">
            <a:avLst/>
          </a:prstGeom>
        </p:spPr>
      </p:pic>
      <p:pic>
        <p:nvPicPr>
          <p:cNvPr id="34" name="Imagen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2709" y="3212976"/>
            <a:ext cx="216024" cy="216024"/>
          </a:xfrm>
          <a:prstGeom prst="rect">
            <a:avLst/>
          </a:prstGeom>
        </p:spPr>
      </p:pic>
      <p:cxnSp>
        <p:nvCxnSpPr>
          <p:cNvPr id="8" name="Conector recto de flecha 7"/>
          <p:cNvCxnSpPr>
            <a:stCxn id="45" idx="3"/>
          </p:cNvCxnSpPr>
          <p:nvPr/>
        </p:nvCxnSpPr>
        <p:spPr>
          <a:xfrm>
            <a:off x="4173651" y="1682777"/>
            <a:ext cx="337541" cy="52111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43" idx="3"/>
          </p:cNvCxnSpPr>
          <p:nvPr/>
        </p:nvCxnSpPr>
        <p:spPr>
          <a:xfrm>
            <a:off x="4173651" y="2299902"/>
            <a:ext cx="1049099" cy="96683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ángulo redondeado 42"/>
          <p:cNvSpPr/>
          <p:nvPr/>
        </p:nvSpPr>
        <p:spPr>
          <a:xfrm>
            <a:off x="1545650" y="2029901"/>
            <a:ext cx="2628000" cy="5400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050" b="1" u="sng" dirty="0"/>
              <a:t>Terminal Portuario de Salaverry</a:t>
            </a:r>
          </a:p>
          <a:p>
            <a:r>
              <a:rPr lang="es-PE" sz="1050" b="1" dirty="0"/>
              <a:t>Iniciativa Privada – En Proceso</a:t>
            </a:r>
            <a:endParaRPr lang="es-PE" sz="1050" dirty="0">
              <a:solidFill>
                <a:schemeClr val="bg1"/>
              </a:solidFill>
            </a:endParaRPr>
          </a:p>
        </p:txBody>
      </p:sp>
      <p:sp>
        <p:nvSpPr>
          <p:cNvPr id="45" name="Rectángulo redondeado 44"/>
          <p:cNvSpPr/>
          <p:nvPr/>
        </p:nvSpPr>
        <p:spPr>
          <a:xfrm>
            <a:off x="1545650" y="1412776"/>
            <a:ext cx="2628000" cy="54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050" b="1" u="sng" dirty="0"/>
              <a:t>Terminal Portuario de Paita</a:t>
            </a:r>
          </a:p>
          <a:p>
            <a:r>
              <a:rPr lang="es-PE" sz="1050" b="1" dirty="0"/>
              <a:t>Concesionario Terminales Portuarios </a:t>
            </a:r>
            <a:r>
              <a:rPr lang="es-PE" sz="1050" b="1" dirty="0" err="1"/>
              <a:t>Euroandinos</a:t>
            </a:r>
            <a:r>
              <a:rPr lang="es-PE" sz="1050" b="1" dirty="0"/>
              <a:t> Paita S.A.</a:t>
            </a:r>
          </a:p>
        </p:txBody>
      </p:sp>
      <p:cxnSp>
        <p:nvCxnSpPr>
          <p:cNvPr id="46" name="Conector recto de flecha 45"/>
          <p:cNvCxnSpPr>
            <a:stCxn id="47" idx="3"/>
          </p:cNvCxnSpPr>
          <p:nvPr/>
        </p:nvCxnSpPr>
        <p:spPr>
          <a:xfrm>
            <a:off x="4173650" y="2917026"/>
            <a:ext cx="1202270" cy="61970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ángulo redondeado 46"/>
          <p:cNvSpPr/>
          <p:nvPr/>
        </p:nvSpPr>
        <p:spPr>
          <a:xfrm>
            <a:off x="1545650" y="2647026"/>
            <a:ext cx="2628000" cy="5400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050" b="1" u="sng" dirty="0">
                <a:solidFill>
                  <a:schemeClr val="bg1"/>
                </a:solidFill>
              </a:rPr>
              <a:t>Terminal Portuario de Chimbote</a:t>
            </a:r>
          </a:p>
          <a:p>
            <a:r>
              <a:rPr lang="es-PE" sz="1050" b="1" dirty="0">
                <a:solidFill>
                  <a:schemeClr val="bg1"/>
                </a:solidFill>
              </a:rPr>
              <a:t>Iniciativa Privada – En Proceso</a:t>
            </a:r>
          </a:p>
        </p:txBody>
      </p:sp>
      <p:cxnSp>
        <p:nvCxnSpPr>
          <p:cNvPr id="50" name="Conector recto de flecha 49"/>
          <p:cNvCxnSpPr>
            <a:stCxn id="142" idx="3"/>
          </p:cNvCxnSpPr>
          <p:nvPr/>
        </p:nvCxnSpPr>
        <p:spPr>
          <a:xfrm>
            <a:off x="4173651" y="4151276"/>
            <a:ext cx="1654709" cy="35143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ángulo redondeado 50"/>
          <p:cNvSpPr/>
          <p:nvPr/>
        </p:nvSpPr>
        <p:spPr>
          <a:xfrm>
            <a:off x="1545650" y="3264151"/>
            <a:ext cx="2628000" cy="54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050" b="1" u="sng" dirty="0"/>
              <a:t>Terminal </a:t>
            </a:r>
            <a:r>
              <a:rPr lang="es-PE" sz="1050" b="1" u="sng" dirty="0" err="1"/>
              <a:t>Multiproposito</a:t>
            </a:r>
            <a:r>
              <a:rPr lang="es-PE" sz="1050" b="1" u="sng" dirty="0"/>
              <a:t> Muelle Norte</a:t>
            </a:r>
          </a:p>
          <a:p>
            <a:r>
              <a:rPr lang="es-PE" sz="1050" b="1" dirty="0"/>
              <a:t>Concesionario APM  </a:t>
            </a:r>
            <a:r>
              <a:rPr lang="es-PE" sz="1050" b="1" dirty="0" err="1"/>
              <a:t>Terminals</a:t>
            </a:r>
            <a:r>
              <a:rPr lang="es-PE" sz="1050" b="1" dirty="0"/>
              <a:t> Callao S.A. </a:t>
            </a:r>
          </a:p>
        </p:txBody>
      </p:sp>
      <p:cxnSp>
        <p:nvCxnSpPr>
          <p:cNvPr id="68" name="Conector recto de flecha 67"/>
          <p:cNvCxnSpPr/>
          <p:nvPr/>
        </p:nvCxnSpPr>
        <p:spPr>
          <a:xfrm flipV="1">
            <a:off x="3759303" y="4536338"/>
            <a:ext cx="2069056" cy="30045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p:cNvCxnSpPr>
            <a:stCxn id="73" idx="3"/>
          </p:cNvCxnSpPr>
          <p:nvPr/>
        </p:nvCxnSpPr>
        <p:spPr>
          <a:xfrm flipV="1">
            <a:off x="4173650" y="5146008"/>
            <a:ext cx="1948198" cy="23951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3" name="Rectángulo redondeado 72"/>
          <p:cNvSpPr/>
          <p:nvPr/>
        </p:nvSpPr>
        <p:spPr>
          <a:xfrm>
            <a:off x="1545650" y="5115526"/>
            <a:ext cx="2628000" cy="54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050" b="1" u="sng" dirty="0"/>
              <a:t>Terminal Portuario </a:t>
            </a:r>
            <a:r>
              <a:rPr lang="es-PE" sz="1050" b="1" u="sng" dirty="0" err="1"/>
              <a:t>Gral</a:t>
            </a:r>
            <a:r>
              <a:rPr lang="es-PE" sz="1050" b="1" u="sng" dirty="0"/>
              <a:t> San Martin</a:t>
            </a:r>
          </a:p>
          <a:p>
            <a:r>
              <a:rPr lang="es-PE" sz="1050" b="1" dirty="0"/>
              <a:t>Concesionario Consorcio Paracas S.A.</a:t>
            </a:r>
          </a:p>
        </p:txBody>
      </p:sp>
      <p:sp>
        <p:nvSpPr>
          <p:cNvPr id="75" name="Rectángulo redondeado 74"/>
          <p:cNvSpPr/>
          <p:nvPr/>
        </p:nvSpPr>
        <p:spPr>
          <a:xfrm>
            <a:off x="1545650" y="5732651"/>
            <a:ext cx="2628000" cy="54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050" b="1" u="sng" dirty="0"/>
              <a:t>Terminal Portuario </a:t>
            </a:r>
            <a:r>
              <a:rPr lang="es-PE" sz="1050" b="1" u="sng" dirty="0" err="1"/>
              <a:t>Matarani</a:t>
            </a:r>
            <a:endParaRPr lang="es-PE" sz="1050" b="1" u="sng" dirty="0"/>
          </a:p>
          <a:p>
            <a:r>
              <a:rPr lang="es-PE" sz="1050" b="1" dirty="0"/>
              <a:t>Concesionario Terminal Internacional del Sur S.A. TISUR </a:t>
            </a:r>
          </a:p>
        </p:txBody>
      </p:sp>
      <p:cxnSp>
        <p:nvCxnSpPr>
          <p:cNvPr id="76" name="Conector recto de flecha 75"/>
          <p:cNvCxnSpPr>
            <a:stCxn id="75" idx="3"/>
          </p:cNvCxnSpPr>
          <p:nvPr/>
        </p:nvCxnSpPr>
        <p:spPr>
          <a:xfrm>
            <a:off x="4173650" y="6002651"/>
            <a:ext cx="3142704" cy="5701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7" name="Imagen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3412" y="2880293"/>
            <a:ext cx="216024" cy="216024"/>
          </a:xfrm>
          <a:prstGeom prst="rect">
            <a:avLst/>
          </a:prstGeom>
        </p:spPr>
      </p:pic>
      <p:sp>
        <p:nvSpPr>
          <p:cNvPr id="78" name="Rectángulo redondeado 77"/>
          <p:cNvSpPr/>
          <p:nvPr/>
        </p:nvSpPr>
        <p:spPr>
          <a:xfrm>
            <a:off x="7609521" y="2203888"/>
            <a:ext cx="2996747" cy="65631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050" b="1" u="sng" dirty="0"/>
              <a:t>Terminal Portuario de </a:t>
            </a:r>
            <a:r>
              <a:rPr lang="es-PE" sz="1050" b="1" u="sng" dirty="0" err="1"/>
              <a:t>Yurimaguas</a:t>
            </a:r>
            <a:r>
              <a:rPr lang="es-PE" sz="1050" b="1" u="sng" dirty="0"/>
              <a:t> Concesionado</a:t>
            </a:r>
          </a:p>
          <a:p>
            <a:r>
              <a:rPr lang="es-PE" sz="1050" b="1" dirty="0"/>
              <a:t>Concesionaria Puerto Amazonas S.A. </a:t>
            </a:r>
          </a:p>
        </p:txBody>
      </p:sp>
      <p:cxnSp>
        <p:nvCxnSpPr>
          <p:cNvPr id="80" name="Conector recto de flecha 79"/>
          <p:cNvCxnSpPr>
            <a:stCxn id="78" idx="1"/>
          </p:cNvCxnSpPr>
          <p:nvPr/>
        </p:nvCxnSpPr>
        <p:spPr>
          <a:xfrm flipH="1">
            <a:off x="6239578" y="2532046"/>
            <a:ext cx="1369942" cy="676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9" name="Imagen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6160" y="6409954"/>
            <a:ext cx="216024" cy="216024"/>
          </a:xfrm>
          <a:prstGeom prst="rect">
            <a:avLst/>
          </a:prstGeom>
        </p:spPr>
      </p:pic>
      <p:cxnSp>
        <p:nvCxnSpPr>
          <p:cNvPr id="106" name="Conector recto de flecha 105"/>
          <p:cNvCxnSpPr>
            <a:stCxn id="103" idx="3"/>
          </p:cNvCxnSpPr>
          <p:nvPr/>
        </p:nvCxnSpPr>
        <p:spPr>
          <a:xfrm flipV="1">
            <a:off x="4173652" y="6275456"/>
            <a:ext cx="3435869" cy="32843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2" name="Rectángulo redondeado 141"/>
          <p:cNvSpPr/>
          <p:nvPr/>
        </p:nvSpPr>
        <p:spPr>
          <a:xfrm>
            <a:off x="1545650" y="3881276"/>
            <a:ext cx="2628000" cy="54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050" b="1" u="sng" dirty="0"/>
              <a:t>Terminal de Concentrados de Minerales</a:t>
            </a:r>
          </a:p>
          <a:p>
            <a:r>
              <a:rPr lang="es-PE" sz="1050" b="1" dirty="0"/>
              <a:t>Concesionario Transportadora Callao S.A.</a:t>
            </a:r>
          </a:p>
        </p:txBody>
      </p:sp>
      <p:cxnSp>
        <p:nvCxnSpPr>
          <p:cNvPr id="155" name="Conector recto de flecha 154"/>
          <p:cNvCxnSpPr>
            <a:stCxn id="51" idx="3"/>
          </p:cNvCxnSpPr>
          <p:nvPr/>
        </p:nvCxnSpPr>
        <p:spPr>
          <a:xfrm>
            <a:off x="4173650" y="3534152"/>
            <a:ext cx="1732174" cy="96855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6" name="Rectángulo redondeado 85"/>
          <p:cNvSpPr/>
          <p:nvPr/>
        </p:nvSpPr>
        <p:spPr>
          <a:xfrm>
            <a:off x="1545650" y="4498401"/>
            <a:ext cx="2628000" cy="54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050" b="1" u="sng" dirty="0"/>
              <a:t>Terminal de Contenedores Muelle Sur</a:t>
            </a:r>
          </a:p>
          <a:p>
            <a:r>
              <a:rPr lang="es-PE" sz="1050" b="1" dirty="0"/>
              <a:t>Concesionario DP </a:t>
            </a:r>
            <a:r>
              <a:rPr lang="es-PE" sz="1050" b="1" dirty="0" err="1"/>
              <a:t>World</a:t>
            </a:r>
            <a:r>
              <a:rPr lang="es-PE" sz="1050" b="1" dirty="0"/>
              <a:t> Callao S.R.L.</a:t>
            </a:r>
            <a:endParaRPr lang="es-PE" sz="1050" b="1" u="sng" dirty="0"/>
          </a:p>
        </p:txBody>
      </p:sp>
      <p:sp>
        <p:nvSpPr>
          <p:cNvPr id="36" name="Rectángulo 35">
            <a:extLst>
              <a:ext uri="{FF2B5EF4-FFF2-40B4-BE49-F238E27FC236}">
                <a16:creationId xmlns:a16="http://schemas.microsoft.com/office/drawing/2014/main" id="{449783C6-C160-4C48-A4CC-131E2F489F54}"/>
              </a:ext>
            </a:extLst>
          </p:cNvPr>
          <p:cNvSpPr/>
          <p:nvPr/>
        </p:nvSpPr>
        <p:spPr>
          <a:xfrm>
            <a:off x="0" y="0"/>
            <a:ext cx="12192000" cy="636350"/>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s-PE" b="1" dirty="0">
                <a:solidFill>
                  <a:schemeClr val="bg1"/>
                </a:solidFill>
              </a:rPr>
              <a:t>INFRAESTRUCTURA PORTUARIA POR DESARROLLAR</a:t>
            </a:r>
          </a:p>
        </p:txBody>
      </p:sp>
      <p:pic>
        <p:nvPicPr>
          <p:cNvPr id="37" name="5 Imagen">
            <a:extLst>
              <a:ext uri="{FF2B5EF4-FFF2-40B4-BE49-F238E27FC236}">
                <a16:creationId xmlns:a16="http://schemas.microsoft.com/office/drawing/2014/main" id="{341079A7-B58E-4DEF-B52C-B2A19104FF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77464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760" y="444536"/>
            <a:ext cx="4528894" cy="6413464"/>
          </a:xfrm>
          <a:prstGeom prst="rect">
            <a:avLst/>
          </a:prstGeom>
        </p:spPr>
      </p:pic>
      <p:pic>
        <p:nvPicPr>
          <p:cNvPr id="83" name="Imagen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824" y="3212976"/>
            <a:ext cx="216024" cy="216024"/>
          </a:xfrm>
          <a:prstGeom prst="rect">
            <a:avLst/>
          </a:prstGeom>
        </p:spPr>
      </p:pic>
      <p:pic>
        <p:nvPicPr>
          <p:cNvPr id="84" name="Imagen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0405" y="3346774"/>
            <a:ext cx="251313" cy="219400"/>
          </a:xfrm>
          <a:prstGeom prst="rect">
            <a:avLst/>
          </a:prstGeom>
        </p:spPr>
      </p:pic>
      <p:cxnSp>
        <p:nvCxnSpPr>
          <p:cNvPr id="88" name="Conector recto de flecha 87"/>
          <p:cNvCxnSpPr>
            <a:cxnSpLocks/>
            <a:stCxn id="90" idx="1"/>
          </p:cNvCxnSpPr>
          <p:nvPr/>
        </p:nvCxnSpPr>
        <p:spPr>
          <a:xfrm flipH="1">
            <a:off x="4981717" y="3032956"/>
            <a:ext cx="2914484" cy="31381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0" name="Rectángulo redondeado 89"/>
          <p:cNvSpPr/>
          <p:nvPr/>
        </p:nvSpPr>
        <p:spPr>
          <a:xfrm>
            <a:off x="7896201" y="1988840"/>
            <a:ext cx="2714530" cy="20882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b="1" u="sng" dirty="0"/>
              <a:t>Aeropuerto Capitán FAP  Carlos </a:t>
            </a:r>
            <a:r>
              <a:rPr lang="es-PE" sz="1200" b="1" u="sng" dirty="0" err="1"/>
              <a:t>Martinez</a:t>
            </a:r>
            <a:r>
              <a:rPr lang="es-PE" sz="1200" b="1" u="sng" dirty="0"/>
              <a:t> de Pinillos</a:t>
            </a:r>
          </a:p>
          <a:p>
            <a:r>
              <a:rPr lang="es-PE" sz="1200" b="1" dirty="0"/>
              <a:t>Concesionario Aeropuertos del Perú ADP (desde el 2006)</a:t>
            </a:r>
          </a:p>
          <a:p>
            <a:endParaRPr lang="es-PE" sz="1200" b="1" dirty="0"/>
          </a:p>
          <a:p>
            <a:pPr marL="171450" indent="-171450">
              <a:buFont typeface="Arial" panose="020B0604020202020204" pitchFamily="34" charset="0"/>
              <a:buChar char="•"/>
            </a:pPr>
            <a:r>
              <a:rPr lang="es-PE" sz="1200" b="1" dirty="0"/>
              <a:t>En proceso de expropiación y saneamiento de terrenos. </a:t>
            </a:r>
          </a:p>
          <a:p>
            <a:pPr marL="171450" indent="-171450">
              <a:buFont typeface="Arial" panose="020B0604020202020204" pitchFamily="34" charset="0"/>
              <a:buChar char="•"/>
            </a:pPr>
            <a:endParaRPr lang="es-PE" sz="1200" b="1" dirty="0"/>
          </a:p>
          <a:p>
            <a:pPr marL="171450" indent="-171450">
              <a:buFont typeface="Arial" panose="020B0604020202020204" pitchFamily="34" charset="0"/>
              <a:buChar char="•"/>
            </a:pPr>
            <a:r>
              <a:rPr lang="es-PE" sz="1200" b="1" dirty="0"/>
              <a:t>Inversión aprox. US$ 120 millones.</a:t>
            </a:r>
          </a:p>
          <a:p>
            <a:endParaRPr lang="es-PE" sz="1200" b="1" dirty="0"/>
          </a:p>
        </p:txBody>
      </p:sp>
      <p:sp>
        <p:nvSpPr>
          <p:cNvPr id="92" name="Rectángulo redondeado 91"/>
          <p:cNvSpPr/>
          <p:nvPr/>
        </p:nvSpPr>
        <p:spPr>
          <a:xfrm>
            <a:off x="1572910" y="1196753"/>
            <a:ext cx="2311966" cy="40324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s-PE" sz="1200" b="1" dirty="0"/>
          </a:p>
          <a:p>
            <a:r>
              <a:rPr lang="es-PE" sz="1200" b="1" u="sng" dirty="0"/>
              <a:t>Terminal Portuario de Salaverry</a:t>
            </a:r>
          </a:p>
          <a:p>
            <a:r>
              <a:rPr lang="es-PE" sz="1200" b="1" dirty="0"/>
              <a:t>Iniciativa Privada – En Proceso</a:t>
            </a:r>
          </a:p>
          <a:p>
            <a:endParaRPr lang="es-PE" sz="1200" dirty="0"/>
          </a:p>
          <a:p>
            <a:pPr marL="171450" indent="-171450">
              <a:buFont typeface="Arial" panose="020B0604020202020204" pitchFamily="34" charset="0"/>
              <a:buChar char="•"/>
            </a:pPr>
            <a:r>
              <a:rPr lang="es-PE" sz="1200" b="1" dirty="0"/>
              <a:t>Ampliación, adecuación y modernización de los muelles N° 1 y 2 para la atención de todo tipo de carga.</a:t>
            </a:r>
          </a:p>
          <a:p>
            <a:pPr marL="171450" indent="-171450">
              <a:buFont typeface="Arial" panose="020B0604020202020204" pitchFamily="34" charset="0"/>
              <a:buChar char="•"/>
            </a:pPr>
            <a:endParaRPr lang="es-PE" sz="1200" b="1" dirty="0"/>
          </a:p>
          <a:p>
            <a:pPr marL="171450" indent="-171450">
              <a:buFont typeface="Arial" panose="020B0604020202020204" pitchFamily="34" charset="0"/>
              <a:buChar char="•"/>
            </a:pPr>
            <a:r>
              <a:rPr lang="es-PE" sz="1200" b="1" dirty="0"/>
              <a:t>Inversión US$ 380.9 millones en dos etapas. </a:t>
            </a:r>
          </a:p>
          <a:p>
            <a:pPr marL="171450" indent="-171450">
              <a:buFont typeface="Arial" panose="020B0604020202020204" pitchFamily="34" charset="0"/>
              <a:buChar char="•"/>
            </a:pPr>
            <a:endParaRPr lang="es-PE" sz="1200" b="1" dirty="0"/>
          </a:p>
          <a:p>
            <a:pPr marL="171450" indent="-171450">
              <a:buFont typeface="Arial" panose="020B0604020202020204" pitchFamily="34" charset="0"/>
              <a:buChar char="•"/>
            </a:pPr>
            <a:r>
              <a:rPr lang="es-PE" sz="1200" b="1" dirty="0"/>
              <a:t>Propuesta  privada - Consorcio transportadora Salaverry (CTS) US $ 430 millones</a:t>
            </a:r>
          </a:p>
          <a:p>
            <a:pPr marL="171450" indent="-171450">
              <a:buFont typeface="Arial" panose="020B0604020202020204" pitchFamily="34" charset="0"/>
              <a:buChar char="•"/>
            </a:pPr>
            <a:endParaRPr lang="es-PE" sz="1200" b="1" dirty="0"/>
          </a:p>
          <a:p>
            <a:pPr marL="171450" indent="-171450">
              <a:buFont typeface="Arial" panose="020B0604020202020204" pitchFamily="34" charset="0"/>
              <a:buChar char="•"/>
            </a:pPr>
            <a:r>
              <a:rPr lang="es-PE" sz="1200" b="1" dirty="0"/>
              <a:t>Problemas de dragado.</a:t>
            </a:r>
          </a:p>
          <a:p>
            <a:endParaRPr lang="es-PE" sz="1200" b="1" dirty="0"/>
          </a:p>
          <a:p>
            <a:pPr algn="ctr"/>
            <a:endParaRPr lang="es-PE" sz="1050" b="1" dirty="0"/>
          </a:p>
        </p:txBody>
      </p:sp>
      <p:cxnSp>
        <p:nvCxnSpPr>
          <p:cNvPr id="41" name="Conector recto de flecha 40"/>
          <p:cNvCxnSpPr>
            <a:cxnSpLocks/>
            <a:stCxn id="92" idx="3"/>
          </p:cNvCxnSpPr>
          <p:nvPr/>
        </p:nvCxnSpPr>
        <p:spPr>
          <a:xfrm>
            <a:off x="3884876" y="3212977"/>
            <a:ext cx="936104"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6AD2C2BB-9EBC-4462-8A4B-D88A9968FF66}"/>
              </a:ext>
            </a:extLst>
          </p:cNvPr>
          <p:cNvSpPr/>
          <p:nvPr/>
        </p:nvSpPr>
        <p:spPr>
          <a:xfrm>
            <a:off x="0" y="0"/>
            <a:ext cx="12192000" cy="636350"/>
          </a:xfrm>
          <a:prstGeom prst="rect">
            <a:avLst/>
          </a:prstGeom>
          <a:blipFill>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s-PE" b="1" dirty="0">
                <a:solidFill>
                  <a:schemeClr val="bg1"/>
                </a:solidFill>
              </a:rPr>
              <a:t>LA LIBERTAD: INFRAESTRUCTURA DE COMERCIO EXTERIOR</a:t>
            </a:r>
          </a:p>
        </p:txBody>
      </p:sp>
      <p:pic>
        <p:nvPicPr>
          <p:cNvPr id="15" name="5 Imagen">
            <a:extLst>
              <a:ext uri="{FF2B5EF4-FFF2-40B4-BE49-F238E27FC236}">
                <a16:creationId xmlns:a16="http://schemas.microsoft.com/office/drawing/2014/main" id="{082AB5D2-47C4-4B27-992B-02FCD5FCE7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
        <p:nvSpPr>
          <p:cNvPr id="16" name="Rectángulo: esquina doblada 15">
            <a:extLst>
              <a:ext uri="{FF2B5EF4-FFF2-40B4-BE49-F238E27FC236}">
                <a16:creationId xmlns:a16="http://schemas.microsoft.com/office/drawing/2014/main" id="{0EFAC23E-727F-4CF8-85E2-32CFC95A42A7}"/>
              </a:ext>
            </a:extLst>
          </p:cNvPr>
          <p:cNvSpPr/>
          <p:nvPr/>
        </p:nvSpPr>
        <p:spPr>
          <a:xfrm>
            <a:off x="0" y="5916199"/>
            <a:ext cx="4213123" cy="684000"/>
          </a:xfrm>
          <a:prstGeom prst="folded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_tradnl" b="1" dirty="0">
                <a:solidFill>
                  <a:schemeClr val="accent1">
                    <a:lumMod val="50000"/>
                  </a:schemeClr>
                </a:solidFill>
              </a:rPr>
              <a:t>Sólo el Proyecto </a:t>
            </a:r>
            <a:r>
              <a:rPr lang="es-ES_tradnl" b="1" dirty="0" err="1">
                <a:solidFill>
                  <a:schemeClr val="accent1">
                    <a:lumMod val="50000"/>
                  </a:schemeClr>
                </a:solidFill>
              </a:rPr>
              <a:t>Chavimochic</a:t>
            </a:r>
            <a:r>
              <a:rPr lang="es-ES_tradnl" b="1" dirty="0">
                <a:solidFill>
                  <a:schemeClr val="accent1">
                    <a:lumMod val="50000"/>
                  </a:schemeClr>
                </a:solidFill>
              </a:rPr>
              <a:t> aportará más de 100 mil ha de agroexportación</a:t>
            </a:r>
            <a:endParaRPr lang="en-US" dirty="0">
              <a:solidFill>
                <a:schemeClr val="accent1">
                  <a:lumMod val="50000"/>
                </a:schemeClr>
              </a:solidFill>
            </a:endParaRPr>
          </a:p>
        </p:txBody>
      </p:sp>
    </p:spTree>
    <p:extLst>
      <p:ext uri="{BB962C8B-B14F-4D97-AF65-F5344CB8AC3E}">
        <p14:creationId xmlns:p14="http://schemas.microsoft.com/office/powerpoint/2010/main" val="317757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618706" y="1744663"/>
            <a:ext cx="4652962" cy="4652962"/>
          </a:xfrm>
        </p:spPr>
      </p:pic>
      <p:pic>
        <p:nvPicPr>
          <p:cNvPr id="17" name="Picture 3" descr="V:\ASIA-OCEANIA\Asia-Oceanía\PRESENTACIONES A-O\2013 Agosto PUCP\Insumos\mapa 3.PNG"/>
          <p:cNvPicPr>
            <a:picLocks noChangeAspect="1" noChangeArrowheads="1"/>
          </p:cNvPicPr>
          <p:nvPr/>
        </p:nvPicPr>
        <p:blipFill>
          <a:blip r:embed="rId4" cstate="print">
            <a:duotone>
              <a:prstClr val="black"/>
              <a:schemeClr val="bg1">
                <a:tint val="45000"/>
                <a:satMod val="400000"/>
              </a:schemeClr>
            </a:duotone>
            <a:lum bright="10000" contrast="30000"/>
          </a:blip>
          <a:srcRect/>
          <a:stretch>
            <a:fillRect/>
          </a:stretch>
        </p:blipFill>
        <p:spPr bwMode="auto">
          <a:xfrm>
            <a:off x="889748" y="636350"/>
            <a:ext cx="10352644" cy="6221651"/>
          </a:xfrm>
          <a:prstGeom prst="rect">
            <a:avLst/>
          </a:prstGeom>
          <a:noFill/>
        </p:spPr>
      </p:pic>
      <p:pic>
        <p:nvPicPr>
          <p:cNvPr id="19" name="Picture 4" descr="F:\Templates ppt\Mapas y Banderas\Banderas\Banderas tipo Iconos\Caribbean_Central_&amp;_North_America__Win\PNG\Canad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6741" y="2469673"/>
            <a:ext cx="370513" cy="36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descr="http://2.bp.blogspot.com/-A3RQFhDm1Nw/T5g8Mgqy--I/AAAAAAAAAKI/aaVRZZRBB4M/s1600/efta-f.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1854" y="2454168"/>
            <a:ext cx="679003" cy="39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F:\Templates ppt\Mapas y Banderas\Banderas\Banderas tipo Iconos\Caribbean_Central_&amp;_North_America__Win\PNG\United-Stat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60749" y="3284097"/>
            <a:ext cx="370513" cy="36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http://4.bp.blogspot.com/-vbbWa_fYFi0/TmFH8wUbA0I/AAAAAAAABIo/4-8Px_43g1s/s1600/can.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8776" y="4673431"/>
            <a:ext cx="652887" cy="39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F:\Templates ppt\Mapas y Banderas\Banderas\Banderas tipo Iconos\Asia__Win\PNG\Chin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87068" y="2354880"/>
            <a:ext cx="370513" cy="37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descr="F:\Templates ppt\Mapas y Banderas\Banderas\Banderas tipo Iconos\Asia__Win\PNG\Thailan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53068" y="4005065"/>
            <a:ext cx="368881" cy="37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F:\Templates ppt\Mapas y Banderas\Banderas\Banderas tipo Iconos\Asia__Win\PNG\Japa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84039" y="3573016"/>
            <a:ext cx="370513" cy="37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F:\Templates ppt\Mapas y Banderas\Banderas\Banderas tipo Iconos\Asia__Win\PNG\South-Kore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43111" y="3573016"/>
            <a:ext cx="370514" cy="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F:\Templates ppt\Mapas y Banderas\Banderas\Banderas tipo Iconos\Antarctica_&amp;_Int_Organizations__Win\PNG\European-Unio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67250" y="2998952"/>
            <a:ext cx="370514" cy="37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F:\Templates ppt\Mapas y Banderas\Banderas\Banderas tipo Iconos\Caribbean_Central_&amp;_North_America__Win\PNG\Mexic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61360" y="3758272"/>
            <a:ext cx="370513" cy="36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http://www.mercosurtime.com/wp-content/uploads/2012/01/mercosur.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031763" y="5218837"/>
            <a:ext cx="649623" cy="39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 descr="F:\Templates ppt\Mapas y Banderas\Banderas\Banderas tipo Iconos\Caribbean_Central_&amp;_North_America__Win\PNG\Puerto-Rico.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881771" y="3796253"/>
            <a:ext cx="370513" cy="37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2" descr="F:\Templates ppt\Mapas y Banderas\Banderas\Banderas tipo Iconos\South_America__Win\PNG\Chi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570211" y="5180843"/>
            <a:ext cx="368881" cy="36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descr="F:\Templates ppt\Mapas y Banderas\Banderas\Banderas tipo Iconos\Caribbean_Central_&amp;_North_America__Win\PNG\Panama.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010575" y="4161707"/>
            <a:ext cx="370514" cy="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 descr="F:\Templates ppt\Mapas y Banderas\Banderas\Banderas tipo Iconos\Caribbean_Central_&amp;_North_America__Win\PNG\Costa-Rica.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669037" y="4174741"/>
            <a:ext cx="368881" cy="36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5" descr="F:\Templates ppt\Mapas y Banderas\Banderas\Banderas tipo Iconos\South_America__Win\PNG\Venezuela.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730157" y="4116910"/>
            <a:ext cx="368881" cy="37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F:\Templates ppt\Mapas y Banderas\Banderas\Banderas tipo Iconos\Asia__Win\PNG\Singapore.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385015" y="4077072"/>
            <a:ext cx="370513" cy="37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F:\Templates ppt\Mapas y Banderas\Banderas\Banderas tipo Iconos\Caribbean_Central_&amp;_North_America__Win\PNG\Guatemala.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370366" y="4174741"/>
            <a:ext cx="368881" cy="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3" descr="File:Alianza del Pacífico-Logo.jp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r="61754" b="55197"/>
          <a:stretch>
            <a:fillRect/>
          </a:stretch>
        </p:blipFill>
        <p:spPr bwMode="auto">
          <a:xfrm>
            <a:off x="8204387" y="4657353"/>
            <a:ext cx="832432" cy="95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4" descr="F:\Templates ppt\Mapas y Banderas\Banderas\Banderas tipo Iconos\Caribbean_Central_&amp;_North_America__Win\PNG\Hondura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354895" y="3796253"/>
            <a:ext cx="370513" cy="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5" descr="F:\Templates ppt\Mapas y Banderas\Banderas\Banderas tipo Iconos\Caribbean_Central_&amp;_North_America__Win\PNG\El-Salvador.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322182" y="4166766"/>
            <a:ext cx="370513" cy="36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 descr="C:\Documents and Settings\lmesias\Mis documentos\Mis imágenes\Banderas\Turquia1.jpg"/>
          <p:cNvPicPr>
            <a:picLocks noChangeAspect="1" noChangeArrowheads="1"/>
          </p:cNvPicPr>
          <p:nvPr/>
        </p:nvPicPr>
        <p:blipFill>
          <a:blip r:embed="rId27" cstate="print"/>
          <a:srcRect/>
          <a:stretch>
            <a:fillRect/>
          </a:stretch>
        </p:blipFill>
        <p:spPr bwMode="auto">
          <a:xfrm>
            <a:off x="2713341" y="3443237"/>
            <a:ext cx="394023" cy="394023"/>
          </a:xfrm>
          <a:prstGeom prst="ellipse">
            <a:avLst/>
          </a:prstGeom>
          <a:noFill/>
          <a:ln w="3175" cap="rnd">
            <a:noFill/>
            <a:round/>
          </a:ln>
        </p:spPr>
      </p:pic>
      <p:pic>
        <p:nvPicPr>
          <p:cNvPr id="54" name="Imagen 5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185338" y="4437566"/>
            <a:ext cx="417648" cy="417648"/>
          </a:xfrm>
          <a:prstGeom prst="rect">
            <a:avLst/>
          </a:prstGeom>
        </p:spPr>
      </p:pic>
      <p:sp>
        <p:nvSpPr>
          <p:cNvPr id="2" name="Pentágono 1"/>
          <p:cNvSpPr/>
          <p:nvPr/>
        </p:nvSpPr>
        <p:spPr>
          <a:xfrm>
            <a:off x="8788" y="1042285"/>
            <a:ext cx="3059832" cy="822707"/>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500" b="1" dirty="0">
                <a:latin typeface="Calibri" panose="020F0502020204030204" pitchFamily="34" charset="0"/>
                <a:cs typeface="Arial" pitchFamily="34" charset="0"/>
              </a:rPr>
              <a:t>3,1 mil millones de consumidores (45% de población mundial)</a:t>
            </a:r>
            <a:endParaRPr lang="es-ES" sz="1500" b="1" dirty="0">
              <a:latin typeface="Calibri" panose="020F0502020204030204" pitchFamily="34" charset="0"/>
              <a:cs typeface="Arial" pitchFamily="34" charset="0"/>
            </a:endParaRPr>
          </a:p>
        </p:txBody>
      </p:sp>
      <p:sp>
        <p:nvSpPr>
          <p:cNvPr id="53" name="Pentágono 52"/>
          <p:cNvSpPr/>
          <p:nvPr/>
        </p:nvSpPr>
        <p:spPr>
          <a:xfrm flipH="1">
            <a:off x="9184622" y="2253216"/>
            <a:ext cx="2976205" cy="801798"/>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500" b="1" dirty="0">
                <a:latin typeface="Calibri" panose="020F0502020204030204" pitchFamily="34" charset="0"/>
                <a:cs typeface="Arial" pitchFamily="34" charset="0"/>
              </a:rPr>
              <a:t>PBI conjunto mayor a US$ 58 billones (82% del PBI mundial)</a:t>
            </a:r>
            <a:endParaRPr lang="es-ES" sz="1500" b="1" dirty="0">
              <a:latin typeface="Calibri" panose="020F0502020204030204" pitchFamily="34" charset="0"/>
              <a:cs typeface="Arial" pitchFamily="34" charset="0"/>
            </a:endParaRPr>
          </a:p>
        </p:txBody>
      </p:sp>
      <p:sp>
        <p:nvSpPr>
          <p:cNvPr id="57" name="Pentágono 56"/>
          <p:cNvSpPr/>
          <p:nvPr/>
        </p:nvSpPr>
        <p:spPr>
          <a:xfrm>
            <a:off x="8788" y="5526825"/>
            <a:ext cx="2696964" cy="822707"/>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500" b="1" dirty="0">
                <a:latin typeface="Calibri" panose="020F0502020204030204" pitchFamily="34" charset="0"/>
                <a:cs typeface="Arial" pitchFamily="34" charset="0"/>
              </a:rPr>
              <a:t>95% de las  exportaciones (más de US$ 43 mil millones)</a:t>
            </a:r>
            <a:endParaRPr lang="es-ES" sz="1500" b="1" dirty="0">
              <a:latin typeface="Calibri" panose="020F0502020204030204" pitchFamily="34" charset="0"/>
              <a:cs typeface="Arial" pitchFamily="34" charset="0"/>
            </a:endParaRPr>
          </a:p>
        </p:txBody>
      </p:sp>
      <p:sp>
        <p:nvSpPr>
          <p:cNvPr id="58" name="Pentágono 57"/>
          <p:cNvSpPr/>
          <p:nvPr/>
        </p:nvSpPr>
        <p:spPr>
          <a:xfrm flipH="1">
            <a:off x="9324086" y="6022460"/>
            <a:ext cx="2852641" cy="762360"/>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500" b="1" dirty="0">
                <a:latin typeface="Calibri" panose="020F0502020204030204" pitchFamily="34" charset="0"/>
                <a:cs typeface="Arial" pitchFamily="34" charset="0"/>
              </a:rPr>
              <a:t>90% de nuestras importaciones (más de US$ 38 mil millones)</a:t>
            </a:r>
            <a:endParaRPr lang="es-ES" sz="1500" b="1" dirty="0">
              <a:latin typeface="Calibri" panose="020F0502020204030204" pitchFamily="34" charset="0"/>
              <a:cs typeface="Arial" pitchFamily="34" charset="0"/>
            </a:endParaRPr>
          </a:p>
        </p:txBody>
      </p:sp>
      <p:sp>
        <p:nvSpPr>
          <p:cNvPr id="35" name="Text Box 5"/>
          <p:cNvSpPr txBox="1">
            <a:spLocks noChangeArrowheads="1"/>
          </p:cNvSpPr>
          <p:nvPr/>
        </p:nvSpPr>
        <p:spPr bwMode="auto">
          <a:xfrm>
            <a:off x="-18184" y="6550224"/>
            <a:ext cx="40722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
              <a:spcBef>
                <a:spcPct val="0"/>
              </a:spcBef>
              <a:buFontTx/>
              <a:buNone/>
            </a:pPr>
            <a:r>
              <a:rPr lang="es-ES" altLang="es-PE" sz="1400" b="1" dirty="0">
                <a:solidFill>
                  <a:schemeClr val="accent1"/>
                </a:solidFill>
              </a:rPr>
              <a:t>Fuente: </a:t>
            </a:r>
            <a:r>
              <a:rPr lang="es-PE" altLang="es-PE" sz="1400" dirty="0">
                <a:solidFill>
                  <a:schemeClr val="accent1"/>
                </a:solidFill>
              </a:rPr>
              <a:t>PROMPERU, MINCETUR </a:t>
            </a:r>
            <a:r>
              <a:rPr lang="es-PE" altLang="es-PE" sz="1400" b="1" dirty="0">
                <a:solidFill>
                  <a:schemeClr val="accent1"/>
                </a:solidFill>
              </a:rPr>
              <a:t>/ Elaboración: </a:t>
            </a:r>
            <a:r>
              <a:rPr lang="es-PE" altLang="es-PE" sz="1400" dirty="0">
                <a:solidFill>
                  <a:schemeClr val="accent1"/>
                </a:solidFill>
              </a:rPr>
              <a:t>AGAP</a:t>
            </a:r>
            <a:endParaRPr lang="es-ES" altLang="es-PE" sz="1100" dirty="0">
              <a:solidFill>
                <a:schemeClr val="accent1"/>
              </a:solidFill>
            </a:endParaRPr>
          </a:p>
        </p:txBody>
      </p:sp>
      <p:sp>
        <p:nvSpPr>
          <p:cNvPr id="38" name="Rectángulo 37">
            <a:extLst>
              <a:ext uri="{FF2B5EF4-FFF2-40B4-BE49-F238E27FC236}">
                <a16:creationId xmlns:a16="http://schemas.microsoft.com/office/drawing/2014/main" id="{BAEB9255-D8F0-40DE-A6B1-7B223066D529}"/>
              </a:ext>
            </a:extLst>
          </p:cNvPr>
          <p:cNvSpPr/>
          <p:nvPr/>
        </p:nvSpPr>
        <p:spPr>
          <a:xfrm>
            <a:off x="0" y="0"/>
            <a:ext cx="12192000" cy="636350"/>
          </a:xfrm>
          <a:prstGeom prst="rect">
            <a:avLst/>
          </a:prstGeom>
          <a:blipFill>
            <a:blip r:embed="rId29"/>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s-PE" b="1" dirty="0">
                <a:solidFill>
                  <a:schemeClr val="bg1"/>
                </a:solidFill>
              </a:rPr>
              <a:t>PERÚ: ACUERDOS COMERCIALES CON MÁS DE 50 ECONOMÍAS DEL MUNDO</a:t>
            </a:r>
          </a:p>
        </p:txBody>
      </p:sp>
      <p:pic>
        <p:nvPicPr>
          <p:cNvPr id="7" name="Imagen 6" descr="Imagen que contiene imágenes prediseñadas&#10;&#10;Descripción generada con confianza muy alta">
            <a:extLst>
              <a:ext uri="{FF2B5EF4-FFF2-40B4-BE49-F238E27FC236}">
                <a16:creationId xmlns:a16="http://schemas.microsoft.com/office/drawing/2014/main" id="{45DFA390-A022-4C0C-A737-68294BEEC1A7}"/>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844628" y="3507470"/>
            <a:ext cx="1017382" cy="660022"/>
          </a:xfrm>
          <a:prstGeom prst="rect">
            <a:avLst/>
          </a:prstGeom>
        </p:spPr>
      </p:pic>
      <p:pic>
        <p:nvPicPr>
          <p:cNvPr id="9" name="Imagen 8">
            <a:extLst>
              <a:ext uri="{FF2B5EF4-FFF2-40B4-BE49-F238E27FC236}">
                <a16:creationId xmlns:a16="http://schemas.microsoft.com/office/drawing/2014/main" id="{14E8949E-28DB-4EB3-AB34-C4224704670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73021" y="4364539"/>
            <a:ext cx="1225594" cy="974347"/>
          </a:xfrm>
          <a:prstGeom prst="rect">
            <a:avLst/>
          </a:prstGeom>
        </p:spPr>
      </p:pic>
      <p:pic>
        <p:nvPicPr>
          <p:cNvPr id="40" name="5 Imagen">
            <a:extLst>
              <a:ext uri="{FF2B5EF4-FFF2-40B4-BE49-F238E27FC236}">
                <a16:creationId xmlns:a16="http://schemas.microsoft.com/office/drawing/2014/main" id="{FA2DE1D8-D1D3-4143-86A4-AD4E79A40063}"/>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2066144201"/>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8537" cy="6858000"/>
          </a:xfrm>
          <a:prstGeom prst="rect">
            <a:avLst/>
          </a:prstGeom>
        </p:spPr>
      </p:pic>
      <p:pic>
        <p:nvPicPr>
          <p:cNvPr id="5" name="Imagen 4">
            <a:extLst>
              <a:ext uri="{FF2B5EF4-FFF2-40B4-BE49-F238E27FC236}">
                <a16:creationId xmlns:a16="http://schemas.microsoft.com/office/drawing/2014/main" id="{9FDB47A7-4EE1-4D61-A99A-AEC72D6AA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7" y="5553637"/>
            <a:ext cx="2566379" cy="1175617"/>
          </a:xfrm>
          <a:prstGeom prst="rect">
            <a:avLst/>
          </a:prstGeom>
        </p:spPr>
      </p:pic>
      <p:sp>
        <p:nvSpPr>
          <p:cNvPr id="8" name="Título 1"/>
          <p:cNvSpPr>
            <a:spLocks noGrp="1"/>
          </p:cNvSpPr>
          <p:nvPr>
            <p:ph type="title"/>
          </p:nvPr>
        </p:nvSpPr>
        <p:spPr>
          <a:xfrm>
            <a:off x="0" y="2334604"/>
            <a:ext cx="12192000" cy="2215685"/>
          </a:xfrm>
        </p:spPr>
        <p:txBody>
          <a:bodyPr>
            <a:noAutofit/>
          </a:bodyPr>
          <a:lstStyle/>
          <a:p>
            <a:r>
              <a:rPr lang="es-MX" sz="11800" b="1" dirty="0">
                <a:solidFill>
                  <a:schemeClr val="accent5">
                    <a:lumMod val="20000"/>
                    <a:lumOff val="80000"/>
                  </a:schemeClr>
                </a:solidFill>
              </a:rPr>
              <a:t>INVERSIONES</a:t>
            </a:r>
            <a:endParaRPr lang="es-PE" sz="11800" b="1" dirty="0">
              <a:solidFill>
                <a:schemeClr val="accent5">
                  <a:lumMod val="20000"/>
                  <a:lumOff val="80000"/>
                </a:schemeClr>
              </a:solidFill>
            </a:endParaRPr>
          </a:p>
        </p:txBody>
      </p:sp>
    </p:spTree>
    <p:extLst>
      <p:ext uri="{BB962C8B-B14F-4D97-AF65-F5344CB8AC3E}">
        <p14:creationId xmlns:p14="http://schemas.microsoft.com/office/powerpoint/2010/main" val="1966909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0222" y="812250"/>
            <a:ext cx="3832212" cy="5801451"/>
          </a:xfrm>
          <a:prstGeom prst="rect">
            <a:avLst/>
          </a:prstGeom>
        </p:spPr>
      </p:pic>
      <p:sp>
        <p:nvSpPr>
          <p:cNvPr id="26" name="Rectángulo 25">
            <a:extLst>
              <a:ext uri="{FF2B5EF4-FFF2-40B4-BE49-F238E27FC236}">
                <a16:creationId xmlns:a16="http://schemas.microsoft.com/office/drawing/2014/main" id="{1A8E0B1B-6F0B-4615-8B33-268D18FBB0A0}"/>
              </a:ext>
            </a:extLst>
          </p:cNvPr>
          <p:cNvSpPr/>
          <p:nvPr/>
        </p:nvSpPr>
        <p:spPr>
          <a:xfrm>
            <a:off x="0" y="0"/>
            <a:ext cx="12192000" cy="636350"/>
          </a:xfrm>
          <a:prstGeom prst="rect">
            <a:avLst/>
          </a:pr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s-PE" b="1" dirty="0">
                <a:solidFill>
                  <a:schemeClr val="bg1"/>
                </a:solidFill>
              </a:rPr>
              <a:t>PERÚ: NUEVAS INVERSIONES PRIVADAS EN LOS PROYECTOS DE INFRAESTRUCTURA DE IRRIGACIÓN</a:t>
            </a:r>
          </a:p>
        </p:txBody>
      </p:sp>
      <p:sp>
        <p:nvSpPr>
          <p:cNvPr id="27" name="Rectangle 2">
            <a:extLst>
              <a:ext uri="{FF2B5EF4-FFF2-40B4-BE49-F238E27FC236}">
                <a16:creationId xmlns:a16="http://schemas.microsoft.com/office/drawing/2014/main" id="{34C8E3E8-F556-4825-8054-32073B2CE60D}"/>
              </a:ext>
            </a:extLst>
          </p:cNvPr>
          <p:cNvSpPr>
            <a:spLocks/>
          </p:cNvSpPr>
          <p:nvPr/>
        </p:nvSpPr>
        <p:spPr bwMode="auto">
          <a:xfrm>
            <a:off x="72847" y="6585053"/>
            <a:ext cx="3776365" cy="26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3600">
                <a:solidFill>
                  <a:srgbClr val="000000"/>
                </a:solidFill>
                <a:latin typeface="Gill Sans" charset="0"/>
                <a:cs typeface="Heiti SC Light" charset="0"/>
                <a:sym typeface="Gill Sans" charset="0"/>
              </a:defRPr>
            </a:lvl1pPr>
            <a:lvl2pPr marL="742950" indent="-285750" algn="ctr">
              <a:defRPr sz="3600">
                <a:solidFill>
                  <a:srgbClr val="000000"/>
                </a:solidFill>
                <a:latin typeface="Gill Sans" charset="0"/>
                <a:cs typeface="Heiti SC Light" charset="0"/>
                <a:sym typeface="Gill Sans" charset="0"/>
              </a:defRPr>
            </a:lvl2pPr>
            <a:lvl3pPr marL="1143000" indent="-228600" algn="ctr">
              <a:defRPr sz="3600">
                <a:solidFill>
                  <a:srgbClr val="000000"/>
                </a:solidFill>
                <a:latin typeface="Gill Sans" charset="0"/>
                <a:cs typeface="Heiti SC Light" charset="0"/>
                <a:sym typeface="Gill Sans" charset="0"/>
              </a:defRPr>
            </a:lvl3pPr>
            <a:lvl4pPr marL="1600200" indent="-228600" algn="ctr">
              <a:defRPr sz="3600">
                <a:solidFill>
                  <a:srgbClr val="000000"/>
                </a:solidFill>
                <a:latin typeface="Gill Sans" charset="0"/>
                <a:cs typeface="Heiti SC Light" charset="0"/>
                <a:sym typeface="Gill Sans" charset="0"/>
              </a:defRPr>
            </a:lvl4pPr>
            <a:lvl5pPr marL="2057400" indent="-228600" algn="ctr">
              <a:defRPr sz="3600">
                <a:solidFill>
                  <a:srgbClr val="000000"/>
                </a:solidFill>
                <a:latin typeface="Gill Sans" charset="0"/>
                <a:cs typeface="Heiti SC Light" charset="0"/>
                <a:sym typeface="Gill Sans" charset="0"/>
              </a:defRPr>
            </a:lvl5pPr>
            <a:lvl6pPr marL="25146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6pPr>
            <a:lvl7pPr marL="29718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7pPr>
            <a:lvl8pPr marL="34290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8pPr>
            <a:lvl9pPr marL="38862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9pPr>
          </a:lstStyle>
          <a:p>
            <a:pPr algn="l" eaLnBrk="1" hangingPunct="1"/>
            <a:r>
              <a:rPr lang="en-US" altLang="es-PE" sz="920" b="1" dirty="0">
                <a:solidFill>
                  <a:schemeClr val="accent1">
                    <a:lumMod val="75000"/>
                  </a:schemeClr>
                </a:solidFill>
                <a:latin typeface="Helvetica Neue" charset="0"/>
                <a:cs typeface="Helvetica Neue" charset="0"/>
                <a:sym typeface="Helvetica Neue" charset="0"/>
              </a:rPr>
              <a:t>Fuente: </a:t>
            </a:r>
            <a:r>
              <a:rPr lang="en-US" altLang="es-PE" sz="920" dirty="0">
                <a:solidFill>
                  <a:schemeClr val="accent1">
                    <a:lumMod val="75000"/>
                  </a:schemeClr>
                </a:solidFill>
                <a:latin typeface="Helvetica Neue" charset="0"/>
                <a:cs typeface="Helvetica Neue" charset="0"/>
                <a:sym typeface="Helvetica Neue" charset="0"/>
              </a:rPr>
              <a:t>AGAP</a:t>
            </a:r>
          </a:p>
        </p:txBody>
      </p:sp>
      <p:pic>
        <p:nvPicPr>
          <p:cNvPr id="49" name="5 Imagen">
            <a:extLst>
              <a:ext uri="{FF2B5EF4-FFF2-40B4-BE49-F238E27FC236}">
                <a16:creationId xmlns:a16="http://schemas.microsoft.com/office/drawing/2014/main" id="{FA2DE1D8-D1D3-4143-86A4-AD4E79A40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
        <p:nvSpPr>
          <p:cNvPr id="6" name="Elipse 5">
            <a:extLst>
              <a:ext uri="{FF2B5EF4-FFF2-40B4-BE49-F238E27FC236}">
                <a16:creationId xmlns:a16="http://schemas.microsoft.com/office/drawing/2014/main" id="{7E534588-848E-4644-8029-985FBDE3C5D3}"/>
              </a:ext>
            </a:extLst>
          </p:cNvPr>
          <p:cNvSpPr/>
          <p:nvPr/>
        </p:nvSpPr>
        <p:spPr>
          <a:xfrm>
            <a:off x="906991" y="2676333"/>
            <a:ext cx="2158795" cy="207328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t>US$ 20 mil millones de inversión privada del sector agro</a:t>
            </a:r>
          </a:p>
        </p:txBody>
      </p:sp>
      <p:sp>
        <p:nvSpPr>
          <p:cNvPr id="34" name="Elipse 33">
            <a:extLst>
              <a:ext uri="{FF2B5EF4-FFF2-40B4-BE49-F238E27FC236}">
                <a16:creationId xmlns:a16="http://schemas.microsoft.com/office/drawing/2014/main" id="{C58E9BCA-AAEE-425E-A280-C78FA11AFD18}"/>
              </a:ext>
            </a:extLst>
          </p:cNvPr>
          <p:cNvSpPr/>
          <p:nvPr/>
        </p:nvSpPr>
        <p:spPr>
          <a:xfrm>
            <a:off x="8255860" y="2769092"/>
            <a:ext cx="1980000" cy="1980000"/>
          </a:xfrm>
          <a:prstGeom prst="ellipse">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t>Miles nuevos empleos indirectos</a:t>
            </a:r>
          </a:p>
        </p:txBody>
      </p:sp>
      <p:sp>
        <p:nvSpPr>
          <p:cNvPr id="38" name="Elipse 37">
            <a:extLst>
              <a:ext uri="{FF2B5EF4-FFF2-40B4-BE49-F238E27FC236}">
                <a16:creationId xmlns:a16="http://schemas.microsoft.com/office/drawing/2014/main" id="{F631A37E-9BB4-460D-88B2-9CDD4FBCB889}"/>
              </a:ext>
            </a:extLst>
          </p:cNvPr>
          <p:cNvSpPr/>
          <p:nvPr/>
        </p:nvSpPr>
        <p:spPr>
          <a:xfrm>
            <a:off x="8255860" y="730722"/>
            <a:ext cx="1980000" cy="1980000"/>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t>500 mil nuevos empleos</a:t>
            </a:r>
          </a:p>
        </p:txBody>
      </p:sp>
      <p:sp>
        <p:nvSpPr>
          <p:cNvPr id="50" name="Elipse 49">
            <a:extLst>
              <a:ext uri="{FF2B5EF4-FFF2-40B4-BE49-F238E27FC236}">
                <a16:creationId xmlns:a16="http://schemas.microsoft.com/office/drawing/2014/main" id="{94D986F5-4B89-44FC-8932-8D64C9786657}"/>
              </a:ext>
            </a:extLst>
          </p:cNvPr>
          <p:cNvSpPr/>
          <p:nvPr/>
        </p:nvSpPr>
        <p:spPr>
          <a:xfrm>
            <a:off x="8255860" y="4811815"/>
            <a:ext cx="1980000" cy="1980000"/>
          </a:xfrm>
          <a:prstGeom prst="ellipse">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t>Mas</a:t>
            </a:r>
          </a:p>
          <a:p>
            <a:pPr algn="ctr"/>
            <a:r>
              <a:rPr lang="es-PE" b="1" dirty="0"/>
              <a:t>Regiones con pleno empleo</a:t>
            </a:r>
          </a:p>
        </p:txBody>
      </p:sp>
    </p:spTree>
    <p:extLst>
      <p:ext uri="{BB962C8B-B14F-4D97-AF65-F5344CB8AC3E}">
        <p14:creationId xmlns:p14="http://schemas.microsoft.com/office/powerpoint/2010/main" val="2377275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8537" cy="6858000"/>
          </a:xfrm>
          <a:prstGeom prst="rect">
            <a:avLst/>
          </a:prstGeom>
        </p:spPr>
      </p:pic>
      <p:pic>
        <p:nvPicPr>
          <p:cNvPr id="5" name="Imagen 4">
            <a:extLst>
              <a:ext uri="{FF2B5EF4-FFF2-40B4-BE49-F238E27FC236}">
                <a16:creationId xmlns:a16="http://schemas.microsoft.com/office/drawing/2014/main" id="{9FDB47A7-4EE1-4D61-A99A-AEC72D6AA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7" y="5553637"/>
            <a:ext cx="2566379" cy="1175617"/>
          </a:xfrm>
          <a:prstGeom prst="rect">
            <a:avLst/>
          </a:prstGeom>
        </p:spPr>
      </p:pic>
      <p:sp>
        <p:nvSpPr>
          <p:cNvPr id="8" name="Título 1"/>
          <p:cNvSpPr>
            <a:spLocks noGrp="1"/>
          </p:cNvSpPr>
          <p:nvPr>
            <p:ph type="title"/>
          </p:nvPr>
        </p:nvSpPr>
        <p:spPr>
          <a:xfrm>
            <a:off x="0" y="2334604"/>
            <a:ext cx="12192000" cy="2215685"/>
          </a:xfrm>
        </p:spPr>
        <p:txBody>
          <a:bodyPr>
            <a:noAutofit/>
          </a:bodyPr>
          <a:lstStyle/>
          <a:p>
            <a:r>
              <a:rPr lang="es-MX" sz="11800" b="1" dirty="0">
                <a:solidFill>
                  <a:schemeClr val="accent5">
                    <a:lumMod val="20000"/>
                    <a:lumOff val="80000"/>
                  </a:schemeClr>
                </a:solidFill>
              </a:rPr>
              <a:t>Tecnología</a:t>
            </a:r>
            <a:endParaRPr lang="es-PE" sz="11800" b="1" dirty="0">
              <a:solidFill>
                <a:schemeClr val="accent5">
                  <a:lumMod val="20000"/>
                  <a:lumOff val="80000"/>
                </a:schemeClr>
              </a:solidFill>
            </a:endParaRPr>
          </a:p>
        </p:txBody>
      </p:sp>
    </p:spTree>
    <p:extLst>
      <p:ext uri="{BB962C8B-B14F-4D97-AF65-F5344CB8AC3E}">
        <p14:creationId xmlns:p14="http://schemas.microsoft.com/office/powerpoint/2010/main" val="594037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428C2FF3-8341-4AD6-8668-56DBE55443CB}"/>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TECNOLOGÍA</a:t>
            </a:r>
            <a:endParaRPr lang="es-PE" b="1" dirty="0">
              <a:solidFill>
                <a:schemeClr val="bg1"/>
              </a:solidFill>
            </a:endParaRPr>
          </a:p>
        </p:txBody>
      </p:sp>
      <p:pic>
        <p:nvPicPr>
          <p:cNvPr id="29" name="5 Imagen">
            <a:extLst>
              <a:ext uri="{FF2B5EF4-FFF2-40B4-BE49-F238E27FC236}">
                <a16:creationId xmlns:a16="http://schemas.microsoft.com/office/drawing/2014/main" id="{FA2DE1D8-D1D3-4143-86A4-AD4E79A40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pic>
        <p:nvPicPr>
          <p:cNvPr id="3" name="Imagen 2" descr="Imagen que contiene exterior, cielo, hierba&#10;&#10;Descripción generada con confianza muy alta">
            <a:extLst>
              <a:ext uri="{FF2B5EF4-FFF2-40B4-BE49-F238E27FC236}">
                <a16:creationId xmlns:a16="http://schemas.microsoft.com/office/drawing/2014/main" id="{B0E03B15-B48E-4082-8A81-C54FBB407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6350"/>
            <a:ext cx="4893972" cy="2754607"/>
          </a:xfrm>
          <a:prstGeom prst="rect">
            <a:avLst/>
          </a:prstGeom>
        </p:spPr>
      </p:pic>
      <p:pic>
        <p:nvPicPr>
          <p:cNvPr id="11" name="Imagen 10" descr="Imagen que contiene exterior, hierba, botella, árbol&#10;&#10;Descripción generada con confianza muy alta">
            <a:extLst>
              <a:ext uri="{FF2B5EF4-FFF2-40B4-BE49-F238E27FC236}">
                <a16:creationId xmlns:a16="http://schemas.microsoft.com/office/drawing/2014/main" id="{EB429E76-5676-451A-8380-23CED749D9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390957"/>
            <a:ext cx="4625443" cy="3467043"/>
          </a:xfrm>
          <a:prstGeom prst="rect">
            <a:avLst/>
          </a:prstGeom>
        </p:spPr>
      </p:pic>
      <p:pic>
        <p:nvPicPr>
          <p:cNvPr id="13" name="Imagen 12" descr="Imagen que contiene hierba, cielo, amarillo, exterior&#10;&#10;Descripción generada con confianza muy alta">
            <a:extLst>
              <a:ext uri="{FF2B5EF4-FFF2-40B4-BE49-F238E27FC236}">
                <a16:creationId xmlns:a16="http://schemas.microsoft.com/office/drawing/2014/main" id="{DF31D7B1-2F42-4C8B-8A07-CC7221D84B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5443" y="4113924"/>
            <a:ext cx="3668551" cy="2744076"/>
          </a:xfrm>
          <a:prstGeom prst="rect">
            <a:avLst/>
          </a:prstGeom>
        </p:spPr>
      </p:pic>
      <p:pic>
        <p:nvPicPr>
          <p:cNvPr id="19" name="Imagen 18" descr="Imagen que contiene cielo, montaña, electrónica, exterior&#10;&#10;Descripción generada con confianza alta">
            <a:extLst>
              <a:ext uri="{FF2B5EF4-FFF2-40B4-BE49-F238E27FC236}">
                <a16:creationId xmlns:a16="http://schemas.microsoft.com/office/drawing/2014/main" id="{5F786DFA-6E8B-47AB-90DD-9B1A7D0209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5442" y="648342"/>
            <a:ext cx="3917543" cy="3454789"/>
          </a:xfrm>
          <a:prstGeom prst="rect">
            <a:avLst/>
          </a:prstGeom>
        </p:spPr>
      </p:pic>
      <p:pic>
        <p:nvPicPr>
          <p:cNvPr id="15" name="Imagen 14" descr="Imagen que contiene animal, insecto&#10;&#10;Descripción generada con confianza muy alta">
            <a:extLst>
              <a:ext uri="{FF2B5EF4-FFF2-40B4-BE49-F238E27FC236}">
                <a16:creationId xmlns:a16="http://schemas.microsoft.com/office/drawing/2014/main" id="{586068BE-1204-40B8-8F03-CAB66BBE37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9744" y="647142"/>
            <a:ext cx="2866176" cy="1486311"/>
          </a:xfrm>
          <a:prstGeom prst="rect">
            <a:avLst/>
          </a:prstGeom>
        </p:spPr>
      </p:pic>
      <p:pic>
        <p:nvPicPr>
          <p:cNvPr id="9" name="Imagen 8" descr="Imagen que contiene interior, botella, mesa&#10;&#10;Descripción generada con confianza muy alta">
            <a:extLst>
              <a:ext uri="{FF2B5EF4-FFF2-40B4-BE49-F238E27FC236}">
                <a16:creationId xmlns:a16="http://schemas.microsoft.com/office/drawing/2014/main" id="{F72038A1-6417-44B4-9DBF-8EAC3E698F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8421" y="648343"/>
            <a:ext cx="3883577" cy="3344107"/>
          </a:xfrm>
          <a:prstGeom prst="rect">
            <a:avLst/>
          </a:prstGeom>
        </p:spPr>
      </p:pic>
      <p:pic>
        <p:nvPicPr>
          <p:cNvPr id="17" name="Imagen 16" descr="Imagen que contiene persona, mesa, mujer, comida&#10;&#10;Descripción generada con confianza muy alta">
            <a:extLst>
              <a:ext uri="{FF2B5EF4-FFF2-40B4-BE49-F238E27FC236}">
                <a16:creationId xmlns:a16="http://schemas.microsoft.com/office/drawing/2014/main" id="{21592D02-ED99-4B72-9557-259B931328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93994" y="3992450"/>
            <a:ext cx="3898005" cy="2909525"/>
          </a:xfrm>
          <a:prstGeom prst="rect">
            <a:avLst/>
          </a:prstGeom>
        </p:spPr>
      </p:pic>
    </p:spTree>
    <p:extLst>
      <p:ext uri="{BB962C8B-B14F-4D97-AF65-F5344CB8AC3E}">
        <p14:creationId xmlns:p14="http://schemas.microsoft.com/office/powerpoint/2010/main" val="4115663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8537" cy="6858000"/>
          </a:xfrm>
          <a:prstGeom prst="rect">
            <a:avLst/>
          </a:prstGeom>
        </p:spPr>
      </p:pic>
      <p:pic>
        <p:nvPicPr>
          <p:cNvPr id="5" name="Imagen 4">
            <a:extLst>
              <a:ext uri="{FF2B5EF4-FFF2-40B4-BE49-F238E27FC236}">
                <a16:creationId xmlns:a16="http://schemas.microsoft.com/office/drawing/2014/main" id="{9FDB47A7-4EE1-4D61-A99A-AEC72D6AA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7" y="5553637"/>
            <a:ext cx="2566379" cy="1175617"/>
          </a:xfrm>
          <a:prstGeom prst="rect">
            <a:avLst/>
          </a:prstGeom>
        </p:spPr>
      </p:pic>
      <p:sp>
        <p:nvSpPr>
          <p:cNvPr id="8" name="Título 1"/>
          <p:cNvSpPr>
            <a:spLocks noGrp="1"/>
          </p:cNvSpPr>
          <p:nvPr>
            <p:ph type="title"/>
          </p:nvPr>
        </p:nvSpPr>
        <p:spPr>
          <a:xfrm>
            <a:off x="0" y="2334604"/>
            <a:ext cx="12192000" cy="2215685"/>
          </a:xfrm>
        </p:spPr>
        <p:txBody>
          <a:bodyPr>
            <a:noAutofit/>
          </a:bodyPr>
          <a:lstStyle/>
          <a:p>
            <a:r>
              <a:rPr lang="es-MX" sz="11800" b="1" dirty="0">
                <a:solidFill>
                  <a:schemeClr val="accent5">
                    <a:lumMod val="20000"/>
                    <a:lumOff val="80000"/>
                  </a:schemeClr>
                </a:solidFill>
              </a:rPr>
              <a:t>INVESTIGACIÓN</a:t>
            </a:r>
            <a:endParaRPr lang="es-PE" sz="11800" b="1" dirty="0">
              <a:solidFill>
                <a:schemeClr val="accent5">
                  <a:lumMod val="20000"/>
                  <a:lumOff val="80000"/>
                </a:schemeClr>
              </a:solidFill>
            </a:endParaRPr>
          </a:p>
        </p:txBody>
      </p:sp>
    </p:spTree>
    <p:extLst>
      <p:ext uri="{BB962C8B-B14F-4D97-AF65-F5344CB8AC3E}">
        <p14:creationId xmlns:p14="http://schemas.microsoft.com/office/powerpoint/2010/main" val="388239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428C2FF3-8341-4AD6-8668-56DBE55443CB}"/>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INNOVACIÓN, INVESTIGACIÓN Y DESARROLLO</a:t>
            </a:r>
            <a:endParaRPr lang="es-PE" b="1" dirty="0">
              <a:solidFill>
                <a:schemeClr val="bg1"/>
              </a:solidFill>
            </a:endParaRPr>
          </a:p>
        </p:txBody>
      </p:sp>
      <p:pic>
        <p:nvPicPr>
          <p:cNvPr id="29" name="5 Imagen">
            <a:extLst>
              <a:ext uri="{FF2B5EF4-FFF2-40B4-BE49-F238E27FC236}">
                <a16:creationId xmlns:a16="http://schemas.microsoft.com/office/drawing/2014/main" id="{FA2DE1D8-D1D3-4143-86A4-AD4E79A40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pic>
        <p:nvPicPr>
          <p:cNvPr id="33" name="Picture 2" descr="image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1267" y="2466410"/>
            <a:ext cx="3318665" cy="247183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482" y="1591089"/>
            <a:ext cx="3378500" cy="1084874"/>
          </a:xfrm>
          <a:prstGeom prst="rect">
            <a:avLst/>
          </a:prstGeom>
        </p:spPr>
      </p:pic>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4" y="2675963"/>
            <a:ext cx="3877816" cy="2186428"/>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882" y="4862391"/>
            <a:ext cx="2933700" cy="866775"/>
          </a:xfrm>
          <a:prstGeom prst="rect">
            <a:avLst/>
          </a:prstGeom>
        </p:spPr>
      </p:pic>
      <p:sp>
        <p:nvSpPr>
          <p:cNvPr id="7" name="CuadroTexto 6"/>
          <p:cNvSpPr txBox="1"/>
          <p:nvPr/>
        </p:nvSpPr>
        <p:spPr>
          <a:xfrm>
            <a:off x="7680350" y="2451803"/>
            <a:ext cx="4363695" cy="923330"/>
          </a:xfrm>
          <a:prstGeom prst="rect">
            <a:avLst/>
          </a:prstGeom>
          <a:noFill/>
        </p:spPr>
        <p:txBody>
          <a:bodyPr wrap="none" rtlCol="0">
            <a:spAutoFit/>
          </a:bodyPr>
          <a:lstStyle/>
          <a:p>
            <a:r>
              <a:rPr lang="es-PE" sz="5400" b="1" dirty="0">
                <a:solidFill>
                  <a:schemeClr val="accent1">
                    <a:lumMod val="75000"/>
                  </a:schemeClr>
                </a:solidFill>
                <a:latin typeface="Candara" panose="020E0502030303020204" pitchFamily="34" charset="0"/>
              </a:rPr>
              <a:t>Universidades</a:t>
            </a:r>
          </a:p>
        </p:txBody>
      </p:sp>
      <p:sp>
        <p:nvSpPr>
          <p:cNvPr id="40" name="CuadroTexto 39"/>
          <p:cNvSpPr txBox="1"/>
          <p:nvPr/>
        </p:nvSpPr>
        <p:spPr>
          <a:xfrm>
            <a:off x="8348001" y="4038657"/>
            <a:ext cx="3028393" cy="923330"/>
          </a:xfrm>
          <a:prstGeom prst="rect">
            <a:avLst/>
          </a:prstGeom>
          <a:noFill/>
        </p:spPr>
        <p:txBody>
          <a:bodyPr wrap="none" rtlCol="0">
            <a:spAutoFit/>
          </a:bodyPr>
          <a:lstStyle/>
          <a:p>
            <a:r>
              <a:rPr lang="es-PE" sz="5400" b="1" dirty="0">
                <a:solidFill>
                  <a:schemeClr val="tx2">
                    <a:lumMod val="75000"/>
                  </a:schemeClr>
                </a:solidFill>
                <a:latin typeface="Candara" panose="020E0502030303020204" pitchFamily="34" charset="0"/>
              </a:rPr>
              <a:t>Institutos</a:t>
            </a:r>
          </a:p>
        </p:txBody>
      </p:sp>
      <p:sp>
        <p:nvSpPr>
          <p:cNvPr id="41" name="CuadroTexto 40"/>
          <p:cNvSpPr txBox="1"/>
          <p:nvPr/>
        </p:nvSpPr>
        <p:spPr>
          <a:xfrm>
            <a:off x="4283579" y="5455081"/>
            <a:ext cx="3054041" cy="923330"/>
          </a:xfrm>
          <a:prstGeom prst="rect">
            <a:avLst/>
          </a:prstGeom>
          <a:noFill/>
        </p:spPr>
        <p:txBody>
          <a:bodyPr wrap="none" rtlCol="0">
            <a:spAutoFit/>
          </a:bodyPr>
          <a:lstStyle/>
          <a:p>
            <a:r>
              <a:rPr lang="es-PE" sz="5400" b="1" dirty="0">
                <a:solidFill>
                  <a:srgbClr val="068006"/>
                </a:solidFill>
                <a:latin typeface="Candara" panose="020E0502030303020204" pitchFamily="34" charset="0"/>
              </a:rPr>
              <a:t>Empresas</a:t>
            </a:r>
          </a:p>
        </p:txBody>
      </p:sp>
    </p:spTree>
    <p:extLst>
      <p:ext uri="{BB962C8B-B14F-4D97-AF65-F5344CB8AC3E}">
        <p14:creationId xmlns:p14="http://schemas.microsoft.com/office/powerpoint/2010/main" val="1297573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p:cNvSpPr txBox="1">
            <a:spLocks/>
          </p:cNvSpPr>
          <p:nvPr/>
        </p:nvSpPr>
        <p:spPr>
          <a:xfrm>
            <a:off x="4632802" y="4455507"/>
            <a:ext cx="1577883" cy="1462121"/>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_tradnl" sz="1600" b="1" dirty="0" err="1">
                <a:solidFill>
                  <a:srgbClr val="990000"/>
                </a:solidFill>
              </a:rPr>
              <a:t>Aguaymanto</a:t>
            </a:r>
            <a:endParaRPr lang="es-ES_tradnl" sz="1600" b="1" dirty="0">
              <a:solidFill>
                <a:srgbClr val="990000"/>
              </a:solidFill>
            </a:endParaRPr>
          </a:p>
          <a:p>
            <a:pPr algn="l">
              <a:defRPr/>
            </a:pPr>
            <a:r>
              <a:rPr lang="es-ES_tradnl" sz="1600" b="1" dirty="0">
                <a:solidFill>
                  <a:srgbClr val="990000"/>
                </a:solidFill>
              </a:rPr>
              <a:t>US$ 277,385</a:t>
            </a:r>
          </a:p>
          <a:p>
            <a:pPr algn="l">
              <a:defRPr/>
            </a:pPr>
            <a:r>
              <a:rPr lang="es-ES_tradnl" sz="1600" dirty="0">
                <a:solidFill>
                  <a:srgbClr val="0070C0"/>
                </a:solidFill>
              </a:rPr>
              <a:t>Estados Unidos</a:t>
            </a:r>
          </a:p>
          <a:p>
            <a:pPr algn="l">
              <a:defRPr/>
            </a:pPr>
            <a:r>
              <a:rPr lang="es-ES_tradnl" sz="1600" dirty="0">
                <a:solidFill>
                  <a:srgbClr val="0070C0"/>
                </a:solidFill>
              </a:rPr>
              <a:t>Holanda</a:t>
            </a:r>
          </a:p>
          <a:p>
            <a:pPr algn="l">
              <a:defRPr/>
            </a:pPr>
            <a:r>
              <a:rPr lang="es-ES_tradnl" sz="1600" dirty="0">
                <a:solidFill>
                  <a:srgbClr val="0070C0"/>
                </a:solidFill>
              </a:rPr>
              <a:t>Alemania</a:t>
            </a:r>
          </a:p>
          <a:p>
            <a:pPr algn="l">
              <a:defRPr/>
            </a:pPr>
            <a:r>
              <a:rPr lang="es-ES_tradnl" sz="1600" dirty="0">
                <a:solidFill>
                  <a:srgbClr val="0070C0"/>
                </a:solidFill>
              </a:rPr>
              <a:t>Canadá</a:t>
            </a:r>
            <a:endParaRPr lang="en-US" sz="1600" dirty="0">
              <a:solidFill>
                <a:srgbClr val="0070C0"/>
              </a:solidFill>
            </a:endParaRPr>
          </a:p>
        </p:txBody>
      </p:sp>
      <p:pic>
        <p:nvPicPr>
          <p:cNvPr id="91138" name="Picture 2" descr="http://www.agf.nl/nieuws/2014/0325/der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70" y="3003161"/>
            <a:ext cx="1687428" cy="122155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2666" y="4835975"/>
            <a:ext cx="869081" cy="599666"/>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0448" y="3144505"/>
            <a:ext cx="1248727" cy="896928"/>
          </a:xfrm>
          <a:prstGeom prst="rect">
            <a:avLst/>
          </a:prstGeom>
        </p:spPr>
      </p:pic>
      <p:sp>
        <p:nvSpPr>
          <p:cNvPr id="47" name="Title 1"/>
          <p:cNvSpPr txBox="1">
            <a:spLocks/>
          </p:cNvSpPr>
          <p:nvPr/>
        </p:nvSpPr>
        <p:spPr>
          <a:xfrm>
            <a:off x="7584913" y="2958768"/>
            <a:ext cx="1252687" cy="1444384"/>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_tradnl" sz="1600" b="1" dirty="0">
                <a:solidFill>
                  <a:srgbClr val="990000"/>
                </a:solidFill>
              </a:rPr>
              <a:t>Granadilla</a:t>
            </a:r>
          </a:p>
          <a:p>
            <a:pPr algn="l">
              <a:defRPr/>
            </a:pPr>
            <a:r>
              <a:rPr lang="es-ES_tradnl" sz="1600" b="1" dirty="0">
                <a:solidFill>
                  <a:srgbClr val="990000"/>
                </a:solidFill>
              </a:rPr>
              <a:t>US$ 314,594</a:t>
            </a:r>
          </a:p>
          <a:p>
            <a:pPr algn="l">
              <a:defRPr/>
            </a:pPr>
            <a:r>
              <a:rPr lang="es-ES_tradnl" sz="1600" dirty="0">
                <a:solidFill>
                  <a:srgbClr val="0070C0"/>
                </a:solidFill>
              </a:rPr>
              <a:t>Italia</a:t>
            </a:r>
          </a:p>
          <a:p>
            <a:pPr algn="l">
              <a:defRPr/>
            </a:pPr>
            <a:r>
              <a:rPr lang="es-ES_tradnl" sz="1600" dirty="0">
                <a:solidFill>
                  <a:srgbClr val="0070C0"/>
                </a:solidFill>
              </a:rPr>
              <a:t>Holanda</a:t>
            </a:r>
          </a:p>
          <a:p>
            <a:pPr algn="l">
              <a:defRPr/>
            </a:pPr>
            <a:r>
              <a:rPr lang="es-ES_tradnl" sz="1600" dirty="0">
                <a:solidFill>
                  <a:srgbClr val="0070C0"/>
                </a:solidFill>
              </a:rPr>
              <a:t>Francia</a:t>
            </a:r>
          </a:p>
          <a:p>
            <a:pPr algn="l">
              <a:defRPr/>
            </a:pPr>
            <a:r>
              <a:rPr lang="es-ES_tradnl" sz="1600" dirty="0">
                <a:solidFill>
                  <a:srgbClr val="0070C0"/>
                </a:solidFill>
              </a:rPr>
              <a:t>Canadá </a:t>
            </a:r>
            <a:endParaRPr lang="en-US" sz="1600" dirty="0">
              <a:solidFill>
                <a:srgbClr val="0070C0"/>
              </a:solidFill>
            </a:endParaRPr>
          </a:p>
        </p:txBody>
      </p:sp>
      <p:sp>
        <p:nvSpPr>
          <p:cNvPr id="48" name="Title 1"/>
          <p:cNvSpPr txBox="1">
            <a:spLocks/>
          </p:cNvSpPr>
          <p:nvPr/>
        </p:nvSpPr>
        <p:spPr>
          <a:xfrm>
            <a:off x="4619891" y="2817298"/>
            <a:ext cx="1252687" cy="1511577"/>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_tradnl" sz="1600" b="1" dirty="0">
                <a:solidFill>
                  <a:srgbClr val="990000"/>
                </a:solidFill>
              </a:rPr>
              <a:t>Maracuyá</a:t>
            </a:r>
          </a:p>
          <a:p>
            <a:pPr algn="l">
              <a:defRPr/>
            </a:pPr>
            <a:r>
              <a:rPr lang="es-ES_tradnl" sz="1600" b="1" dirty="0">
                <a:solidFill>
                  <a:srgbClr val="990000"/>
                </a:solidFill>
              </a:rPr>
              <a:t>US$ 114,916</a:t>
            </a:r>
          </a:p>
          <a:p>
            <a:pPr algn="l">
              <a:defRPr/>
            </a:pPr>
            <a:r>
              <a:rPr lang="es-ES_tradnl" sz="1600" dirty="0">
                <a:solidFill>
                  <a:srgbClr val="0070C0"/>
                </a:solidFill>
              </a:rPr>
              <a:t>Italia</a:t>
            </a:r>
          </a:p>
          <a:p>
            <a:pPr algn="l">
              <a:defRPr/>
            </a:pPr>
            <a:r>
              <a:rPr lang="es-ES_tradnl" sz="1600" dirty="0">
                <a:solidFill>
                  <a:srgbClr val="0070C0"/>
                </a:solidFill>
              </a:rPr>
              <a:t>Holanda</a:t>
            </a:r>
          </a:p>
          <a:p>
            <a:pPr algn="l">
              <a:defRPr/>
            </a:pPr>
            <a:r>
              <a:rPr lang="es-ES_tradnl" sz="1600" dirty="0">
                <a:solidFill>
                  <a:srgbClr val="0070C0"/>
                </a:solidFill>
              </a:rPr>
              <a:t>Francia</a:t>
            </a:r>
          </a:p>
          <a:p>
            <a:pPr algn="l">
              <a:defRPr/>
            </a:pPr>
            <a:r>
              <a:rPr lang="es-ES_tradnl" sz="1600" dirty="0" err="1">
                <a:solidFill>
                  <a:srgbClr val="0070C0"/>
                </a:solidFill>
              </a:rPr>
              <a:t>Canad</a:t>
            </a:r>
            <a:r>
              <a:rPr lang="es-PE" sz="1600" dirty="0">
                <a:solidFill>
                  <a:srgbClr val="0070C0"/>
                </a:solidFill>
              </a:rPr>
              <a:t>á</a:t>
            </a:r>
            <a:endParaRPr lang="en-US" sz="1600" dirty="0">
              <a:solidFill>
                <a:srgbClr val="0070C0"/>
              </a:solidFill>
            </a:endParaRPr>
          </a:p>
        </p:txBody>
      </p:sp>
      <p:sp>
        <p:nvSpPr>
          <p:cNvPr id="50" name="Title 1"/>
          <p:cNvSpPr txBox="1">
            <a:spLocks/>
          </p:cNvSpPr>
          <p:nvPr/>
        </p:nvSpPr>
        <p:spPr>
          <a:xfrm>
            <a:off x="1666159" y="2785611"/>
            <a:ext cx="1541536" cy="1520011"/>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_tradnl" sz="1600" b="1" dirty="0" err="1">
                <a:solidFill>
                  <a:srgbClr val="990000"/>
                </a:solidFill>
              </a:rPr>
              <a:t>Capsicum</a:t>
            </a:r>
            <a:endParaRPr lang="es-ES_tradnl" sz="1600" b="1" dirty="0">
              <a:solidFill>
                <a:srgbClr val="990000"/>
              </a:solidFill>
            </a:endParaRPr>
          </a:p>
          <a:p>
            <a:pPr algn="l">
              <a:defRPr/>
            </a:pPr>
            <a:r>
              <a:rPr lang="es-ES_tradnl" sz="1600" b="1" dirty="0">
                <a:solidFill>
                  <a:srgbClr val="990000"/>
                </a:solidFill>
              </a:rPr>
              <a:t>US$ 725,236</a:t>
            </a:r>
          </a:p>
          <a:p>
            <a:pPr algn="l">
              <a:defRPr/>
            </a:pPr>
            <a:r>
              <a:rPr lang="es-ES_tradnl" sz="1600" dirty="0">
                <a:solidFill>
                  <a:srgbClr val="0070C0"/>
                </a:solidFill>
              </a:rPr>
              <a:t>Estados Unidos</a:t>
            </a:r>
          </a:p>
          <a:p>
            <a:pPr algn="l">
              <a:defRPr/>
            </a:pPr>
            <a:r>
              <a:rPr lang="es-ES_tradnl" sz="1600" dirty="0">
                <a:solidFill>
                  <a:srgbClr val="0070C0"/>
                </a:solidFill>
              </a:rPr>
              <a:t>Italia</a:t>
            </a:r>
          </a:p>
          <a:p>
            <a:pPr algn="l">
              <a:defRPr/>
            </a:pPr>
            <a:r>
              <a:rPr lang="es-ES_tradnl" sz="1600" dirty="0">
                <a:solidFill>
                  <a:srgbClr val="0070C0"/>
                </a:solidFill>
              </a:rPr>
              <a:t>Holanda</a:t>
            </a:r>
          </a:p>
          <a:p>
            <a:pPr algn="l">
              <a:defRPr/>
            </a:pPr>
            <a:r>
              <a:rPr lang="es-ES_tradnl" sz="1600" dirty="0">
                <a:solidFill>
                  <a:srgbClr val="0070C0"/>
                </a:solidFill>
              </a:rPr>
              <a:t>Chile</a:t>
            </a:r>
            <a:endParaRPr lang="en-US" sz="1600" dirty="0">
              <a:solidFill>
                <a:srgbClr val="0070C0"/>
              </a:solidFill>
            </a:endParaRPr>
          </a:p>
        </p:txBody>
      </p:sp>
      <p:sp>
        <p:nvSpPr>
          <p:cNvPr id="54" name="Title 1"/>
          <p:cNvSpPr txBox="1">
            <a:spLocks/>
          </p:cNvSpPr>
          <p:nvPr/>
        </p:nvSpPr>
        <p:spPr>
          <a:xfrm>
            <a:off x="10437603" y="4510728"/>
            <a:ext cx="1252687" cy="1008112"/>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_tradnl" sz="1600" b="1" dirty="0">
                <a:solidFill>
                  <a:srgbClr val="990000"/>
                </a:solidFill>
              </a:rPr>
              <a:t>Lulo</a:t>
            </a:r>
          </a:p>
          <a:p>
            <a:pPr algn="l">
              <a:defRPr/>
            </a:pPr>
            <a:r>
              <a:rPr lang="es-ES_tradnl" sz="1600" b="1" dirty="0">
                <a:solidFill>
                  <a:srgbClr val="990000"/>
                </a:solidFill>
              </a:rPr>
              <a:t>US$ 13,770</a:t>
            </a:r>
          </a:p>
          <a:p>
            <a:pPr algn="l">
              <a:defRPr/>
            </a:pPr>
            <a:r>
              <a:rPr lang="es-ES_tradnl" sz="1600" dirty="0">
                <a:solidFill>
                  <a:srgbClr val="0070C0"/>
                </a:solidFill>
              </a:rPr>
              <a:t>Italia</a:t>
            </a:r>
          </a:p>
          <a:p>
            <a:pPr algn="l">
              <a:defRPr/>
            </a:pPr>
            <a:r>
              <a:rPr lang="es-ES_tradnl" sz="1600" dirty="0">
                <a:solidFill>
                  <a:srgbClr val="0070C0"/>
                </a:solidFill>
              </a:rPr>
              <a:t>España</a:t>
            </a:r>
          </a:p>
          <a:p>
            <a:pPr algn="l">
              <a:defRPr/>
            </a:pPr>
            <a:r>
              <a:rPr lang="es-ES_tradnl" sz="1600" dirty="0">
                <a:solidFill>
                  <a:srgbClr val="0070C0"/>
                </a:solidFill>
              </a:rPr>
              <a:t>Colombia</a:t>
            </a:r>
          </a:p>
        </p:txBody>
      </p:sp>
      <p:pic>
        <p:nvPicPr>
          <p:cNvPr id="55" name="Imagen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2912" y="4841245"/>
            <a:ext cx="1216078" cy="807289"/>
          </a:xfrm>
          <a:prstGeom prst="rect">
            <a:avLst/>
          </a:prstGeom>
        </p:spPr>
      </p:pic>
      <p:sp>
        <p:nvSpPr>
          <p:cNvPr id="57" name="Title 1"/>
          <p:cNvSpPr txBox="1">
            <a:spLocks/>
          </p:cNvSpPr>
          <p:nvPr/>
        </p:nvSpPr>
        <p:spPr>
          <a:xfrm>
            <a:off x="7599064" y="4556482"/>
            <a:ext cx="1252687" cy="1001909"/>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_tradnl" sz="1600" b="1" dirty="0">
                <a:solidFill>
                  <a:srgbClr val="990000"/>
                </a:solidFill>
              </a:rPr>
              <a:t>Tuna</a:t>
            </a:r>
          </a:p>
          <a:p>
            <a:pPr algn="l">
              <a:defRPr/>
            </a:pPr>
            <a:r>
              <a:rPr lang="es-ES_tradnl" sz="1600" b="1" dirty="0">
                <a:solidFill>
                  <a:srgbClr val="990000"/>
                </a:solidFill>
              </a:rPr>
              <a:t>US$ 4,302</a:t>
            </a:r>
          </a:p>
          <a:p>
            <a:pPr algn="l">
              <a:defRPr/>
            </a:pPr>
            <a:r>
              <a:rPr lang="es-ES_tradnl" sz="1600" dirty="0">
                <a:solidFill>
                  <a:srgbClr val="0070C0"/>
                </a:solidFill>
              </a:rPr>
              <a:t>Francia</a:t>
            </a:r>
          </a:p>
          <a:p>
            <a:pPr algn="l">
              <a:defRPr/>
            </a:pPr>
            <a:r>
              <a:rPr lang="es-ES_tradnl" sz="1600" dirty="0">
                <a:solidFill>
                  <a:srgbClr val="0070C0"/>
                </a:solidFill>
              </a:rPr>
              <a:t>Chile </a:t>
            </a:r>
            <a:endParaRPr lang="en-US" sz="1600" dirty="0">
              <a:solidFill>
                <a:srgbClr val="0070C0"/>
              </a:solidFill>
            </a:endParaRPr>
          </a:p>
        </p:txBody>
      </p:sp>
      <p:pic>
        <p:nvPicPr>
          <p:cNvPr id="58" name="Imagen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1183" y="1590792"/>
            <a:ext cx="1259536" cy="824160"/>
          </a:xfrm>
          <a:prstGeom prst="rect">
            <a:avLst/>
          </a:prstGeom>
        </p:spPr>
      </p:pic>
      <p:sp>
        <p:nvSpPr>
          <p:cNvPr id="62" name="Title 1"/>
          <p:cNvSpPr txBox="1">
            <a:spLocks/>
          </p:cNvSpPr>
          <p:nvPr/>
        </p:nvSpPr>
        <p:spPr>
          <a:xfrm>
            <a:off x="7584905" y="1365921"/>
            <a:ext cx="1541536" cy="1181979"/>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_tradnl" sz="1600" b="1" dirty="0">
                <a:solidFill>
                  <a:srgbClr val="990000"/>
                </a:solidFill>
              </a:rPr>
              <a:t>Higo</a:t>
            </a:r>
          </a:p>
          <a:p>
            <a:pPr algn="l">
              <a:defRPr/>
            </a:pPr>
            <a:r>
              <a:rPr lang="es-ES_tradnl" sz="1600" b="1" dirty="0">
                <a:solidFill>
                  <a:srgbClr val="990000"/>
                </a:solidFill>
              </a:rPr>
              <a:t>US$ 1,595,802</a:t>
            </a:r>
          </a:p>
          <a:p>
            <a:pPr algn="l">
              <a:defRPr/>
            </a:pPr>
            <a:r>
              <a:rPr lang="es-ES_tradnl" sz="1600" dirty="0">
                <a:solidFill>
                  <a:srgbClr val="0070C0"/>
                </a:solidFill>
              </a:rPr>
              <a:t>Reino Unido</a:t>
            </a:r>
          </a:p>
          <a:p>
            <a:pPr algn="l">
              <a:defRPr/>
            </a:pPr>
            <a:r>
              <a:rPr lang="es-ES_tradnl" sz="1600" dirty="0">
                <a:solidFill>
                  <a:srgbClr val="0070C0"/>
                </a:solidFill>
              </a:rPr>
              <a:t>Holanda</a:t>
            </a:r>
          </a:p>
          <a:p>
            <a:pPr algn="l">
              <a:defRPr/>
            </a:pPr>
            <a:r>
              <a:rPr lang="es-ES_tradnl" sz="1600" dirty="0">
                <a:solidFill>
                  <a:srgbClr val="0070C0"/>
                </a:solidFill>
              </a:rPr>
              <a:t>Francia</a:t>
            </a:r>
          </a:p>
          <a:p>
            <a:pPr algn="l">
              <a:defRPr/>
            </a:pPr>
            <a:r>
              <a:rPr lang="es-ES_tradnl" sz="1600" dirty="0">
                <a:solidFill>
                  <a:srgbClr val="0070C0"/>
                </a:solidFill>
              </a:rPr>
              <a:t>España</a:t>
            </a:r>
            <a:endParaRPr lang="en-US" sz="1600" dirty="0">
              <a:solidFill>
                <a:srgbClr val="0070C0"/>
              </a:solidFill>
            </a:endParaRPr>
          </a:p>
        </p:txBody>
      </p:sp>
      <p:pic>
        <p:nvPicPr>
          <p:cNvPr id="65" name="Imagen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0761" y="4826615"/>
            <a:ext cx="1108100" cy="676628"/>
          </a:xfrm>
          <a:prstGeom prst="rect">
            <a:avLst/>
          </a:prstGeom>
        </p:spPr>
      </p:pic>
      <p:sp>
        <p:nvSpPr>
          <p:cNvPr id="67" name="Title 1"/>
          <p:cNvSpPr txBox="1">
            <a:spLocks/>
          </p:cNvSpPr>
          <p:nvPr/>
        </p:nvSpPr>
        <p:spPr>
          <a:xfrm>
            <a:off x="4611653" y="1293912"/>
            <a:ext cx="1541536" cy="1240969"/>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_tradnl" sz="1600" b="1" dirty="0">
                <a:solidFill>
                  <a:srgbClr val="990000"/>
                </a:solidFill>
              </a:rPr>
              <a:t>Chirimoya</a:t>
            </a:r>
          </a:p>
          <a:p>
            <a:pPr algn="l">
              <a:defRPr/>
            </a:pPr>
            <a:r>
              <a:rPr lang="es-ES_tradnl" sz="1600" b="1" dirty="0">
                <a:solidFill>
                  <a:srgbClr val="990000"/>
                </a:solidFill>
              </a:rPr>
              <a:t>US$ 1,129,003</a:t>
            </a:r>
          </a:p>
          <a:p>
            <a:pPr algn="l">
              <a:defRPr/>
            </a:pPr>
            <a:r>
              <a:rPr lang="es-ES_tradnl" sz="1600" dirty="0">
                <a:solidFill>
                  <a:srgbClr val="0070C0"/>
                </a:solidFill>
              </a:rPr>
              <a:t>Chile</a:t>
            </a:r>
          </a:p>
          <a:p>
            <a:pPr algn="l">
              <a:defRPr/>
            </a:pPr>
            <a:r>
              <a:rPr lang="es-ES_tradnl" sz="1600" dirty="0">
                <a:solidFill>
                  <a:srgbClr val="0070C0"/>
                </a:solidFill>
              </a:rPr>
              <a:t>Canadá</a:t>
            </a:r>
          </a:p>
          <a:p>
            <a:pPr algn="l">
              <a:defRPr/>
            </a:pPr>
            <a:r>
              <a:rPr lang="es-ES_tradnl" sz="1600" dirty="0">
                <a:solidFill>
                  <a:srgbClr val="0070C0"/>
                </a:solidFill>
              </a:rPr>
              <a:t>Países Bajos</a:t>
            </a:r>
          </a:p>
          <a:p>
            <a:pPr algn="l">
              <a:defRPr/>
            </a:pPr>
            <a:r>
              <a:rPr lang="es-ES_tradnl" sz="1600" dirty="0">
                <a:solidFill>
                  <a:srgbClr val="0070C0"/>
                </a:solidFill>
              </a:rPr>
              <a:t>Italia</a:t>
            </a:r>
            <a:endParaRPr lang="en-US" sz="1600" dirty="0">
              <a:solidFill>
                <a:srgbClr val="0070C0"/>
              </a:solidFill>
            </a:endParaRPr>
          </a:p>
        </p:txBody>
      </p:sp>
      <p:pic>
        <p:nvPicPr>
          <p:cNvPr id="8" name="Imagen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76588" y="1353712"/>
            <a:ext cx="1301236" cy="1212331"/>
          </a:xfrm>
          <a:prstGeom prst="rect">
            <a:avLst/>
          </a:prstGeom>
        </p:spPr>
      </p:pic>
      <p:sp>
        <p:nvSpPr>
          <p:cNvPr id="69" name="Title 1"/>
          <p:cNvSpPr txBox="1">
            <a:spLocks/>
          </p:cNvSpPr>
          <p:nvPr/>
        </p:nvSpPr>
        <p:spPr>
          <a:xfrm>
            <a:off x="10454219" y="1293310"/>
            <a:ext cx="1560050" cy="1272732"/>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_tradnl" sz="1600" b="1" dirty="0">
                <a:solidFill>
                  <a:srgbClr val="990000"/>
                </a:solidFill>
              </a:rPr>
              <a:t>Sandía</a:t>
            </a:r>
          </a:p>
          <a:p>
            <a:pPr algn="l">
              <a:defRPr/>
            </a:pPr>
            <a:r>
              <a:rPr lang="es-ES_tradnl" sz="1600" b="1" dirty="0">
                <a:solidFill>
                  <a:srgbClr val="990000"/>
                </a:solidFill>
              </a:rPr>
              <a:t>US$ 2,268,280</a:t>
            </a:r>
          </a:p>
          <a:p>
            <a:pPr algn="l">
              <a:defRPr/>
            </a:pPr>
            <a:r>
              <a:rPr lang="es-ES_tradnl" sz="1600" dirty="0">
                <a:solidFill>
                  <a:srgbClr val="0070C0"/>
                </a:solidFill>
              </a:rPr>
              <a:t>Ecuador</a:t>
            </a:r>
          </a:p>
          <a:p>
            <a:pPr algn="l">
              <a:defRPr/>
            </a:pPr>
            <a:r>
              <a:rPr lang="es-ES_tradnl" sz="1600" dirty="0">
                <a:solidFill>
                  <a:srgbClr val="0070C0"/>
                </a:solidFill>
              </a:rPr>
              <a:t>Chile</a:t>
            </a:r>
          </a:p>
        </p:txBody>
      </p:sp>
      <p:pic>
        <p:nvPicPr>
          <p:cNvPr id="17" name="Imagen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2454" y="4643986"/>
            <a:ext cx="1086660" cy="1086660"/>
          </a:xfrm>
          <a:prstGeom prst="rect">
            <a:avLst/>
          </a:prstGeom>
        </p:spPr>
      </p:pic>
      <p:sp>
        <p:nvSpPr>
          <p:cNvPr id="74" name="Title 1"/>
          <p:cNvSpPr txBox="1">
            <a:spLocks/>
          </p:cNvSpPr>
          <p:nvPr/>
        </p:nvSpPr>
        <p:spPr>
          <a:xfrm>
            <a:off x="1666158" y="4434502"/>
            <a:ext cx="1512962" cy="1519365"/>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_tradnl" sz="1600" b="1" dirty="0">
                <a:solidFill>
                  <a:srgbClr val="990000"/>
                </a:solidFill>
              </a:rPr>
              <a:t>Dátil</a:t>
            </a:r>
          </a:p>
          <a:p>
            <a:pPr algn="l">
              <a:defRPr/>
            </a:pPr>
            <a:r>
              <a:rPr lang="es-ES_tradnl" sz="1600" b="1" dirty="0">
                <a:solidFill>
                  <a:srgbClr val="990000"/>
                </a:solidFill>
              </a:rPr>
              <a:t>US$ 319,866</a:t>
            </a:r>
          </a:p>
          <a:p>
            <a:pPr algn="l">
              <a:defRPr/>
            </a:pPr>
            <a:r>
              <a:rPr lang="es-ES_tradnl" sz="1600" dirty="0">
                <a:solidFill>
                  <a:srgbClr val="0070C0"/>
                </a:solidFill>
              </a:rPr>
              <a:t>Reino Unido</a:t>
            </a:r>
          </a:p>
          <a:p>
            <a:pPr algn="l">
              <a:defRPr/>
            </a:pPr>
            <a:r>
              <a:rPr lang="es-ES_tradnl" sz="1600" dirty="0">
                <a:solidFill>
                  <a:srgbClr val="0070C0"/>
                </a:solidFill>
              </a:rPr>
              <a:t>Arabia Saudita</a:t>
            </a:r>
          </a:p>
          <a:p>
            <a:pPr algn="l">
              <a:defRPr/>
            </a:pPr>
            <a:r>
              <a:rPr lang="es-ES_tradnl" sz="1600" dirty="0">
                <a:solidFill>
                  <a:srgbClr val="0070C0"/>
                </a:solidFill>
              </a:rPr>
              <a:t>Estados Unidos</a:t>
            </a:r>
          </a:p>
          <a:p>
            <a:pPr algn="l">
              <a:defRPr/>
            </a:pPr>
            <a:r>
              <a:rPr lang="es-ES_tradnl" sz="1600" dirty="0">
                <a:solidFill>
                  <a:srgbClr val="0070C0"/>
                </a:solidFill>
              </a:rPr>
              <a:t>Francia</a:t>
            </a:r>
          </a:p>
        </p:txBody>
      </p:sp>
      <p:sp>
        <p:nvSpPr>
          <p:cNvPr id="43" name="Title 1"/>
          <p:cNvSpPr txBox="1">
            <a:spLocks/>
          </p:cNvSpPr>
          <p:nvPr/>
        </p:nvSpPr>
        <p:spPr>
          <a:xfrm>
            <a:off x="1675325" y="1220002"/>
            <a:ext cx="1560050" cy="1461964"/>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_tradnl" sz="1600" b="1" dirty="0">
                <a:solidFill>
                  <a:srgbClr val="990000"/>
                </a:solidFill>
              </a:rPr>
              <a:t>Pecana</a:t>
            </a:r>
          </a:p>
          <a:p>
            <a:pPr algn="l">
              <a:defRPr/>
            </a:pPr>
            <a:r>
              <a:rPr lang="es-ES_tradnl" sz="1600" b="1" dirty="0">
                <a:solidFill>
                  <a:srgbClr val="990000"/>
                </a:solidFill>
              </a:rPr>
              <a:t>US$ 6,226,942</a:t>
            </a:r>
          </a:p>
          <a:p>
            <a:pPr algn="l">
              <a:defRPr/>
            </a:pPr>
            <a:r>
              <a:rPr lang="es-ES_tradnl" sz="1600" dirty="0">
                <a:solidFill>
                  <a:srgbClr val="0070C0"/>
                </a:solidFill>
              </a:rPr>
              <a:t>Hong Kong</a:t>
            </a:r>
          </a:p>
          <a:p>
            <a:pPr algn="l">
              <a:defRPr/>
            </a:pPr>
            <a:r>
              <a:rPr lang="es-ES_tradnl" sz="1600" dirty="0">
                <a:solidFill>
                  <a:srgbClr val="0070C0"/>
                </a:solidFill>
              </a:rPr>
              <a:t>Vietnam</a:t>
            </a:r>
          </a:p>
          <a:p>
            <a:pPr algn="l">
              <a:defRPr/>
            </a:pPr>
            <a:r>
              <a:rPr lang="es-ES_tradnl" sz="1600" dirty="0">
                <a:solidFill>
                  <a:srgbClr val="0070C0"/>
                </a:solidFill>
              </a:rPr>
              <a:t>Alemania</a:t>
            </a:r>
          </a:p>
        </p:txBody>
      </p:sp>
      <p:pic>
        <p:nvPicPr>
          <p:cNvPr id="44" name="Imagen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3603" y="3262244"/>
            <a:ext cx="1394697" cy="785900"/>
          </a:xfrm>
          <a:prstGeom prst="rect">
            <a:avLst/>
          </a:prstGeom>
        </p:spPr>
      </p:pic>
      <p:pic>
        <p:nvPicPr>
          <p:cNvPr id="5124" name="Picture 4" descr="Resultado de image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1016" y="1404524"/>
            <a:ext cx="1549536" cy="11615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83989" y="1472808"/>
            <a:ext cx="1061644" cy="96255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
          <p:cNvSpPr>
            <a:spLocks/>
          </p:cNvSpPr>
          <p:nvPr/>
        </p:nvSpPr>
        <p:spPr bwMode="auto">
          <a:xfrm>
            <a:off x="103274" y="6580049"/>
            <a:ext cx="3776366" cy="26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3600">
                <a:solidFill>
                  <a:srgbClr val="000000"/>
                </a:solidFill>
                <a:latin typeface="Gill Sans" charset="0"/>
                <a:cs typeface="Heiti SC Light" charset="0"/>
                <a:sym typeface="Gill Sans" charset="0"/>
              </a:defRPr>
            </a:lvl1pPr>
            <a:lvl2pPr marL="742950" indent="-285750" algn="ctr">
              <a:defRPr sz="3600">
                <a:solidFill>
                  <a:srgbClr val="000000"/>
                </a:solidFill>
                <a:latin typeface="Gill Sans" charset="0"/>
                <a:cs typeface="Heiti SC Light" charset="0"/>
                <a:sym typeface="Gill Sans" charset="0"/>
              </a:defRPr>
            </a:lvl2pPr>
            <a:lvl3pPr marL="1143000" indent="-228600" algn="ctr">
              <a:defRPr sz="3600">
                <a:solidFill>
                  <a:srgbClr val="000000"/>
                </a:solidFill>
                <a:latin typeface="Gill Sans" charset="0"/>
                <a:cs typeface="Heiti SC Light" charset="0"/>
                <a:sym typeface="Gill Sans" charset="0"/>
              </a:defRPr>
            </a:lvl3pPr>
            <a:lvl4pPr marL="1600200" indent="-228600" algn="ctr">
              <a:defRPr sz="3600">
                <a:solidFill>
                  <a:srgbClr val="000000"/>
                </a:solidFill>
                <a:latin typeface="Gill Sans" charset="0"/>
                <a:cs typeface="Heiti SC Light" charset="0"/>
                <a:sym typeface="Gill Sans" charset="0"/>
              </a:defRPr>
            </a:lvl4pPr>
            <a:lvl5pPr marL="2057400" indent="-228600" algn="ctr">
              <a:defRPr sz="3600">
                <a:solidFill>
                  <a:srgbClr val="000000"/>
                </a:solidFill>
                <a:latin typeface="Gill Sans" charset="0"/>
                <a:cs typeface="Heiti SC Light" charset="0"/>
                <a:sym typeface="Gill Sans" charset="0"/>
              </a:defRPr>
            </a:lvl5pPr>
            <a:lvl6pPr marL="25146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6pPr>
            <a:lvl7pPr marL="29718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7pPr>
            <a:lvl8pPr marL="34290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8pPr>
            <a:lvl9pPr marL="3886200" indent="-228600" algn="ctr" eaLnBrk="0" fontAlgn="base" hangingPunct="0">
              <a:spcBef>
                <a:spcPct val="0"/>
              </a:spcBef>
              <a:spcAft>
                <a:spcPct val="0"/>
              </a:spcAft>
              <a:defRPr sz="3600">
                <a:solidFill>
                  <a:srgbClr val="000000"/>
                </a:solidFill>
                <a:latin typeface="Gill Sans" charset="0"/>
                <a:cs typeface="Heiti SC Light" charset="0"/>
                <a:sym typeface="Gill Sans" charset="0"/>
              </a:defRPr>
            </a:lvl9pPr>
          </a:lstStyle>
          <a:p>
            <a:pPr algn="l" eaLnBrk="1" hangingPunct="1"/>
            <a:r>
              <a:rPr lang="en-US" altLang="es-PE" sz="1050" b="1" dirty="0">
                <a:solidFill>
                  <a:schemeClr val="accent1">
                    <a:lumMod val="75000"/>
                  </a:schemeClr>
                </a:solidFill>
                <a:latin typeface="Helvetica Neue" charset="0"/>
                <a:cs typeface="Helvetica Neue" charset="0"/>
                <a:sym typeface="Helvetica Neue" charset="0"/>
              </a:rPr>
              <a:t>Fuente: </a:t>
            </a:r>
            <a:r>
              <a:rPr lang="en-US" altLang="es-PE" sz="1050" dirty="0" err="1">
                <a:solidFill>
                  <a:schemeClr val="accent1">
                    <a:lumMod val="75000"/>
                  </a:schemeClr>
                </a:solidFill>
                <a:latin typeface="Helvetica Neue" charset="0"/>
                <a:cs typeface="Helvetica Neue" charset="0"/>
                <a:sym typeface="Helvetica Neue" charset="0"/>
              </a:rPr>
              <a:t>Aduanas</a:t>
            </a:r>
            <a:r>
              <a:rPr lang="en-US" altLang="es-PE" sz="1050" dirty="0">
                <a:solidFill>
                  <a:schemeClr val="accent1">
                    <a:lumMod val="75000"/>
                  </a:schemeClr>
                </a:solidFill>
                <a:latin typeface="Helvetica Neue" charset="0"/>
                <a:cs typeface="Helvetica Neue" charset="0"/>
                <a:sym typeface="Helvetica Neue" charset="0"/>
              </a:rPr>
              <a:t> 2016 </a:t>
            </a:r>
            <a:r>
              <a:rPr lang="en-US" altLang="es-PE" sz="1050" b="1" dirty="0" err="1">
                <a:solidFill>
                  <a:schemeClr val="accent1">
                    <a:lumMod val="75000"/>
                  </a:schemeClr>
                </a:solidFill>
                <a:latin typeface="Helvetica Neue" charset="0"/>
                <a:cs typeface="Helvetica Neue" charset="0"/>
                <a:sym typeface="Helvetica Neue" charset="0"/>
              </a:rPr>
              <a:t>Elaboración</a:t>
            </a:r>
            <a:r>
              <a:rPr lang="en-US" altLang="es-PE" sz="1050" b="1" dirty="0">
                <a:solidFill>
                  <a:schemeClr val="accent1">
                    <a:lumMod val="75000"/>
                  </a:schemeClr>
                </a:solidFill>
                <a:latin typeface="Helvetica Neue" charset="0"/>
                <a:cs typeface="Helvetica Neue" charset="0"/>
                <a:sym typeface="Helvetica Neue" charset="0"/>
              </a:rPr>
              <a:t>:</a:t>
            </a:r>
            <a:r>
              <a:rPr lang="en-US" altLang="es-PE" sz="1050" dirty="0">
                <a:solidFill>
                  <a:schemeClr val="accent1">
                    <a:lumMod val="75000"/>
                  </a:schemeClr>
                </a:solidFill>
                <a:latin typeface="Helvetica Neue" charset="0"/>
                <a:cs typeface="Helvetica Neue" charset="0"/>
                <a:sym typeface="Helvetica Neue" charset="0"/>
              </a:rPr>
              <a:t> AGAP</a:t>
            </a:r>
          </a:p>
        </p:txBody>
      </p:sp>
      <p:pic>
        <p:nvPicPr>
          <p:cNvPr id="31" name="Imagen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28751" y="3104012"/>
            <a:ext cx="1596910" cy="1016215"/>
          </a:xfrm>
          <a:prstGeom prst="rect">
            <a:avLst/>
          </a:prstGeom>
        </p:spPr>
      </p:pic>
      <p:sp>
        <p:nvSpPr>
          <p:cNvPr id="32" name="Title 1"/>
          <p:cNvSpPr txBox="1">
            <a:spLocks/>
          </p:cNvSpPr>
          <p:nvPr/>
        </p:nvSpPr>
        <p:spPr>
          <a:xfrm>
            <a:off x="10437603" y="2799644"/>
            <a:ext cx="1560050" cy="1530591"/>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_tradnl" sz="1600" b="1" dirty="0">
                <a:solidFill>
                  <a:srgbClr val="990000"/>
                </a:solidFill>
              </a:rPr>
              <a:t>Calabacín</a:t>
            </a:r>
          </a:p>
          <a:p>
            <a:pPr algn="l">
              <a:defRPr/>
            </a:pPr>
            <a:r>
              <a:rPr lang="es-ES_tradnl" sz="1600" b="1" dirty="0">
                <a:solidFill>
                  <a:srgbClr val="990000"/>
                </a:solidFill>
              </a:rPr>
              <a:t>US$ 1,888,020</a:t>
            </a:r>
          </a:p>
          <a:p>
            <a:pPr algn="l">
              <a:defRPr/>
            </a:pPr>
            <a:r>
              <a:rPr lang="es-ES_tradnl" sz="1600" dirty="0">
                <a:solidFill>
                  <a:srgbClr val="0070C0"/>
                </a:solidFill>
              </a:rPr>
              <a:t>Reino Unido</a:t>
            </a:r>
          </a:p>
          <a:p>
            <a:pPr algn="l">
              <a:defRPr/>
            </a:pPr>
            <a:r>
              <a:rPr lang="es-ES_tradnl" sz="1600" dirty="0">
                <a:solidFill>
                  <a:srgbClr val="0070C0"/>
                </a:solidFill>
              </a:rPr>
              <a:t>Chile</a:t>
            </a:r>
          </a:p>
          <a:p>
            <a:pPr algn="l">
              <a:defRPr/>
            </a:pPr>
            <a:r>
              <a:rPr lang="es-ES_tradnl" sz="1600" dirty="0">
                <a:solidFill>
                  <a:srgbClr val="0070C0"/>
                </a:solidFill>
              </a:rPr>
              <a:t>España</a:t>
            </a:r>
          </a:p>
          <a:p>
            <a:pPr algn="l">
              <a:defRPr/>
            </a:pPr>
            <a:r>
              <a:rPr lang="es-ES_tradnl" sz="1600" dirty="0">
                <a:solidFill>
                  <a:srgbClr val="0070C0"/>
                </a:solidFill>
              </a:rPr>
              <a:t>Italia</a:t>
            </a:r>
            <a:endParaRPr lang="en-US" sz="1600" dirty="0">
              <a:solidFill>
                <a:srgbClr val="0070C0"/>
              </a:solidFill>
            </a:endParaRPr>
          </a:p>
        </p:txBody>
      </p:sp>
      <p:sp>
        <p:nvSpPr>
          <p:cNvPr id="34" name="Rectángulo 33">
            <a:extLst>
              <a:ext uri="{FF2B5EF4-FFF2-40B4-BE49-F238E27FC236}">
                <a16:creationId xmlns:a16="http://schemas.microsoft.com/office/drawing/2014/main" id="{428C2FF3-8341-4AD6-8668-56DBE55443CB}"/>
              </a:ext>
            </a:extLst>
          </p:cNvPr>
          <p:cNvSpPr/>
          <p:nvPr/>
        </p:nvSpPr>
        <p:spPr>
          <a:xfrm>
            <a:off x="0" y="0"/>
            <a:ext cx="12192000" cy="636350"/>
          </a:xfrm>
          <a:prstGeom prst="rect">
            <a:avLst/>
          </a:prstGeom>
          <a:blipFill>
            <a:blip r:embed="rId1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NUEVA OFERTA EXPORTABLE EN DESARROLLO</a:t>
            </a:r>
            <a:endParaRPr lang="es-PE" b="1" dirty="0">
              <a:solidFill>
                <a:schemeClr val="bg1"/>
              </a:solidFill>
            </a:endParaRPr>
          </a:p>
        </p:txBody>
      </p:sp>
      <p:pic>
        <p:nvPicPr>
          <p:cNvPr id="29" name="5 Imagen">
            <a:extLst>
              <a:ext uri="{FF2B5EF4-FFF2-40B4-BE49-F238E27FC236}">
                <a16:creationId xmlns:a16="http://schemas.microsoft.com/office/drawing/2014/main" id="{FA2DE1D8-D1D3-4143-86A4-AD4E79A4006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26124670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2052034" y="763213"/>
            <a:ext cx="8189776" cy="5721155"/>
          </a:xfrm>
          <a:prstGeom prst="rect">
            <a:avLst/>
          </a:prstGeom>
        </p:spPr>
      </p:pic>
      <p:sp>
        <p:nvSpPr>
          <p:cNvPr id="6" name="Rectangle 1"/>
          <p:cNvSpPr>
            <a:spLocks noChangeArrowheads="1"/>
          </p:cNvSpPr>
          <p:nvPr/>
        </p:nvSpPr>
        <p:spPr bwMode="auto">
          <a:xfrm>
            <a:off x="0" y="6604018"/>
            <a:ext cx="9164688" cy="261612"/>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pPr fontAlgn="base">
              <a:spcBef>
                <a:spcPct val="0"/>
              </a:spcBef>
              <a:spcAft>
                <a:spcPct val="0"/>
              </a:spcAft>
            </a:pPr>
            <a:r>
              <a:rPr lang="es-MX" sz="1100" dirty="0">
                <a:ea typeface="Calibri" pitchFamily="34" charset="0"/>
                <a:cs typeface="Arial" pitchFamily="34" charset="0"/>
              </a:rPr>
              <a:t>Fuente: </a:t>
            </a:r>
            <a:r>
              <a:rPr lang="es-MX" sz="1100" dirty="0" err="1">
                <a:ea typeface="Calibri" pitchFamily="34" charset="0"/>
                <a:cs typeface="Arial" pitchFamily="34" charset="0"/>
              </a:rPr>
              <a:t>Odilo</a:t>
            </a:r>
            <a:r>
              <a:rPr lang="es-MX" sz="1100" dirty="0">
                <a:ea typeface="Calibri" pitchFamily="34" charset="0"/>
                <a:cs typeface="Arial" pitchFamily="34" charset="0"/>
              </a:rPr>
              <a:t> Duarte. “Fruticultura peruana debe invertir en I+D para buscar nuevas alternativas frutícolas”. Red Agrícola Setiembre 2016 </a:t>
            </a:r>
            <a:r>
              <a:rPr lang="es-MX" sz="1100" b="1" dirty="0">
                <a:ea typeface="Calibri" pitchFamily="34" charset="0"/>
                <a:cs typeface="Arial" pitchFamily="34" charset="0"/>
              </a:rPr>
              <a:t>Elaboración: </a:t>
            </a:r>
            <a:r>
              <a:rPr lang="es-MX" sz="1100" dirty="0">
                <a:ea typeface="Calibri" pitchFamily="34" charset="0"/>
                <a:cs typeface="Arial" pitchFamily="34" charset="0"/>
              </a:rPr>
              <a:t>AGAP</a:t>
            </a:r>
            <a:endParaRPr lang="es-MX" sz="1100" dirty="0">
              <a:cs typeface="Arial" pitchFamily="34" charset="0"/>
            </a:endParaRPr>
          </a:p>
        </p:txBody>
      </p:sp>
      <p:sp>
        <p:nvSpPr>
          <p:cNvPr id="11" name="Rectángulo 10">
            <a:extLst>
              <a:ext uri="{FF2B5EF4-FFF2-40B4-BE49-F238E27FC236}">
                <a16:creationId xmlns:a16="http://schemas.microsoft.com/office/drawing/2014/main" id="{84B57431-6AAB-4801-BD40-FE8F746266D1}"/>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NUEVA OFERTA EXPORTABLE POR DESARROLLAR</a:t>
            </a:r>
            <a:endParaRPr lang="es-PE" b="1" dirty="0">
              <a:solidFill>
                <a:schemeClr val="bg1"/>
              </a:solidFill>
            </a:endParaRPr>
          </a:p>
        </p:txBody>
      </p:sp>
      <p:pic>
        <p:nvPicPr>
          <p:cNvPr id="7" name="5 Imagen">
            <a:extLst>
              <a:ext uri="{FF2B5EF4-FFF2-40B4-BE49-F238E27FC236}">
                <a16:creationId xmlns:a16="http://schemas.microsoft.com/office/drawing/2014/main" id="{FA2DE1D8-D1D3-4143-86A4-AD4E79A40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1342000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49005" y="701746"/>
            <a:ext cx="8088191" cy="5883502"/>
          </a:xfrm>
          <a:prstGeom prst="rect">
            <a:avLst/>
          </a:prstGeom>
        </p:spPr>
      </p:pic>
      <p:sp>
        <p:nvSpPr>
          <p:cNvPr id="10" name="Rectangle 1">
            <a:extLst>
              <a:ext uri="{FF2B5EF4-FFF2-40B4-BE49-F238E27FC236}">
                <a16:creationId xmlns:a16="http://schemas.microsoft.com/office/drawing/2014/main" id="{DE010FA8-2AA2-482C-B046-23BA7ED64D38}"/>
              </a:ext>
            </a:extLst>
          </p:cNvPr>
          <p:cNvSpPr>
            <a:spLocks noChangeArrowheads="1"/>
          </p:cNvSpPr>
          <p:nvPr/>
        </p:nvSpPr>
        <p:spPr bwMode="auto">
          <a:xfrm>
            <a:off x="0" y="6604018"/>
            <a:ext cx="9164688" cy="261612"/>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pPr fontAlgn="base">
              <a:spcBef>
                <a:spcPct val="0"/>
              </a:spcBef>
              <a:spcAft>
                <a:spcPct val="0"/>
              </a:spcAft>
            </a:pPr>
            <a:r>
              <a:rPr lang="es-MX" sz="1100" dirty="0">
                <a:ea typeface="Calibri" pitchFamily="34" charset="0"/>
                <a:cs typeface="Arial" pitchFamily="34" charset="0"/>
              </a:rPr>
              <a:t>Fuente: </a:t>
            </a:r>
            <a:r>
              <a:rPr lang="es-MX" sz="1100" dirty="0" err="1">
                <a:ea typeface="Calibri" pitchFamily="34" charset="0"/>
                <a:cs typeface="Arial" pitchFamily="34" charset="0"/>
              </a:rPr>
              <a:t>Odilo</a:t>
            </a:r>
            <a:r>
              <a:rPr lang="es-MX" sz="1100" dirty="0">
                <a:ea typeface="Calibri" pitchFamily="34" charset="0"/>
                <a:cs typeface="Arial" pitchFamily="34" charset="0"/>
              </a:rPr>
              <a:t> Duarte. “Fruticultura peruana debe invertir en I+D para buscar nuevas alternativas frutícolas”. Red Agrícola Setiembre 2016 </a:t>
            </a:r>
            <a:r>
              <a:rPr lang="es-MX" sz="1100" b="1" dirty="0">
                <a:ea typeface="Calibri" pitchFamily="34" charset="0"/>
                <a:cs typeface="Arial" pitchFamily="34" charset="0"/>
              </a:rPr>
              <a:t>Elaboración: </a:t>
            </a:r>
            <a:r>
              <a:rPr lang="es-MX" sz="1100" dirty="0">
                <a:ea typeface="Calibri" pitchFamily="34" charset="0"/>
                <a:cs typeface="Arial" pitchFamily="34" charset="0"/>
              </a:rPr>
              <a:t>AGAP</a:t>
            </a:r>
            <a:endParaRPr lang="es-MX" sz="1100" dirty="0">
              <a:cs typeface="Arial" pitchFamily="34" charset="0"/>
            </a:endParaRPr>
          </a:p>
        </p:txBody>
      </p:sp>
      <p:sp>
        <p:nvSpPr>
          <p:cNvPr id="11" name="Rectángulo 10">
            <a:extLst>
              <a:ext uri="{FF2B5EF4-FFF2-40B4-BE49-F238E27FC236}">
                <a16:creationId xmlns:a16="http://schemas.microsoft.com/office/drawing/2014/main" id="{382A1943-7A2F-4F8D-A5CF-6E398F66D0AC}"/>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NUEVA OFERTA EXPORTABLE POR DESARROLLAR</a:t>
            </a:r>
            <a:endParaRPr lang="es-PE" b="1" dirty="0">
              <a:solidFill>
                <a:schemeClr val="bg1"/>
              </a:solidFill>
            </a:endParaRPr>
          </a:p>
        </p:txBody>
      </p:sp>
      <p:pic>
        <p:nvPicPr>
          <p:cNvPr id="6" name="5 Imagen">
            <a:extLst>
              <a:ext uri="{FF2B5EF4-FFF2-40B4-BE49-F238E27FC236}">
                <a16:creationId xmlns:a16="http://schemas.microsoft.com/office/drawing/2014/main" id="{FA2DE1D8-D1D3-4143-86A4-AD4E79A40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1967617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0" y="6459223"/>
            <a:ext cx="1296239" cy="398777"/>
          </a:xfrm>
          <a:prstGeom prst="rect">
            <a:avLst/>
          </a:prstGeom>
        </p:spPr>
        <p:txBody>
          <a:bodyPr vert="horz" lIns="91440" tIns="45721" rIns="91440" bIns="45721"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es-PE" sz="1050" b="1" dirty="0">
                <a:solidFill>
                  <a:schemeClr val="accent1">
                    <a:lumMod val="50000"/>
                  </a:schemeClr>
                </a:solidFill>
                <a:latin typeface="Arial" panose="020B0604020202020204" pitchFamily="34" charset="0"/>
                <a:cs typeface="Arial" panose="020B0604020202020204" pitchFamily="34" charset="0"/>
              </a:rPr>
              <a:t>Fuente: AGAP </a:t>
            </a:r>
            <a:endParaRPr lang="es-PE" sz="1050"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9473" y="3431421"/>
            <a:ext cx="1010722" cy="75281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7483" y="1498821"/>
            <a:ext cx="1763685" cy="1159141"/>
          </a:xfrm>
          <a:prstGeom prst="ellipse">
            <a:avLst/>
          </a:prstGeom>
          <a:ln>
            <a:noFill/>
          </a:ln>
          <a:effectLst>
            <a:softEdge rad="112500"/>
          </a:effectLst>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5017" y="4789884"/>
            <a:ext cx="1987071" cy="1011531"/>
          </a:xfrm>
          <a:prstGeom prst="ellipse">
            <a:avLst/>
          </a:prstGeom>
          <a:ln>
            <a:noFill/>
          </a:ln>
          <a:effectLst>
            <a:softEdge rad="112500"/>
          </a:effectLst>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9055" y="4720344"/>
            <a:ext cx="1449781" cy="1150620"/>
          </a:xfrm>
          <a:prstGeom prst="ellipse">
            <a:avLst/>
          </a:prstGeom>
          <a:ln>
            <a:noFill/>
          </a:ln>
          <a:effectLst>
            <a:softEdge rad="112500"/>
          </a:effectLst>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5179" y="4671802"/>
            <a:ext cx="1541675" cy="1150327"/>
          </a:xfrm>
          <a:prstGeom prst="ellipse">
            <a:avLst/>
          </a:prstGeom>
          <a:ln>
            <a:noFill/>
          </a:ln>
          <a:effectLst>
            <a:softEdge rad="112500"/>
          </a:effectLst>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6016" y="3191293"/>
            <a:ext cx="1918567" cy="1148843"/>
          </a:xfrm>
          <a:prstGeom prst="ellipse">
            <a:avLst/>
          </a:prstGeom>
          <a:ln>
            <a:noFill/>
          </a:ln>
          <a:effectLst>
            <a:softEdge rad="112500"/>
          </a:effectLst>
        </p:spPr>
      </p:pic>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30198" y="1436106"/>
            <a:ext cx="1564638" cy="1244489"/>
          </a:xfrm>
          <a:prstGeom prst="ellipse">
            <a:avLst/>
          </a:prstGeom>
          <a:ln>
            <a:noFill/>
          </a:ln>
          <a:effectLst>
            <a:softEdge rad="112500"/>
          </a:effectLst>
        </p:spPr>
      </p:pic>
      <p:pic>
        <p:nvPicPr>
          <p:cNvPr id="14" name="Imagen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4640" y="1339996"/>
            <a:ext cx="1738625" cy="1355307"/>
          </a:xfrm>
          <a:prstGeom prst="ellipse">
            <a:avLst/>
          </a:prstGeom>
          <a:ln>
            <a:noFill/>
          </a:ln>
          <a:effectLst>
            <a:softEdge rad="112500"/>
          </a:effectLst>
        </p:spPr>
      </p:pic>
      <p:sp>
        <p:nvSpPr>
          <p:cNvPr id="15" name="CuadroTexto 14"/>
          <p:cNvSpPr txBox="1"/>
          <p:nvPr/>
        </p:nvSpPr>
        <p:spPr>
          <a:xfrm>
            <a:off x="2577896" y="2695302"/>
            <a:ext cx="1122857" cy="369460"/>
          </a:xfrm>
          <a:prstGeom prst="rect">
            <a:avLst/>
          </a:prstGeom>
          <a:noFill/>
        </p:spPr>
        <p:txBody>
          <a:bodyPr wrap="square" rtlCol="0">
            <a:spAutoFit/>
          </a:bodyPr>
          <a:lstStyle/>
          <a:p>
            <a:r>
              <a:rPr lang="es-PE" sz="1801" i="1" dirty="0">
                <a:solidFill>
                  <a:srgbClr val="0070C0"/>
                </a:solidFill>
              </a:rPr>
              <a:t>Almendra</a:t>
            </a:r>
          </a:p>
        </p:txBody>
      </p:sp>
      <p:sp>
        <p:nvSpPr>
          <p:cNvPr id="16" name="CuadroTexto 15"/>
          <p:cNvSpPr txBox="1"/>
          <p:nvPr/>
        </p:nvSpPr>
        <p:spPr>
          <a:xfrm>
            <a:off x="3057118" y="5792132"/>
            <a:ext cx="1122857" cy="369460"/>
          </a:xfrm>
          <a:prstGeom prst="rect">
            <a:avLst/>
          </a:prstGeom>
          <a:noFill/>
        </p:spPr>
        <p:txBody>
          <a:bodyPr wrap="square" rtlCol="0">
            <a:spAutoFit/>
          </a:bodyPr>
          <a:lstStyle/>
          <a:p>
            <a:r>
              <a:rPr lang="es-PE" sz="1801" i="1" dirty="0">
                <a:solidFill>
                  <a:srgbClr val="0070C0"/>
                </a:solidFill>
              </a:rPr>
              <a:t>castaña</a:t>
            </a:r>
          </a:p>
        </p:txBody>
      </p:sp>
      <p:sp>
        <p:nvSpPr>
          <p:cNvPr id="17" name="CuadroTexto 16"/>
          <p:cNvSpPr txBox="1"/>
          <p:nvPr/>
        </p:nvSpPr>
        <p:spPr>
          <a:xfrm>
            <a:off x="5323237" y="5837983"/>
            <a:ext cx="1122857" cy="369460"/>
          </a:xfrm>
          <a:prstGeom prst="rect">
            <a:avLst/>
          </a:prstGeom>
          <a:noFill/>
        </p:spPr>
        <p:txBody>
          <a:bodyPr wrap="square" rtlCol="0">
            <a:spAutoFit/>
          </a:bodyPr>
          <a:lstStyle/>
          <a:p>
            <a:r>
              <a:rPr lang="es-PE" sz="1801" i="1" dirty="0">
                <a:solidFill>
                  <a:srgbClr val="0070C0"/>
                </a:solidFill>
              </a:rPr>
              <a:t>cereza</a:t>
            </a:r>
          </a:p>
        </p:txBody>
      </p:sp>
      <p:sp>
        <p:nvSpPr>
          <p:cNvPr id="18" name="CuadroTexto 17"/>
          <p:cNvSpPr txBox="1"/>
          <p:nvPr/>
        </p:nvSpPr>
        <p:spPr>
          <a:xfrm>
            <a:off x="7817222" y="5825090"/>
            <a:ext cx="854354" cy="369460"/>
          </a:xfrm>
          <a:prstGeom prst="rect">
            <a:avLst/>
          </a:prstGeom>
          <a:noFill/>
        </p:spPr>
        <p:txBody>
          <a:bodyPr wrap="square" rtlCol="0">
            <a:spAutoFit/>
          </a:bodyPr>
          <a:lstStyle/>
          <a:p>
            <a:r>
              <a:rPr lang="es-PE" sz="1801" i="1" dirty="0">
                <a:solidFill>
                  <a:srgbClr val="0070C0"/>
                </a:solidFill>
              </a:rPr>
              <a:t>dátil</a:t>
            </a:r>
          </a:p>
        </p:txBody>
      </p:sp>
      <p:sp>
        <p:nvSpPr>
          <p:cNvPr id="19" name="CuadroTexto 18"/>
          <p:cNvSpPr txBox="1"/>
          <p:nvPr/>
        </p:nvSpPr>
        <p:spPr>
          <a:xfrm>
            <a:off x="8996107" y="4381983"/>
            <a:ext cx="777801" cy="369460"/>
          </a:xfrm>
          <a:prstGeom prst="rect">
            <a:avLst/>
          </a:prstGeom>
          <a:noFill/>
        </p:spPr>
        <p:txBody>
          <a:bodyPr wrap="square" rtlCol="0">
            <a:spAutoFit/>
          </a:bodyPr>
          <a:lstStyle/>
          <a:p>
            <a:r>
              <a:rPr lang="es-PE" sz="1801" i="1" dirty="0">
                <a:solidFill>
                  <a:srgbClr val="0070C0"/>
                </a:solidFill>
              </a:rPr>
              <a:t>kiwi</a:t>
            </a:r>
          </a:p>
        </p:txBody>
      </p:sp>
      <p:sp>
        <p:nvSpPr>
          <p:cNvPr id="20" name="CuadroTexto 19"/>
          <p:cNvSpPr txBox="1"/>
          <p:nvPr/>
        </p:nvSpPr>
        <p:spPr>
          <a:xfrm>
            <a:off x="8271413" y="2720737"/>
            <a:ext cx="1502495" cy="369460"/>
          </a:xfrm>
          <a:prstGeom prst="rect">
            <a:avLst/>
          </a:prstGeom>
          <a:noFill/>
        </p:spPr>
        <p:txBody>
          <a:bodyPr wrap="square" rtlCol="0">
            <a:spAutoFit/>
          </a:bodyPr>
          <a:lstStyle/>
          <a:p>
            <a:r>
              <a:rPr lang="es-PE" sz="1801" i="1" dirty="0" err="1">
                <a:solidFill>
                  <a:srgbClr val="0070C0"/>
                </a:solidFill>
              </a:rPr>
              <a:t>Macadamia</a:t>
            </a:r>
            <a:endParaRPr lang="es-PE" sz="1801" i="1" dirty="0">
              <a:solidFill>
                <a:srgbClr val="0070C0"/>
              </a:solidFill>
            </a:endParaRPr>
          </a:p>
        </p:txBody>
      </p:sp>
      <p:sp>
        <p:nvSpPr>
          <p:cNvPr id="21" name="CuadroTexto 20"/>
          <p:cNvSpPr txBox="1"/>
          <p:nvPr/>
        </p:nvSpPr>
        <p:spPr>
          <a:xfrm>
            <a:off x="5559840" y="2713598"/>
            <a:ext cx="1133425" cy="369460"/>
          </a:xfrm>
          <a:prstGeom prst="rect">
            <a:avLst/>
          </a:prstGeom>
          <a:noFill/>
        </p:spPr>
        <p:txBody>
          <a:bodyPr wrap="square" rtlCol="0">
            <a:spAutoFit/>
          </a:bodyPr>
          <a:lstStyle/>
          <a:p>
            <a:r>
              <a:rPr lang="es-PE" sz="1801" i="1" dirty="0">
                <a:solidFill>
                  <a:srgbClr val="0070C0"/>
                </a:solidFill>
              </a:rPr>
              <a:t>Nuez</a:t>
            </a:r>
          </a:p>
        </p:txBody>
      </p:sp>
      <p:sp>
        <p:nvSpPr>
          <p:cNvPr id="22" name="CuadroTexto 21"/>
          <p:cNvSpPr txBox="1"/>
          <p:nvPr/>
        </p:nvSpPr>
        <p:spPr>
          <a:xfrm>
            <a:off x="2502677" y="4185691"/>
            <a:ext cx="1000523" cy="369460"/>
          </a:xfrm>
          <a:prstGeom prst="rect">
            <a:avLst/>
          </a:prstGeom>
          <a:noFill/>
        </p:spPr>
        <p:txBody>
          <a:bodyPr wrap="square" rtlCol="0">
            <a:spAutoFit/>
          </a:bodyPr>
          <a:lstStyle/>
          <a:p>
            <a:r>
              <a:rPr lang="es-PE" sz="1801" i="1" dirty="0">
                <a:solidFill>
                  <a:srgbClr val="0070C0"/>
                </a:solidFill>
              </a:rPr>
              <a:t>Carozo</a:t>
            </a:r>
          </a:p>
        </p:txBody>
      </p:sp>
      <p:pic>
        <p:nvPicPr>
          <p:cNvPr id="23" name="Imagen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49586" y="3241120"/>
            <a:ext cx="1776674" cy="1056236"/>
          </a:xfrm>
          <a:prstGeom prst="ellipse">
            <a:avLst/>
          </a:prstGeom>
          <a:ln>
            <a:noFill/>
          </a:ln>
          <a:effectLst>
            <a:softEdge rad="112500"/>
          </a:effectLst>
        </p:spPr>
      </p:pic>
      <p:sp>
        <p:nvSpPr>
          <p:cNvPr id="27" name="Rectángulo 26">
            <a:extLst>
              <a:ext uri="{FF2B5EF4-FFF2-40B4-BE49-F238E27FC236}">
                <a16:creationId xmlns:a16="http://schemas.microsoft.com/office/drawing/2014/main" id="{89DFFA39-036D-4290-9EC0-68EE79002AE6}"/>
              </a:ext>
            </a:extLst>
          </p:cNvPr>
          <p:cNvSpPr/>
          <p:nvPr/>
        </p:nvSpPr>
        <p:spPr>
          <a:xfrm>
            <a:off x="0" y="0"/>
            <a:ext cx="12192000" cy="636350"/>
          </a:xfrm>
          <a:prstGeom prst="rect">
            <a:avLst/>
          </a:prstGeom>
          <a:blipFill>
            <a:blip r:embed="rId1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PRIORIZACIÓN DE PRODUCTOS NUEVOS POR INVESTIGAR</a:t>
            </a:r>
            <a:endParaRPr lang="es-PE" b="1" dirty="0">
              <a:solidFill>
                <a:schemeClr val="bg1"/>
              </a:solidFill>
            </a:endParaRPr>
          </a:p>
        </p:txBody>
      </p:sp>
      <p:pic>
        <p:nvPicPr>
          <p:cNvPr id="24" name="5 Imagen">
            <a:extLst>
              <a:ext uri="{FF2B5EF4-FFF2-40B4-BE49-F238E27FC236}">
                <a16:creationId xmlns:a16="http://schemas.microsoft.com/office/drawing/2014/main" id="{FA2DE1D8-D1D3-4143-86A4-AD4E79A4006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227884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1CECF7F-F7B4-4860-9155-3F1EF79CFFAA}"/>
              </a:ext>
            </a:extLst>
          </p:cNvPr>
          <p:cNvSpPr/>
          <p:nvPr/>
        </p:nvSpPr>
        <p:spPr>
          <a:xfrm>
            <a:off x="0" y="0"/>
            <a:ext cx="12192000" cy="63635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bg1">
                    <a:lumMod val="95000"/>
                  </a:schemeClr>
                </a:solidFill>
              </a:rPr>
              <a:t>PERÚ: EXPORTACIONES TOTALES POR SECTORES</a:t>
            </a:r>
            <a:endParaRPr lang="es-PE" b="1" dirty="0">
              <a:solidFill>
                <a:schemeClr val="bg1">
                  <a:lumMod val="95000"/>
                </a:schemeClr>
              </a:solidFill>
            </a:endParaRPr>
          </a:p>
        </p:txBody>
      </p:sp>
      <p:pic>
        <p:nvPicPr>
          <p:cNvPr id="2" name="Imagen 1">
            <a:extLst>
              <a:ext uri="{FF2B5EF4-FFF2-40B4-BE49-F238E27FC236}">
                <a16:creationId xmlns:a16="http://schemas.microsoft.com/office/drawing/2014/main" id="{A3D89D8F-82BD-4569-8ADE-65E7F9FEB55A}"/>
              </a:ext>
            </a:extLst>
          </p:cNvPr>
          <p:cNvPicPr>
            <a:picLocks noChangeAspect="1"/>
          </p:cNvPicPr>
          <p:nvPr/>
        </p:nvPicPr>
        <p:blipFill>
          <a:blip r:embed="rId4"/>
          <a:stretch>
            <a:fillRect/>
          </a:stretch>
        </p:blipFill>
        <p:spPr>
          <a:xfrm>
            <a:off x="444975" y="798649"/>
            <a:ext cx="11266891" cy="5026967"/>
          </a:xfrm>
          <a:prstGeom prst="rect">
            <a:avLst/>
          </a:prstGeom>
        </p:spPr>
      </p:pic>
      <p:sp>
        <p:nvSpPr>
          <p:cNvPr id="13" name="Rectángulo: esquina doblada 12">
            <a:extLst>
              <a:ext uri="{FF2B5EF4-FFF2-40B4-BE49-F238E27FC236}">
                <a16:creationId xmlns:a16="http://schemas.microsoft.com/office/drawing/2014/main" id="{1CB1900B-A09B-4BC8-A076-4DD96ED57E0E}"/>
              </a:ext>
            </a:extLst>
          </p:cNvPr>
          <p:cNvSpPr/>
          <p:nvPr/>
        </p:nvSpPr>
        <p:spPr>
          <a:xfrm>
            <a:off x="0" y="5916199"/>
            <a:ext cx="4213123" cy="684000"/>
          </a:xfrm>
          <a:prstGeom prst="foldedCorne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ltLang="es-PE" b="1" dirty="0">
                <a:solidFill>
                  <a:schemeClr val="accent1">
                    <a:lumMod val="50000"/>
                  </a:schemeClr>
                </a:solidFill>
                <a:ea typeface="Tahoma" panose="020B0604030504040204" pitchFamily="34" charset="0"/>
                <a:cs typeface="Tahoma" panose="020B0604030504040204" pitchFamily="34" charset="0"/>
              </a:rPr>
              <a:t>El Agro es el 2° sector exportador</a:t>
            </a:r>
          </a:p>
        </p:txBody>
      </p:sp>
      <p:sp>
        <p:nvSpPr>
          <p:cNvPr id="18" name="Text Box 5">
            <a:extLst>
              <a:ext uri="{FF2B5EF4-FFF2-40B4-BE49-F238E27FC236}">
                <a16:creationId xmlns:a16="http://schemas.microsoft.com/office/drawing/2014/main" id="{985D747B-6BBF-4F24-8B0F-2A8D777D9935}"/>
              </a:ext>
            </a:extLst>
          </p:cNvPr>
          <p:cNvSpPr txBox="1">
            <a:spLocks noChangeArrowheads="1"/>
          </p:cNvSpPr>
          <p:nvPr/>
        </p:nvSpPr>
        <p:spPr bwMode="auto">
          <a:xfrm>
            <a:off x="5023" y="6606322"/>
            <a:ext cx="22573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100" b="1" dirty="0">
                <a:solidFill>
                  <a:srgbClr val="002060"/>
                </a:solidFill>
              </a:rPr>
              <a:t>Fuente: SUNAT – Elaboración AGAP</a:t>
            </a:r>
          </a:p>
        </p:txBody>
      </p:sp>
      <p:pic>
        <p:nvPicPr>
          <p:cNvPr id="6" name="5 Imagen">
            <a:extLst>
              <a:ext uri="{FF2B5EF4-FFF2-40B4-BE49-F238E27FC236}">
                <a16:creationId xmlns:a16="http://schemas.microsoft.com/office/drawing/2014/main" id="{FA2DE1D8-D1D3-4143-86A4-AD4E79A40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424062066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8537" cy="6858000"/>
          </a:xfrm>
          <a:prstGeom prst="rect">
            <a:avLst/>
          </a:prstGeom>
        </p:spPr>
      </p:pic>
      <p:pic>
        <p:nvPicPr>
          <p:cNvPr id="5" name="Imagen 4">
            <a:extLst>
              <a:ext uri="{FF2B5EF4-FFF2-40B4-BE49-F238E27FC236}">
                <a16:creationId xmlns:a16="http://schemas.microsoft.com/office/drawing/2014/main" id="{9FDB47A7-4EE1-4D61-A99A-AEC72D6AA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7" y="5553637"/>
            <a:ext cx="2566379" cy="1175617"/>
          </a:xfrm>
          <a:prstGeom prst="rect">
            <a:avLst/>
          </a:prstGeom>
        </p:spPr>
      </p:pic>
      <p:sp>
        <p:nvSpPr>
          <p:cNvPr id="8" name="Título 1"/>
          <p:cNvSpPr>
            <a:spLocks noGrp="1"/>
          </p:cNvSpPr>
          <p:nvPr>
            <p:ph type="title"/>
          </p:nvPr>
        </p:nvSpPr>
        <p:spPr>
          <a:xfrm>
            <a:off x="0" y="2334604"/>
            <a:ext cx="12192000" cy="2215685"/>
          </a:xfrm>
        </p:spPr>
        <p:txBody>
          <a:bodyPr>
            <a:noAutofit/>
          </a:bodyPr>
          <a:lstStyle/>
          <a:p>
            <a:r>
              <a:rPr lang="es-MX" sz="11800" b="1" dirty="0">
                <a:solidFill>
                  <a:schemeClr val="accent5">
                    <a:lumMod val="20000"/>
                    <a:lumOff val="80000"/>
                  </a:schemeClr>
                </a:solidFill>
              </a:rPr>
              <a:t>CLIMA DE NEGOCIOS</a:t>
            </a:r>
            <a:endParaRPr lang="es-PE" sz="11800" b="1" dirty="0">
              <a:solidFill>
                <a:schemeClr val="accent5">
                  <a:lumMod val="20000"/>
                  <a:lumOff val="80000"/>
                </a:schemeClr>
              </a:solidFill>
            </a:endParaRPr>
          </a:p>
        </p:txBody>
      </p:sp>
    </p:spTree>
    <p:extLst>
      <p:ext uri="{BB962C8B-B14F-4D97-AF65-F5344CB8AC3E}">
        <p14:creationId xmlns:p14="http://schemas.microsoft.com/office/powerpoint/2010/main" val="1648278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162"/>
          <p:cNvSpPr>
            <a:spLocks/>
          </p:cNvSpPr>
          <p:nvPr/>
        </p:nvSpPr>
        <p:spPr bwMode="auto">
          <a:xfrm>
            <a:off x="1631504" y="4170502"/>
            <a:ext cx="2160240" cy="2148955"/>
          </a:xfrm>
          <a:prstGeom prst="roundRect">
            <a:avLst>
              <a:gd name="adj" fmla="val 5052"/>
            </a:avLst>
          </a:prstGeom>
          <a:solidFill>
            <a:srgbClr val="92D050"/>
          </a:solidFill>
          <a:ln>
            <a:noFill/>
          </a:ln>
        </p:spPr>
        <p:style>
          <a:lnRef idx="2">
            <a:schemeClr val="accent4"/>
          </a:lnRef>
          <a:fillRef idx="1">
            <a:schemeClr val="lt1"/>
          </a:fillRef>
          <a:effectRef idx="0">
            <a:schemeClr val="accent4"/>
          </a:effectRef>
          <a:fontRef idx="minor">
            <a:schemeClr val="dk1"/>
          </a:fontRef>
        </p:style>
        <p:txBody>
          <a:bodyPr spcFirstLastPara="0" vert="horz" wrap="square" lIns="36000" tIns="36000" rIns="72000" bIns="72000" numCol="1" spcCol="1270" anchor="ctr" anchorCtr="1">
            <a:noAutofit/>
          </a:bodyPr>
          <a:lstStyle/>
          <a:p>
            <a:pPr marL="268288" lvl="1" indent="-182563" defTabSz="1111250">
              <a:lnSpc>
                <a:spcPct val="90000"/>
              </a:lnSpc>
              <a:spcBef>
                <a:spcPct val="0"/>
              </a:spcBef>
              <a:spcAft>
                <a:spcPct val="15000"/>
              </a:spcAft>
              <a:buFont typeface="Arial" panose="020B0604020202020204" pitchFamily="34" charset="0"/>
              <a:buChar char="•"/>
            </a:pPr>
            <a:r>
              <a:rPr lang="es-PE" sz="1600" b="1" spc="-50" dirty="0">
                <a:solidFill>
                  <a:schemeClr val="bg1"/>
                </a:solidFill>
              </a:rPr>
              <a:t>Entorno económico adecuado</a:t>
            </a:r>
          </a:p>
          <a:p>
            <a:pPr marL="268288" lvl="1" indent="-182563" defTabSz="1111250">
              <a:lnSpc>
                <a:spcPct val="90000"/>
              </a:lnSpc>
              <a:spcBef>
                <a:spcPct val="0"/>
              </a:spcBef>
              <a:spcAft>
                <a:spcPct val="15000"/>
              </a:spcAft>
              <a:buFont typeface="Arial" panose="020B0604020202020204" pitchFamily="34" charset="0"/>
              <a:buChar char="•"/>
            </a:pPr>
            <a:r>
              <a:rPr lang="es-PE" sz="1600" b="1" spc="-50" dirty="0">
                <a:solidFill>
                  <a:schemeClr val="bg1"/>
                </a:solidFill>
              </a:rPr>
              <a:t>Estabilidad jurídica</a:t>
            </a:r>
          </a:p>
          <a:p>
            <a:pPr marL="268288" lvl="1" indent="-182563" defTabSz="1111250">
              <a:lnSpc>
                <a:spcPct val="90000"/>
              </a:lnSpc>
              <a:spcBef>
                <a:spcPct val="0"/>
              </a:spcBef>
              <a:spcAft>
                <a:spcPct val="15000"/>
              </a:spcAft>
              <a:buFont typeface="Arial" panose="020B0604020202020204" pitchFamily="34" charset="0"/>
              <a:buChar char="•"/>
            </a:pPr>
            <a:r>
              <a:rPr lang="es-PE" sz="1600" b="1" spc="-50" dirty="0" err="1">
                <a:solidFill>
                  <a:schemeClr val="bg1"/>
                </a:solidFill>
              </a:rPr>
              <a:t>TLC´s</a:t>
            </a:r>
            <a:endParaRPr lang="es-PE" sz="1600" b="1" spc="-50" dirty="0">
              <a:solidFill>
                <a:schemeClr val="bg1"/>
              </a:solidFill>
            </a:endParaRPr>
          </a:p>
          <a:p>
            <a:pPr marL="268288" lvl="1" indent="-182563" defTabSz="1111250">
              <a:lnSpc>
                <a:spcPct val="90000"/>
              </a:lnSpc>
              <a:spcBef>
                <a:spcPct val="0"/>
              </a:spcBef>
              <a:spcAft>
                <a:spcPct val="15000"/>
              </a:spcAft>
              <a:buFont typeface="Arial" panose="020B0604020202020204" pitchFamily="34" charset="0"/>
              <a:buChar char="•"/>
            </a:pPr>
            <a:r>
              <a:rPr lang="es-PE" sz="1600" b="1" spc="-50" dirty="0">
                <a:solidFill>
                  <a:schemeClr val="bg1"/>
                </a:solidFill>
              </a:rPr>
              <a:t>Apertura fitosanitarias</a:t>
            </a:r>
          </a:p>
        </p:txBody>
      </p:sp>
      <p:sp>
        <p:nvSpPr>
          <p:cNvPr id="9" name="Freeform 1162"/>
          <p:cNvSpPr>
            <a:spLocks/>
          </p:cNvSpPr>
          <p:nvPr/>
        </p:nvSpPr>
        <p:spPr bwMode="auto">
          <a:xfrm>
            <a:off x="3863752" y="4170502"/>
            <a:ext cx="2160240" cy="2148955"/>
          </a:xfrm>
          <a:prstGeom prst="roundRect">
            <a:avLst>
              <a:gd name="adj" fmla="val 5573"/>
            </a:avLst>
          </a:prstGeom>
          <a:solidFill>
            <a:srgbClr val="92D050"/>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36000" tIns="36000" rIns="72000" bIns="72000" numCol="1" spcCol="1270" anchor="ctr" anchorCtr="1">
            <a:noAutofit/>
          </a:bodyPr>
          <a:lstStyle/>
          <a:p>
            <a:pPr marL="268288" lvl="1" indent="-182563" defTabSz="1111250">
              <a:lnSpc>
                <a:spcPct val="90000"/>
              </a:lnSpc>
              <a:spcBef>
                <a:spcPct val="0"/>
              </a:spcBef>
              <a:spcAft>
                <a:spcPct val="15000"/>
              </a:spcAft>
              <a:buFont typeface="Arial" panose="020B0604020202020204" pitchFamily="34" charset="0"/>
              <a:buChar char="•"/>
            </a:pPr>
            <a:r>
              <a:rPr lang="es-MX" sz="1600" b="1" dirty="0">
                <a:solidFill>
                  <a:schemeClr val="bg1"/>
                </a:solidFill>
                <a:ea typeface="Tahoma" panose="020B0604030504040204" pitchFamily="34" charset="0"/>
                <a:cs typeface="Tahoma" panose="020B0604030504040204" pitchFamily="34" charset="0"/>
              </a:rPr>
              <a:t>Inversiones Sostenibles</a:t>
            </a:r>
          </a:p>
          <a:p>
            <a:pPr marL="268288" lvl="1" indent="-182563" defTabSz="1111250">
              <a:lnSpc>
                <a:spcPct val="90000"/>
              </a:lnSpc>
              <a:spcBef>
                <a:spcPct val="0"/>
              </a:spcBef>
              <a:spcAft>
                <a:spcPct val="15000"/>
              </a:spcAft>
              <a:buFont typeface="Arial" panose="020B0604020202020204" pitchFamily="34" charset="0"/>
              <a:buChar char="•"/>
            </a:pPr>
            <a:r>
              <a:rPr lang="es-MX" sz="1600" b="1" dirty="0">
                <a:solidFill>
                  <a:schemeClr val="bg1"/>
                </a:solidFill>
                <a:ea typeface="Tahoma" panose="020B0604030504040204" pitchFamily="34" charset="0"/>
                <a:cs typeface="Tahoma" panose="020B0604030504040204" pitchFamily="34" charset="0"/>
              </a:rPr>
              <a:t>Investigación, desarrollo e innovación</a:t>
            </a:r>
          </a:p>
          <a:p>
            <a:pPr marL="268288" lvl="1" indent="-182563" defTabSz="1111250">
              <a:lnSpc>
                <a:spcPct val="90000"/>
              </a:lnSpc>
              <a:spcBef>
                <a:spcPct val="0"/>
              </a:spcBef>
              <a:spcAft>
                <a:spcPct val="15000"/>
              </a:spcAft>
              <a:buFont typeface="Arial" panose="020B0604020202020204" pitchFamily="34" charset="0"/>
              <a:buChar char="•"/>
            </a:pPr>
            <a:r>
              <a:rPr lang="es-PE" sz="1600" b="1" spc="-50" dirty="0">
                <a:solidFill>
                  <a:schemeClr val="bg1"/>
                </a:solidFill>
              </a:rPr>
              <a:t>Personal calificado</a:t>
            </a:r>
          </a:p>
          <a:p>
            <a:pPr marL="268288" lvl="1" indent="-182563" defTabSz="1111250">
              <a:lnSpc>
                <a:spcPct val="90000"/>
              </a:lnSpc>
              <a:spcBef>
                <a:spcPct val="0"/>
              </a:spcBef>
              <a:spcAft>
                <a:spcPct val="15000"/>
              </a:spcAft>
              <a:buFont typeface="Arial" panose="020B0604020202020204" pitchFamily="34" charset="0"/>
              <a:buChar char="•"/>
            </a:pPr>
            <a:r>
              <a:rPr lang="es-PE" sz="1600" b="1" spc="-50" dirty="0">
                <a:solidFill>
                  <a:schemeClr val="bg1"/>
                </a:solidFill>
              </a:rPr>
              <a:t>Productos con alto valor y calidad</a:t>
            </a:r>
          </a:p>
          <a:p>
            <a:pPr marL="268288" lvl="1" indent="-182563" defTabSz="1111250">
              <a:lnSpc>
                <a:spcPct val="90000"/>
              </a:lnSpc>
              <a:spcBef>
                <a:spcPct val="0"/>
              </a:spcBef>
              <a:spcAft>
                <a:spcPct val="15000"/>
              </a:spcAft>
              <a:buFont typeface="Arial" panose="020B0604020202020204" pitchFamily="34" charset="0"/>
              <a:buChar char="•"/>
            </a:pPr>
            <a:r>
              <a:rPr lang="es-PE" sz="1600" b="1" spc="-50" dirty="0" err="1">
                <a:solidFill>
                  <a:schemeClr val="bg1"/>
                </a:solidFill>
              </a:rPr>
              <a:t>Asociatividad</a:t>
            </a:r>
            <a:endParaRPr lang="es-PE" sz="1600" b="1" spc="-50" dirty="0">
              <a:solidFill>
                <a:schemeClr val="bg1"/>
              </a:solidFill>
            </a:endParaRPr>
          </a:p>
        </p:txBody>
      </p:sp>
      <p:sp>
        <p:nvSpPr>
          <p:cNvPr id="10" name="Freeform 1162"/>
          <p:cNvSpPr>
            <a:spLocks/>
          </p:cNvSpPr>
          <p:nvPr/>
        </p:nvSpPr>
        <p:spPr bwMode="auto">
          <a:xfrm>
            <a:off x="6096000" y="4185345"/>
            <a:ext cx="2160240" cy="2148955"/>
          </a:xfrm>
          <a:prstGeom prst="roundRect">
            <a:avLst>
              <a:gd name="adj" fmla="val 5052"/>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36000" tIns="36000" rIns="72000" bIns="72000" numCol="1" spcCol="1270" anchor="ctr" anchorCtr="1">
            <a:noAutofit/>
          </a:bodyPr>
          <a:lstStyle/>
          <a:p>
            <a:pPr marL="268288" lvl="2" indent="-169863" defTabSz="1111250">
              <a:lnSpc>
                <a:spcPct val="90000"/>
              </a:lnSpc>
              <a:spcBef>
                <a:spcPct val="0"/>
              </a:spcBef>
              <a:spcAft>
                <a:spcPct val="15000"/>
              </a:spcAft>
              <a:buFont typeface="Arial" panose="020B0604020202020204" pitchFamily="34" charset="0"/>
              <a:buChar char="•"/>
            </a:pPr>
            <a:r>
              <a:rPr lang="es-PE" sz="1350" b="1" spc="-50" dirty="0">
                <a:solidFill>
                  <a:schemeClr val="bg1"/>
                </a:solidFill>
              </a:rPr>
              <a:t>MINAGRI </a:t>
            </a:r>
          </a:p>
          <a:p>
            <a:pPr marL="268288" lvl="2" indent="-169863" defTabSz="1111250">
              <a:lnSpc>
                <a:spcPct val="90000"/>
              </a:lnSpc>
              <a:spcBef>
                <a:spcPct val="0"/>
              </a:spcBef>
              <a:spcAft>
                <a:spcPct val="15000"/>
              </a:spcAft>
              <a:buFont typeface="Arial" panose="020B0604020202020204" pitchFamily="34" charset="0"/>
              <a:buChar char="•"/>
            </a:pPr>
            <a:r>
              <a:rPr lang="es-PE" sz="1350" b="1" spc="-50" dirty="0">
                <a:solidFill>
                  <a:schemeClr val="bg1"/>
                </a:solidFill>
              </a:rPr>
              <a:t>SENASA</a:t>
            </a:r>
          </a:p>
          <a:p>
            <a:pPr marL="268288" lvl="2" indent="-169863" defTabSz="1111250">
              <a:lnSpc>
                <a:spcPct val="90000"/>
              </a:lnSpc>
              <a:spcBef>
                <a:spcPct val="0"/>
              </a:spcBef>
              <a:spcAft>
                <a:spcPct val="15000"/>
              </a:spcAft>
              <a:buFont typeface="Arial" panose="020B0604020202020204" pitchFamily="34" charset="0"/>
              <a:buChar char="•"/>
            </a:pPr>
            <a:r>
              <a:rPr lang="es-PE" sz="1350" b="1" spc="-50" dirty="0">
                <a:solidFill>
                  <a:schemeClr val="bg1"/>
                </a:solidFill>
              </a:rPr>
              <a:t>ANA</a:t>
            </a:r>
          </a:p>
          <a:p>
            <a:pPr marL="268288" lvl="2" indent="-169863" defTabSz="1111250">
              <a:lnSpc>
                <a:spcPct val="90000"/>
              </a:lnSpc>
              <a:spcBef>
                <a:spcPct val="0"/>
              </a:spcBef>
              <a:spcAft>
                <a:spcPct val="15000"/>
              </a:spcAft>
              <a:buFont typeface="Arial" panose="020B0604020202020204" pitchFamily="34" charset="0"/>
              <a:buChar char="•"/>
            </a:pPr>
            <a:r>
              <a:rPr lang="es-PE" sz="1350" b="1" spc="-50" dirty="0">
                <a:solidFill>
                  <a:schemeClr val="bg1"/>
                </a:solidFill>
              </a:rPr>
              <a:t>INIA</a:t>
            </a:r>
          </a:p>
          <a:p>
            <a:pPr marL="268288" lvl="2" indent="-169863" defTabSz="1111250">
              <a:lnSpc>
                <a:spcPct val="90000"/>
              </a:lnSpc>
              <a:spcBef>
                <a:spcPct val="0"/>
              </a:spcBef>
              <a:spcAft>
                <a:spcPct val="15000"/>
              </a:spcAft>
              <a:buFont typeface="Arial" panose="020B0604020202020204" pitchFamily="34" charset="0"/>
              <a:buChar char="•"/>
            </a:pPr>
            <a:r>
              <a:rPr lang="es-PE" sz="1350" b="1" spc="-50" dirty="0">
                <a:solidFill>
                  <a:schemeClr val="bg1"/>
                </a:solidFill>
              </a:rPr>
              <a:t>CITE</a:t>
            </a:r>
          </a:p>
          <a:p>
            <a:pPr marL="268288" lvl="2" indent="-169863" defTabSz="1111250">
              <a:lnSpc>
                <a:spcPct val="90000"/>
              </a:lnSpc>
              <a:spcBef>
                <a:spcPct val="0"/>
              </a:spcBef>
              <a:spcAft>
                <a:spcPct val="15000"/>
              </a:spcAft>
              <a:buFont typeface="Arial" panose="020B0604020202020204" pitchFamily="34" charset="0"/>
              <a:buChar char="•"/>
            </a:pPr>
            <a:r>
              <a:rPr lang="es-PE" sz="1350" b="1" spc="-50" dirty="0">
                <a:solidFill>
                  <a:schemeClr val="bg1"/>
                </a:solidFill>
              </a:rPr>
              <a:t>MINCETUR</a:t>
            </a:r>
          </a:p>
          <a:p>
            <a:pPr marL="268288" lvl="2" indent="-169863" defTabSz="1111250">
              <a:lnSpc>
                <a:spcPct val="90000"/>
              </a:lnSpc>
              <a:spcBef>
                <a:spcPct val="0"/>
              </a:spcBef>
              <a:spcAft>
                <a:spcPct val="15000"/>
              </a:spcAft>
              <a:buFont typeface="Arial" panose="020B0604020202020204" pitchFamily="34" charset="0"/>
              <a:buChar char="•"/>
            </a:pPr>
            <a:r>
              <a:rPr lang="es-PE" sz="1350" b="1" spc="-50" dirty="0">
                <a:solidFill>
                  <a:schemeClr val="bg1"/>
                </a:solidFill>
              </a:rPr>
              <a:t>PROMPERU</a:t>
            </a:r>
          </a:p>
          <a:p>
            <a:pPr marL="268288" lvl="2" indent="-169863" defTabSz="1111250">
              <a:lnSpc>
                <a:spcPct val="90000"/>
              </a:lnSpc>
              <a:spcBef>
                <a:spcPct val="0"/>
              </a:spcBef>
              <a:spcAft>
                <a:spcPct val="15000"/>
              </a:spcAft>
              <a:buFont typeface="Arial" panose="020B0604020202020204" pitchFamily="34" charset="0"/>
              <a:buChar char="•"/>
            </a:pPr>
            <a:r>
              <a:rPr lang="es-PE" sz="1350" b="1" spc="-50" dirty="0">
                <a:solidFill>
                  <a:schemeClr val="bg1"/>
                </a:solidFill>
              </a:rPr>
              <a:t>MINAM</a:t>
            </a:r>
          </a:p>
          <a:p>
            <a:pPr marL="268288" lvl="2" indent="-169863" defTabSz="1111250">
              <a:lnSpc>
                <a:spcPct val="90000"/>
              </a:lnSpc>
              <a:spcBef>
                <a:spcPct val="0"/>
              </a:spcBef>
              <a:spcAft>
                <a:spcPct val="15000"/>
              </a:spcAft>
              <a:buFont typeface="Arial" panose="020B0604020202020204" pitchFamily="34" charset="0"/>
              <a:buChar char="•"/>
            </a:pPr>
            <a:r>
              <a:rPr lang="es-PE" sz="1350" b="1" spc="-50" dirty="0">
                <a:solidFill>
                  <a:schemeClr val="bg1"/>
                </a:solidFill>
              </a:rPr>
              <a:t>OCEX</a:t>
            </a:r>
          </a:p>
          <a:p>
            <a:pPr marL="268288" lvl="2" indent="-169863" defTabSz="1111250">
              <a:lnSpc>
                <a:spcPct val="90000"/>
              </a:lnSpc>
              <a:spcBef>
                <a:spcPct val="0"/>
              </a:spcBef>
              <a:spcAft>
                <a:spcPct val="15000"/>
              </a:spcAft>
              <a:buFont typeface="Arial" panose="020B0604020202020204" pitchFamily="34" charset="0"/>
              <a:buChar char="•"/>
            </a:pPr>
            <a:r>
              <a:rPr lang="es-PE" sz="1350" b="1" spc="-50" dirty="0">
                <a:solidFill>
                  <a:schemeClr val="bg1"/>
                </a:solidFill>
              </a:rPr>
              <a:t>RREE  - Embajadas </a:t>
            </a: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07768" y="790218"/>
            <a:ext cx="3995972" cy="2458514"/>
          </a:xfrm>
          <a:prstGeom prst="rect">
            <a:avLst/>
          </a:prstGeom>
        </p:spPr>
      </p:pic>
      <p:sp>
        <p:nvSpPr>
          <p:cNvPr id="3" name="Rectángulo 2"/>
          <p:cNvSpPr/>
          <p:nvPr/>
        </p:nvSpPr>
        <p:spPr>
          <a:xfrm>
            <a:off x="1631504" y="3775581"/>
            <a:ext cx="2140314" cy="313932"/>
          </a:xfrm>
          <a:prstGeom prst="rect">
            <a:avLst/>
          </a:prstGeom>
        </p:spPr>
        <p:txBody>
          <a:bodyPr wrap="square">
            <a:spAutoFit/>
          </a:bodyPr>
          <a:lstStyle/>
          <a:p>
            <a:pPr marL="87312" lvl="1" algn="ctr" defTabSz="1111250">
              <a:lnSpc>
                <a:spcPct val="90000"/>
              </a:lnSpc>
              <a:spcBef>
                <a:spcPct val="0"/>
              </a:spcBef>
              <a:spcAft>
                <a:spcPct val="15000"/>
              </a:spcAft>
            </a:pPr>
            <a:r>
              <a:rPr lang="es-PE" sz="1600" b="1" spc="-50" dirty="0">
                <a:solidFill>
                  <a:schemeClr val="tx2">
                    <a:lumMod val="60000"/>
                    <a:lumOff val="40000"/>
                  </a:schemeClr>
                </a:solidFill>
              </a:rPr>
              <a:t>Reglas de juego claras</a:t>
            </a:r>
          </a:p>
        </p:txBody>
      </p:sp>
      <p:sp>
        <p:nvSpPr>
          <p:cNvPr id="5" name="Rectángulo 4"/>
          <p:cNvSpPr/>
          <p:nvPr/>
        </p:nvSpPr>
        <p:spPr>
          <a:xfrm>
            <a:off x="3863752" y="3664783"/>
            <a:ext cx="2140160" cy="535531"/>
          </a:xfrm>
          <a:prstGeom prst="rect">
            <a:avLst/>
          </a:prstGeom>
        </p:spPr>
        <p:txBody>
          <a:bodyPr wrap="square">
            <a:spAutoFit/>
          </a:bodyPr>
          <a:lstStyle/>
          <a:p>
            <a:pPr marL="87312" lvl="1" algn="ctr" defTabSz="1111250">
              <a:lnSpc>
                <a:spcPct val="90000"/>
              </a:lnSpc>
              <a:spcBef>
                <a:spcPct val="0"/>
              </a:spcBef>
              <a:spcAft>
                <a:spcPct val="15000"/>
              </a:spcAft>
            </a:pPr>
            <a:r>
              <a:rPr lang="es-PE" sz="1600" b="1" spc="-50" dirty="0">
                <a:solidFill>
                  <a:schemeClr val="tx2">
                    <a:lumMod val="60000"/>
                    <a:lumOff val="40000"/>
                  </a:schemeClr>
                </a:solidFill>
              </a:rPr>
              <a:t>Empresarios modernos y eficientes</a:t>
            </a:r>
          </a:p>
        </p:txBody>
      </p:sp>
      <p:sp>
        <p:nvSpPr>
          <p:cNvPr id="6" name="Rectángulo 5"/>
          <p:cNvSpPr/>
          <p:nvPr/>
        </p:nvSpPr>
        <p:spPr>
          <a:xfrm>
            <a:off x="6115926" y="3664783"/>
            <a:ext cx="2120234" cy="535531"/>
          </a:xfrm>
          <a:prstGeom prst="rect">
            <a:avLst/>
          </a:prstGeom>
        </p:spPr>
        <p:txBody>
          <a:bodyPr wrap="square">
            <a:spAutoFit/>
          </a:bodyPr>
          <a:lstStyle/>
          <a:p>
            <a:pPr marL="87312" lvl="1" algn="ctr" defTabSz="1111250">
              <a:lnSpc>
                <a:spcPct val="90000"/>
              </a:lnSpc>
              <a:spcBef>
                <a:spcPct val="0"/>
              </a:spcBef>
              <a:spcAft>
                <a:spcPct val="15000"/>
              </a:spcAft>
            </a:pPr>
            <a:r>
              <a:rPr lang="es-PE" sz="1600" b="1" spc="-50" dirty="0">
                <a:solidFill>
                  <a:schemeClr val="tx2">
                    <a:lumMod val="60000"/>
                    <a:lumOff val="40000"/>
                  </a:schemeClr>
                </a:solidFill>
              </a:rPr>
              <a:t>Instituciones publicas solidas y competitivas</a:t>
            </a:r>
          </a:p>
        </p:txBody>
      </p:sp>
      <p:sp>
        <p:nvSpPr>
          <p:cNvPr id="13" name="Flecha izquierda y derecha 12"/>
          <p:cNvSpPr/>
          <p:nvPr/>
        </p:nvSpPr>
        <p:spPr>
          <a:xfrm>
            <a:off x="1631504" y="3140968"/>
            <a:ext cx="8844390" cy="648072"/>
          </a:xfrm>
          <a:prstGeom prst="leftRightArrow">
            <a:avLst/>
          </a:prstGeom>
          <a:solidFill>
            <a:schemeClr val="tx2">
              <a:lumMod val="60000"/>
              <a:lumOff val="40000"/>
            </a:schemeClr>
          </a:solidFill>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PE" b="1" dirty="0">
                <a:solidFill>
                  <a:schemeClr val="bg1"/>
                </a:solidFill>
              </a:rPr>
              <a:t>COMPETITIVIDAD</a:t>
            </a:r>
          </a:p>
        </p:txBody>
      </p:sp>
      <p:sp>
        <p:nvSpPr>
          <p:cNvPr id="12" name="Freeform 1162"/>
          <p:cNvSpPr>
            <a:spLocks/>
          </p:cNvSpPr>
          <p:nvPr/>
        </p:nvSpPr>
        <p:spPr bwMode="auto">
          <a:xfrm>
            <a:off x="8315654" y="4185344"/>
            <a:ext cx="2160240" cy="2148955"/>
          </a:xfrm>
          <a:prstGeom prst="roundRect">
            <a:avLst>
              <a:gd name="adj" fmla="val 5052"/>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36000" tIns="36000" rIns="72000" bIns="72000" numCol="1" spcCol="1270" anchor="ctr" anchorCtr="1">
            <a:noAutofit/>
          </a:bodyPr>
          <a:lstStyle/>
          <a:p>
            <a:pPr marL="185738" lvl="2" indent="-169863" defTabSz="1162050">
              <a:lnSpc>
                <a:spcPct val="90000"/>
              </a:lnSpc>
              <a:spcBef>
                <a:spcPct val="0"/>
              </a:spcBef>
              <a:spcAft>
                <a:spcPct val="15000"/>
              </a:spcAft>
              <a:buFont typeface="Arial" panose="020B0604020202020204" pitchFamily="34" charset="0"/>
              <a:buChar char="•"/>
            </a:pPr>
            <a:r>
              <a:rPr lang="es-PE" sz="1600" b="1" spc="-50" dirty="0">
                <a:solidFill>
                  <a:schemeClr val="bg1"/>
                </a:solidFill>
              </a:rPr>
              <a:t>Puertos</a:t>
            </a:r>
          </a:p>
          <a:p>
            <a:pPr marL="185738" lvl="2" indent="-169863" defTabSz="1162050">
              <a:lnSpc>
                <a:spcPct val="90000"/>
              </a:lnSpc>
              <a:spcBef>
                <a:spcPct val="0"/>
              </a:spcBef>
              <a:spcAft>
                <a:spcPct val="15000"/>
              </a:spcAft>
              <a:buFont typeface="Arial" panose="020B0604020202020204" pitchFamily="34" charset="0"/>
              <a:buChar char="•"/>
            </a:pPr>
            <a:r>
              <a:rPr lang="es-PE" sz="1600" b="1" spc="-50" dirty="0">
                <a:solidFill>
                  <a:schemeClr val="bg1"/>
                </a:solidFill>
              </a:rPr>
              <a:t>Aeropuertos</a:t>
            </a:r>
          </a:p>
          <a:p>
            <a:pPr marL="185738" lvl="2" indent="-169863" defTabSz="1162050">
              <a:lnSpc>
                <a:spcPct val="90000"/>
              </a:lnSpc>
              <a:spcBef>
                <a:spcPct val="0"/>
              </a:spcBef>
              <a:spcAft>
                <a:spcPct val="15000"/>
              </a:spcAft>
              <a:buFont typeface="Arial" panose="020B0604020202020204" pitchFamily="34" charset="0"/>
              <a:buChar char="•"/>
            </a:pPr>
            <a:r>
              <a:rPr lang="es-PE" sz="1600" b="1" spc="-50" dirty="0">
                <a:solidFill>
                  <a:schemeClr val="bg1"/>
                </a:solidFill>
              </a:rPr>
              <a:t>Carreteras</a:t>
            </a:r>
          </a:p>
          <a:p>
            <a:pPr marL="185738" lvl="2" indent="-169863" defTabSz="1162050">
              <a:lnSpc>
                <a:spcPct val="90000"/>
              </a:lnSpc>
              <a:spcBef>
                <a:spcPct val="0"/>
              </a:spcBef>
              <a:spcAft>
                <a:spcPct val="15000"/>
              </a:spcAft>
              <a:buFont typeface="Arial" panose="020B0604020202020204" pitchFamily="34" charset="0"/>
              <a:buChar char="•"/>
            </a:pPr>
            <a:r>
              <a:rPr lang="es-PE" sz="1600" b="1" spc="-50" dirty="0">
                <a:solidFill>
                  <a:schemeClr val="bg1"/>
                </a:solidFill>
              </a:rPr>
              <a:t>Sistemas de comunicación</a:t>
            </a:r>
          </a:p>
          <a:p>
            <a:pPr marL="185738" lvl="2" indent="-169863" defTabSz="1162050">
              <a:lnSpc>
                <a:spcPct val="90000"/>
              </a:lnSpc>
              <a:spcBef>
                <a:spcPct val="0"/>
              </a:spcBef>
              <a:spcAft>
                <a:spcPct val="15000"/>
              </a:spcAft>
              <a:buFont typeface="Arial" panose="020B0604020202020204" pitchFamily="34" charset="0"/>
              <a:buChar char="•"/>
            </a:pPr>
            <a:r>
              <a:rPr lang="es-PE" sz="1600" b="1" spc="-50" dirty="0">
                <a:solidFill>
                  <a:schemeClr val="bg1"/>
                </a:solidFill>
              </a:rPr>
              <a:t>Proyectos de Irrigación</a:t>
            </a:r>
          </a:p>
        </p:txBody>
      </p:sp>
      <p:sp>
        <p:nvSpPr>
          <p:cNvPr id="14" name="Rectángulo 13"/>
          <p:cNvSpPr/>
          <p:nvPr/>
        </p:nvSpPr>
        <p:spPr>
          <a:xfrm>
            <a:off x="8315654" y="3775581"/>
            <a:ext cx="2160240" cy="313932"/>
          </a:xfrm>
          <a:prstGeom prst="rect">
            <a:avLst/>
          </a:prstGeom>
        </p:spPr>
        <p:txBody>
          <a:bodyPr wrap="square">
            <a:spAutoFit/>
          </a:bodyPr>
          <a:lstStyle/>
          <a:p>
            <a:pPr marL="87312" lvl="1" algn="ctr" defTabSz="1111250">
              <a:lnSpc>
                <a:spcPct val="90000"/>
              </a:lnSpc>
              <a:spcBef>
                <a:spcPct val="0"/>
              </a:spcBef>
              <a:spcAft>
                <a:spcPct val="15000"/>
              </a:spcAft>
            </a:pPr>
            <a:r>
              <a:rPr lang="es-PE" sz="1600" b="1" spc="-50" dirty="0">
                <a:solidFill>
                  <a:schemeClr val="tx2">
                    <a:lumMod val="60000"/>
                    <a:lumOff val="40000"/>
                  </a:schemeClr>
                </a:solidFill>
              </a:rPr>
              <a:t>Infraestructura</a:t>
            </a:r>
          </a:p>
        </p:txBody>
      </p:sp>
      <p:sp>
        <p:nvSpPr>
          <p:cNvPr id="7" name="Rectángulo redondeado 6"/>
          <p:cNvSpPr/>
          <p:nvPr/>
        </p:nvSpPr>
        <p:spPr>
          <a:xfrm>
            <a:off x="1631504" y="6416278"/>
            <a:ext cx="8844390" cy="3935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bg1"/>
                </a:solidFill>
              </a:rPr>
              <a:t>Trabajo conjunto Publico - Privado</a:t>
            </a:r>
          </a:p>
        </p:txBody>
      </p:sp>
      <p:sp>
        <p:nvSpPr>
          <p:cNvPr id="16" name="Rectángulo 15">
            <a:extLst>
              <a:ext uri="{FF2B5EF4-FFF2-40B4-BE49-F238E27FC236}">
                <a16:creationId xmlns:a16="http://schemas.microsoft.com/office/drawing/2014/main" id="{CCEFDFC4-16F3-40FB-B8F9-F1705868ABE0}"/>
              </a:ext>
            </a:extLst>
          </p:cNvPr>
          <p:cNvSpPr/>
          <p:nvPr/>
        </p:nvSpPr>
        <p:spPr>
          <a:xfrm>
            <a:off x="0" y="0"/>
            <a:ext cx="12192000" cy="636350"/>
          </a:xfrm>
          <a:prstGeom prst="rect">
            <a:avLst/>
          </a:pr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LA CLAVE DEL ÉXITO DEL SECTOR AGRO</a:t>
            </a:r>
            <a:endParaRPr lang="es-PE" b="1" dirty="0">
              <a:solidFill>
                <a:schemeClr val="bg1"/>
              </a:solidFill>
            </a:endParaRPr>
          </a:p>
        </p:txBody>
      </p:sp>
      <p:pic>
        <p:nvPicPr>
          <p:cNvPr id="18" name="5 Imagen">
            <a:extLst>
              <a:ext uri="{FF2B5EF4-FFF2-40B4-BE49-F238E27FC236}">
                <a16:creationId xmlns:a16="http://schemas.microsoft.com/office/drawing/2014/main" id="{FA2DE1D8-D1D3-4143-86A4-AD4E79A40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351000238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gusano, invertebrado&#10;&#10;Descripción generada con confianza muy alta">
            <a:extLst>
              <a:ext uri="{FF2B5EF4-FFF2-40B4-BE49-F238E27FC236}">
                <a16:creationId xmlns:a16="http://schemas.microsoft.com/office/drawing/2014/main" id="{55E5B814-8D73-4DBC-9F97-DC36ABEDB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 y="2321157"/>
            <a:ext cx="12191999" cy="2215685"/>
          </a:xfrm>
        </p:spPr>
        <p:txBody>
          <a:bodyPr>
            <a:noAutofit/>
          </a:bodyPr>
          <a:lstStyle/>
          <a:p>
            <a:r>
              <a:rPr lang="es-MX" sz="11800" b="1" dirty="0">
                <a:solidFill>
                  <a:schemeClr val="accent5">
                    <a:lumMod val="20000"/>
                    <a:lumOff val="80000"/>
                  </a:schemeClr>
                </a:solidFill>
              </a:rPr>
              <a:t>OPORTUNIDADES</a:t>
            </a:r>
            <a:endParaRPr lang="es-PE" sz="11800" b="1" dirty="0">
              <a:solidFill>
                <a:schemeClr val="accent5">
                  <a:lumMod val="20000"/>
                  <a:lumOff val="80000"/>
                </a:schemeClr>
              </a:solidFill>
            </a:endParaRPr>
          </a:p>
        </p:txBody>
      </p:sp>
      <p:pic>
        <p:nvPicPr>
          <p:cNvPr id="5" name="Imagen 4">
            <a:extLst>
              <a:ext uri="{FF2B5EF4-FFF2-40B4-BE49-F238E27FC236}">
                <a16:creationId xmlns:a16="http://schemas.microsoft.com/office/drawing/2014/main" id="{9304F8B6-F8DB-4B17-90E3-FB07B44B9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7" y="5553637"/>
            <a:ext cx="2566379" cy="1175617"/>
          </a:xfrm>
          <a:prstGeom prst="rect">
            <a:avLst/>
          </a:prstGeom>
        </p:spPr>
      </p:pic>
      <p:sp>
        <p:nvSpPr>
          <p:cNvPr id="8" name="Título 1">
            <a:extLst>
              <a:ext uri="{FF2B5EF4-FFF2-40B4-BE49-F238E27FC236}">
                <a16:creationId xmlns:a16="http://schemas.microsoft.com/office/drawing/2014/main" id="{1C80B44A-B02F-4488-A7D3-82B823B5A175}"/>
              </a:ext>
            </a:extLst>
          </p:cNvPr>
          <p:cNvSpPr txBox="1">
            <a:spLocks/>
          </p:cNvSpPr>
          <p:nvPr/>
        </p:nvSpPr>
        <p:spPr>
          <a:xfrm>
            <a:off x="6233374" y="51516"/>
            <a:ext cx="5958625" cy="97549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PE" b="1" dirty="0">
                <a:solidFill>
                  <a:srgbClr val="068006"/>
                </a:solidFill>
              </a:rPr>
              <a:t>Desafíos y oportunidades de las agroexportaciones</a:t>
            </a:r>
            <a:br>
              <a:rPr lang="es-PE" b="1" dirty="0">
                <a:solidFill>
                  <a:srgbClr val="068006"/>
                </a:solidFill>
              </a:rPr>
            </a:br>
            <a:endParaRPr lang="es-PE" sz="2000" b="1" dirty="0">
              <a:solidFill>
                <a:schemeClr val="bg1"/>
              </a:solidFill>
            </a:endParaRPr>
          </a:p>
        </p:txBody>
      </p:sp>
    </p:spTree>
    <p:extLst>
      <p:ext uri="{BB962C8B-B14F-4D97-AF65-F5344CB8AC3E}">
        <p14:creationId xmlns:p14="http://schemas.microsoft.com/office/powerpoint/2010/main" val="2613646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texto, mapa&#10;&#10;Descripción generada con confianza alta">
            <a:extLst>
              <a:ext uri="{FF2B5EF4-FFF2-40B4-BE49-F238E27FC236}">
                <a16:creationId xmlns:a16="http://schemas.microsoft.com/office/drawing/2014/main" id="{56B114F0-73C2-4575-9857-7FB7C207D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801" y="670806"/>
            <a:ext cx="9830170" cy="6187193"/>
          </a:xfrm>
          <a:prstGeom prst="rect">
            <a:avLst/>
          </a:prstGeom>
        </p:spPr>
      </p:pic>
      <p:pic>
        <p:nvPicPr>
          <p:cNvPr id="16" name="Imagen 15">
            <a:extLst>
              <a:ext uri="{FF2B5EF4-FFF2-40B4-BE49-F238E27FC236}">
                <a16:creationId xmlns:a16="http://schemas.microsoft.com/office/drawing/2014/main" id="{442BFBA4-86B9-4EA9-834E-A683881F80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6648" y="5389014"/>
            <a:ext cx="1038099" cy="1038099"/>
          </a:xfrm>
          <a:prstGeom prst="rect">
            <a:avLst/>
          </a:prstGeom>
        </p:spPr>
      </p:pic>
      <p:sp>
        <p:nvSpPr>
          <p:cNvPr id="13" name="Text Box 5"/>
          <p:cNvSpPr txBox="1">
            <a:spLocks noChangeArrowheads="1"/>
          </p:cNvSpPr>
          <p:nvPr/>
        </p:nvSpPr>
        <p:spPr bwMode="auto">
          <a:xfrm>
            <a:off x="0" y="6427113"/>
            <a:ext cx="2412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100" b="1" dirty="0">
                <a:solidFill>
                  <a:schemeClr val="tx2"/>
                </a:solidFill>
              </a:rPr>
              <a:t>Fuente: </a:t>
            </a:r>
            <a:r>
              <a:rPr lang="es-PE" altLang="es-PE" sz="1100" dirty="0" err="1">
                <a:solidFill>
                  <a:schemeClr val="tx2"/>
                </a:solidFill>
              </a:rPr>
              <a:t>Trademap</a:t>
            </a:r>
            <a:r>
              <a:rPr lang="es-PE" altLang="es-PE" sz="1100" dirty="0">
                <a:solidFill>
                  <a:schemeClr val="tx2"/>
                </a:solidFill>
              </a:rPr>
              <a:t>,</a:t>
            </a:r>
            <a:r>
              <a:rPr lang="es-PE" altLang="es-PE" sz="1100" b="1" dirty="0">
                <a:solidFill>
                  <a:schemeClr val="tx2"/>
                </a:solidFill>
              </a:rPr>
              <a:t> Elaboración:</a:t>
            </a:r>
            <a:r>
              <a:rPr lang="es-PE" altLang="es-PE" sz="1100" dirty="0">
                <a:solidFill>
                  <a:schemeClr val="tx2"/>
                </a:solidFill>
              </a:rPr>
              <a:t> AGAP</a:t>
            </a:r>
          </a:p>
          <a:p>
            <a:pPr eaLnBrk="1" hangingPunct="1">
              <a:spcBef>
                <a:spcPct val="0"/>
              </a:spcBef>
              <a:buFontTx/>
              <a:buNone/>
            </a:pPr>
            <a:r>
              <a:rPr lang="es-PE" altLang="es-PE" sz="1100" b="1" dirty="0">
                <a:solidFill>
                  <a:schemeClr val="tx2"/>
                </a:solidFill>
              </a:rPr>
              <a:t>Nota: </a:t>
            </a:r>
            <a:r>
              <a:rPr lang="es-PE" altLang="es-PE" sz="1100" dirty="0">
                <a:solidFill>
                  <a:schemeClr val="tx2"/>
                </a:solidFill>
              </a:rPr>
              <a:t>Incluye China y Hong Kong</a:t>
            </a:r>
          </a:p>
        </p:txBody>
      </p:sp>
      <p:graphicFrame>
        <p:nvGraphicFramePr>
          <p:cNvPr id="2" name="Diagrama 1"/>
          <p:cNvGraphicFramePr/>
          <p:nvPr>
            <p:extLst>
              <p:ext uri="{D42A27DB-BD31-4B8C-83A1-F6EECF244321}">
                <p14:modId xmlns:p14="http://schemas.microsoft.com/office/powerpoint/2010/main" val="3692885440"/>
              </p:ext>
            </p:extLst>
          </p:nvPr>
        </p:nvGraphicFramePr>
        <p:xfrm>
          <a:off x="1523870" y="1050957"/>
          <a:ext cx="9464695" cy="42447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ángulo 9">
            <a:extLst>
              <a:ext uri="{FF2B5EF4-FFF2-40B4-BE49-F238E27FC236}">
                <a16:creationId xmlns:a16="http://schemas.microsoft.com/office/drawing/2014/main" id="{CCEFDFC4-16F3-40FB-B8F9-F1705868ABE0}"/>
              </a:ext>
            </a:extLst>
          </p:cNvPr>
          <p:cNvSpPr/>
          <p:nvPr/>
        </p:nvSpPr>
        <p:spPr>
          <a:xfrm>
            <a:off x="0" y="0"/>
            <a:ext cx="12192000" cy="636350"/>
          </a:xfrm>
          <a:prstGeom prst="rect">
            <a:avLst/>
          </a:prstGeom>
          <a:blipFill>
            <a:blip r:embed="rId10"/>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PERÚ: COMERCIO POTENCIAL DE PERÚ Y NORTEAMERICA EN EL SECTOR AGRO</a:t>
            </a:r>
            <a:endParaRPr lang="es-PE" b="1" dirty="0">
              <a:solidFill>
                <a:schemeClr val="bg1"/>
              </a:solidFill>
            </a:endParaRPr>
          </a:p>
        </p:txBody>
      </p:sp>
      <p:sp>
        <p:nvSpPr>
          <p:cNvPr id="11" name="CuadroTexto 10">
            <a:extLst>
              <a:ext uri="{FF2B5EF4-FFF2-40B4-BE49-F238E27FC236}">
                <a16:creationId xmlns:a16="http://schemas.microsoft.com/office/drawing/2014/main" id="{AA8DBFFC-432B-4DCE-A519-DEBD57A79151}"/>
              </a:ext>
            </a:extLst>
          </p:cNvPr>
          <p:cNvSpPr txBox="1"/>
          <p:nvPr/>
        </p:nvSpPr>
        <p:spPr>
          <a:xfrm>
            <a:off x="1439156" y="4571119"/>
            <a:ext cx="1189421" cy="400110"/>
          </a:xfrm>
          <a:prstGeom prst="rect">
            <a:avLst/>
          </a:prstGeom>
          <a:noFill/>
        </p:spPr>
        <p:txBody>
          <a:bodyPr wrap="square" rtlCol="0">
            <a:spAutoFit/>
          </a:bodyPr>
          <a:lstStyle/>
          <a:p>
            <a:pPr algn="ctr"/>
            <a:r>
              <a:rPr lang="es-PE" sz="2000" b="1" dirty="0">
                <a:solidFill>
                  <a:srgbClr val="C00000"/>
                </a:solidFill>
              </a:rPr>
              <a:t>Año 2016</a:t>
            </a:r>
          </a:p>
        </p:txBody>
      </p:sp>
      <p:pic>
        <p:nvPicPr>
          <p:cNvPr id="15" name="Imagen 14" descr="Imagen que contiene rojo, interior, ropa, sentado&#10;&#10;Descripción generada con confianza muy alta">
            <a:extLst>
              <a:ext uri="{FF2B5EF4-FFF2-40B4-BE49-F238E27FC236}">
                <a16:creationId xmlns:a16="http://schemas.microsoft.com/office/drawing/2014/main" id="{D125EFC4-2DCB-4716-8556-1FE472F052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3801" y="5006612"/>
            <a:ext cx="640133" cy="360075"/>
          </a:xfrm>
          <a:prstGeom prst="rect">
            <a:avLst/>
          </a:prstGeom>
        </p:spPr>
      </p:pic>
      <p:pic>
        <p:nvPicPr>
          <p:cNvPr id="9" name="5 Imagen">
            <a:extLst>
              <a:ext uri="{FF2B5EF4-FFF2-40B4-BE49-F238E27FC236}">
                <a16:creationId xmlns:a16="http://schemas.microsoft.com/office/drawing/2014/main" id="{FA2DE1D8-D1D3-4143-86A4-AD4E79A400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2211595517"/>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7CCAF7D-EEAF-4BF3-A387-FBDAC9499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570" y="610554"/>
            <a:ext cx="7074813" cy="6247447"/>
          </a:xfrm>
          <a:prstGeom prst="rect">
            <a:avLst/>
          </a:prstGeom>
          <a:noFill/>
          <a:ln>
            <a:noFill/>
          </a:ln>
        </p:spPr>
      </p:pic>
      <p:sp>
        <p:nvSpPr>
          <p:cNvPr id="13" name="Text Box 5"/>
          <p:cNvSpPr txBox="1">
            <a:spLocks noChangeArrowheads="1"/>
          </p:cNvSpPr>
          <p:nvPr/>
        </p:nvSpPr>
        <p:spPr bwMode="auto">
          <a:xfrm>
            <a:off x="0" y="6596390"/>
            <a:ext cx="24128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100" b="1" dirty="0">
                <a:solidFill>
                  <a:schemeClr val="tx2"/>
                </a:solidFill>
              </a:rPr>
              <a:t>Fuente: </a:t>
            </a:r>
            <a:r>
              <a:rPr lang="es-PE" altLang="es-PE" sz="1100" dirty="0" err="1">
                <a:solidFill>
                  <a:schemeClr val="tx2"/>
                </a:solidFill>
              </a:rPr>
              <a:t>Trademap</a:t>
            </a:r>
            <a:r>
              <a:rPr lang="es-PE" altLang="es-PE" sz="1100" dirty="0">
                <a:solidFill>
                  <a:schemeClr val="tx2"/>
                </a:solidFill>
              </a:rPr>
              <a:t>,</a:t>
            </a:r>
            <a:r>
              <a:rPr lang="es-PE" altLang="es-PE" sz="1100" b="1" dirty="0">
                <a:solidFill>
                  <a:schemeClr val="tx2"/>
                </a:solidFill>
              </a:rPr>
              <a:t> Elaboración:</a:t>
            </a:r>
            <a:r>
              <a:rPr lang="es-PE" altLang="es-PE" sz="1100" dirty="0">
                <a:solidFill>
                  <a:schemeClr val="tx2"/>
                </a:solidFill>
              </a:rPr>
              <a:t> AGAP</a:t>
            </a:r>
          </a:p>
        </p:txBody>
      </p:sp>
      <p:graphicFrame>
        <p:nvGraphicFramePr>
          <p:cNvPr id="2" name="Diagrama 1"/>
          <p:cNvGraphicFramePr/>
          <p:nvPr>
            <p:extLst>
              <p:ext uri="{D42A27DB-BD31-4B8C-83A1-F6EECF244321}">
                <p14:modId xmlns:p14="http://schemas.microsoft.com/office/powerpoint/2010/main" val="2147923171"/>
              </p:ext>
            </p:extLst>
          </p:nvPr>
        </p:nvGraphicFramePr>
        <p:xfrm>
          <a:off x="1488870" y="610556"/>
          <a:ext cx="7791918" cy="48277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870815" y="4655839"/>
            <a:ext cx="1390798" cy="400110"/>
          </a:xfrm>
          <a:prstGeom prst="rect">
            <a:avLst/>
          </a:prstGeom>
          <a:noFill/>
        </p:spPr>
        <p:txBody>
          <a:bodyPr wrap="square" rtlCol="0">
            <a:spAutoFit/>
          </a:bodyPr>
          <a:lstStyle/>
          <a:p>
            <a:pPr algn="ctr"/>
            <a:r>
              <a:rPr lang="es-PE" sz="2000" b="1" dirty="0">
                <a:solidFill>
                  <a:srgbClr val="C00000"/>
                </a:solidFill>
              </a:rPr>
              <a:t>Año 2016</a:t>
            </a:r>
          </a:p>
        </p:txBody>
      </p:sp>
      <p:pic>
        <p:nvPicPr>
          <p:cNvPr id="12" name="Imagen 11" descr="Imagen que contiene rojo, interior, ropa, sentado&#10;&#10;Descripción generada con confianza muy alta">
            <a:extLst>
              <a:ext uri="{FF2B5EF4-FFF2-40B4-BE49-F238E27FC236}">
                <a16:creationId xmlns:a16="http://schemas.microsoft.com/office/drawing/2014/main" id="{40FA2438-D058-4447-8332-B0B7A0336D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6148" y="5115919"/>
            <a:ext cx="640133" cy="360075"/>
          </a:xfrm>
          <a:prstGeom prst="rect">
            <a:avLst/>
          </a:prstGeom>
        </p:spPr>
      </p:pic>
      <p:pic>
        <p:nvPicPr>
          <p:cNvPr id="14" name="Imagen 13">
            <a:extLst>
              <a:ext uri="{FF2B5EF4-FFF2-40B4-BE49-F238E27FC236}">
                <a16:creationId xmlns:a16="http://schemas.microsoft.com/office/drawing/2014/main" id="{9AE644B2-EEC0-4288-BA02-CFC9089DA0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8995" y="5498321"/>
            <a:ext cx="1038099" cy="1038099"/>
          </a:xfrm>
          <a:prstGeom prst="rect">
            <a:avLst/>
          </a:prstGeom>
        </p:spPr>
      </p:pic>
      <p:sp>
        <p:nvSpPr>
          <p:cNvPr id="16" name="Rectángulo 15">
            <a:extLst>
              <a:ext uri="{FF2B5EF4-FFF2-40B4-BE49-F238E27FC236}">
                <a16:creationId xmlns:a16="http://schemas.microsoft.com/office/drawing/2014/main" id="{D9ABECB8-1B87-4E4F-AAD4-91A0890DBB96}"/>
              </a:ext>
            </a:extLst>
          </p:cNvPr>
          <p:cNvSpPr/>
          <p:nvPr/>
        </p:nvSpPr>
        <p:spPr>
          <a:xfrm>
            <a:off x="0" y="0"/>
            <a:ext cx="12192000" cy="636350"/>
          </a:xfrm>
          <a:prstGeom prst="rect">
            <a:avLst/>
          </a:prstGeom>
          <a:blipFill>
            <a:blip r:embed="rId11"/>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PERÚ: COMERCIO POTENCIAL DE PERÚ Y LA UE EN EL SECTOR AGRO</a:t>
            </a:r>
            <a:endParaRPr lang="es-PE" b="1" dirty="0">
              <a:solidFill>
                <a:schemeClr val="bg1"/>
              </a:solidFill>
            </a:endParaRPr>
          </a:p>
        </p:txBody>
      </p:sp>
      <p:pic>
        <p:nvPicPr>
          <p:cNvPr id="10" name="5 Imagen">
            <a:extLst>
              <a:ext uri="{FF2B5EF4-FFF2-40B4-BE49-F238E27FC236}">
                <a16:creationId xmlns:a16="http://schemas.microsoft.com/office/drawing/2014/main" id="{FA2DE1D8-D1D3-4143-86A4-AD4E79A400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407996776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442BFBA4-86B9-4EA9-834E-A683881F8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6648" y="5389014"/>
            <a:ext cx="1038099" cy="1038099"/>
          </a:xfrm>
          <a:prstGeom prst="rect">
            <a:avLst/>
          </a:prstGeom>
        </p:spPr>
      </p:pic>
      <p:pic>
        <p:nvPicPr>
          <p:cNvPr id="4" name="Imagen 3"/>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73095" y="636350"/>
            <a:ext cx="9067264" cy="6196425"/>
          </a:xfrm>
          <a:prstGeom prst="rect">
            <a:avLst/>
          </a:prstGeom>
          <a:ln>
            <a:noFill/>
          </a:ln>
          <a:effectLst>
            <a:softEdge rad="112500"/>
          </a:effectLst>
        </p:spPr>
      </p:pic>
      <p:sp>
        <p:nvSpPr>
          <p:cNvPr id="13" name="Text Box 5"/>
          <p:cNvSpPr txBox="1">
            <a:spLocks noChangeArrowheads="1"/>
          </p:cNvSpPr>
          <p:nvPr/>
        </p:nvSpPr>
        <p:spPr bwMode="auto">
          <a:xfrm>
            <a:off x="0" y="6427113"/>
            <a:ext cx="2412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100" b="1" dirty="0">
                <a:solidFill>
                  <a:schemeClr val="tx2"/>
                </a:solidFill>
              </a:rPr>
              <a:t>Fuente: </a:t>
            </a:r>
            <a:r>
              <a:rPr lang="es-PE" altLang="es-PE" sz="1100" dirty="0" err="1">
                <a:solidFill>
                  <a:schemeClr val="tx2"/>
                </a:solidFill>
              </a:rPr>
              <a:t>Trademap</a:t>
            </a:r>
            <a:r>
              <a:rPr lang="es-PE" altLang="es-PE" sz="1100" dirty="0">
                <a:solidFill>
                  <a:schemeClr val="tx2"/>
                </a:solidFill>
              </a:rPr>
              <a:t>,</a:t>
            </a:r>
            <a:r>
              <a:rPr lang="es-PE" altLang="es-PE" sz="1100" b="1" dirty="0">
                <a:solidFill>
                  <a:schemeClr val="tx2"/>
                </a:solidFill>
              </a:rPr>
              <a:t> Elaboración:</a:t>
            </a:r>
            <a:r>
              <a:rPr lang="es-PE" altLang="es-PE" sz="1100" dirty="0">
                <a:solidFill>
                  <a:schemeClr val="tx2"/>
                </a:solidFill>
              </a:rPr>
              <a:t> AGAP</a:t>
            </a:r>
          </a:p>
          <a:p>
            <a:pPr eaLnBrk="1" hangingPunct="1">
              <a:spcBef>
                <a:spcPct val="0"/>
              </a:spcBef>
              <a:buFontTx/>
              <a:buNone/>
            </a:pPr>
            <a:r>
              <a:rPr lang="es-PE" altLang="es-PE" sz="1100" b="1" dirty="0">
                <a:solidFill>
                  <a:schemeClr val="tx2"/>
                </a:solidFill>
              </a:rPr>
              <a:t>Nota: </a:t>
            </a:r>
            <a:r>
              <a:rPr lang="es-PE" altLang="es-PE" sz="1100" dirty="0">
                <a:solidFill>
                  <a:schemeClr val="tx2"/>
                </a:solidFill>
              </a:rPr>
              <a:t>Incluye China y Hong Kong</a:t>
            </a:r>
          </a:p>
        </p:txBody>
      </p:sp>
      <p:graphicFrame>
        <p:nvGraphicFramePr>
          <p:cNvPr id="2" name="Diagrama 1"/>
          <p:cNvGraphicFramePr/>
          <p:nvPr>
            <p:extLst>
              <p:ext uri="{D42A27DB-BD31-4B8C-83A1-F6EECF244321}">
                <p14:modId xmlns:p14="http://schemas.microsoft.com/office/powerpoint/2010/main" val="840911533"/>
              </p:ext>
            </p:extLst>
          </p:nvPr>
        </p:nvGraphicFramePr>
        <p:xfrm>
          <a:off x="1523870" y="1050957"/>
          <a:ext cx="9464695" cy="42447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ángulo 9">
            <a:extLst>
              <a:ext uri="{FF2B5EF4-FFF2-40B4-BE49-F238E27FC236}">
                <a16:creationId xmlns:a16="http://schemas.microsoft.com/office/drawing/2014/main" id="{CCEFDFC4-16F3-40FB-B8F9-F1705868ABE0}"/>
              </a:ext>
            </a:extLst>
          </p:cNvPr>
          <p:cNvSpPr/>
          <p:nvPr/>
        </p:nvSpPr>
        <p:spPr>
          <a:xfrm>
            <a:off x="0" y="0"/>
            <a:ext cx="12192000" cy="636350"/>
          </a:xfrm>
          <a:prstGeom prst="rect">
            <a:avLst/>
          </a:prstGeom>
          <a:blipFill>
            <a:blip r:embed="rId10"/>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PERÚ: COMERCIO POTENCIAL DE PERÚ Y ASIA EN EL SECTOR AGRO</a:t>
            </a:r>
            <a:endParaRPr lang="es-PE" b="1" dirty="0">
              <a:solidFill>
                <a:schemeClr val="bg1"/>
              </a:solidFill>
            </a:endParaRPr>
          </a:p>
        </p:txBody>
      </p:sp>
      <p:sp>
        <p:nvSpPr>
          <p:cNvPr id="11" name="CuadroTexto 10">
            <a:extLst>
              <a:ext uri="{FF2B5EF4-FFF2-40B4-BE49-F238E27FC236}">
                <a16:creationId xmlns:a16="http://schemas.microsoft.com/office/drawing/2014/main" id="{AA8DBFFC-432B-4DCE-A519-DEBD57A79151}"/>
              </a:ext>
            </a:extLst>
          </p:cNvPr>
          <p:cNvSpPr txBox="1"/>
          <p:nvPr/>
        </p:nvSpPr>
        <p:spPr>
          <a:xfrm>
            <a:off x="1439156" y="4571119"/>
            <a:ext cx="1189421" cy="400110"/>
          </a:xfrm>
          <a:prstGeom prst="rect">
            <a:avLst/>
          </a:prstGeom>
          <a:noFill/>
        </p:spPr>
        <p:txBody>
          <a:bodyPr wrap="square" rtlCol="0">
            <a:spAutoFit/>
          </a:bodyPr>
          <a:lstStyle/>
          <a:p>
            <a:pPr algn="ctr"/>
            <a:r>
              <a:rPr lang="es-PE" sz="2000" b="1" dirty="0">
                <a:solidFill>
                  <a:srgbClr val="C00000"/>
                </a:solidFill>
              </a:rPr>
              <a:t>Año 2016</a:t>
            </a:r>
          </a:p>
        </p:txBody>
      </p:sp>
      <p:pic>
        <p:nvPicPr>
          <p:cNvPr id="15" name="Imagen 14" descr="Imagen que contiene rojo, interior, ropa, sentado&#10;&#10;Descripción generada con confianza muy alta">
            <a:extLst>
              <a:ext uri="{FF2B5EF4-FFF2-40B4-BE49-F238E27FC236}">
                <a16:creationId xmlns:a16="http://schemas.microsoft.com/office/drawing/2014/main" id="{D125EFC4-2DCB-4716-8556-1FE472F052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3801" y="5006612"/>
            <a:ext cx="640133" cy="360075"/>
          </a:xfrm>
          <a:prstGeom prst="rect">
            <a:avLst/>
          </a:prstGeom>
        </p:spPr>
      </p:pic>
      <p:pic>
        <p:nvPicPr>
          <p:cNvPr id="9" name="5 Imagen">
            <a:extLst>
              <a:ext uri="{FF2B5EF4-FFF2-40B4-BE49-F238E27FC236}">
                <a16:creationId xmlns:a16="http://schemas.microsoft.com/office/drawing/2014/main" id="{FA2DE1D8-D1D3-4143-86A4-AD4E79A400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291480499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magen que contiene gusano, invertebrado&#10;&#10;Descripción generada con confianza muy alta">
            <a:extLst>
              <a:ext uri="{FF2B5EF4-FFF2-40B4-BE49-F238E27FC236}">
                <a16:creationId xmlns:a16="http://schemas.microsoft.com/office/drawing/2014/main" id="{4F0331B2-2F99-41C4-8AA7-8C327B6B3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23485568-D7B6-4C5F-BB2F-182C9AA61DDE}"/>
              </a:ext>
            </a:extLst>
          </p:cNvPr>
          <p:cNvSpPr>
            <a:spLocks noGrp="1"/>
          </p:cNvSpPr>
          <p:nvPr>
            <p:ph type="title"/>
          </p:nvPr>
        </p:nvSpPr>
        <p:spPr>
          <a:xfrm>
            <a:off x="-1" y="2321157"/>
            <a:ext cx="12191999" cy="2215685"/>
          </a:xfrm>
        </p:spPr>
        <p:txBody>
          <a:bodyPr>
            <a:noAutofit/>
          </a:bodyPr>
          <a:lstStyle/>
          <a:p>
            <a:pPr algn="ctr"/>
            <a:r>
              <a:rPr lang="es-MX" sz="7200" b="1" dirty="0">
                <a:solidFill>
                  <a:schemeClr val="accent5">
                    <a:lumMod val="20000"/>
                    <a:lumOff val="80000"/>
                  </a:schemeClr>
                </a:solidFill>
              </a:rPr>
              <a:t>AGRICULTURA = PROGRESO</a:t>
            </a:r>
            <a:endParaRPr lang="es-PE" sz="7200" b="1" dirty="0">
              <a:solidFill>
                <a:schemeClr val="accent5">
                  <a:lumMod val="20000"/>
                  <a:lumOff val="80000"/>
                </a:schemeClr>
              </a:solidFill>
            </a:endParaRPr>
          </a:p>
        </p:txBody>
      </p:sp>
    </p:spTree>
    <p:extLst>
      <p:ext uri="{BB962C8B-B14F-4D97-AF65-F5344CB8AC3E}">
        <p14:creationId xmlns:p14="http://schemas.microsoft.com/office/powerpoint/2010/main" val="2181821814"/>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magen que contiene gusano, invertebrado&#10;&#10;Descripción generada con confianza muy alta">
            <a:extLst>
              <a:ext uri="{FF2B5EF4-FFF2-40B4-BE49-F238E27FC236}">
                <a16:creationId xmlns:a16="http://schemas.microsoft.com/office/drawing/2014/main" id="{4F0331B2-2F99-41C4-8AA7-8C327B6B3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ítulo 1">
            <a:extLst>
              <a:ext uri="{FF2B5EF4-FFF2-40B4-BE49-F238E27FC236}">
                <a16:creationId xmlns:a16="http://schemas.microsoft.com/office/drawing/2014/main" id="{23485568-D7B6-4C5F-BB2F-182C9AA61DDE}"/>
              </a:ext>
            </a:extLst>
          </p:cNvPr>
          <p:cNvSpPr>
            <a:spLocks noGrp="1"/>
          </p:cNvSpPr>
          <p:nvPr>
            <p:ph type="title"/>
          </p:nvPr>
        </p:nvSpPr>
        <p:spPr>
          <a:xfrm>
            <a:off x="-1" y="2321157"/>
            <a:ext cx="12191999" cy="2215685"/>
          </a:xfrm>
        </p:spPr>
        <p:txBody>
          <a:bodyPr>
            <a:noAutofit/>
          </a:bodyPr>
          <a:lstStyle/>
          <a:p>
            <a:r>
              <a:rPr lang="es-MX" sz="7200" b="1" dirty="0">
                <a:solidFill>
                  <a:schemeClr val="accent5">
                    <a:lumMod val="20000"/>
                    <a:lumOff val="80000"/>
                  </a:schemeClr>
                </a:solidFill>
              </a:rPr>
              <a:t>HOY TENEMOS UNA OPORTUNIDAD PARA EL PAIS EN LA AGRICULTURA</a:t>
            </a:r>
            <a:endParaRPr lang="es-PE" sz="7200" b="1" dirty="0">
              <a:solidFill>
                <a:schemeClr val="accent5">
                  <a:lumMod val="20000"/>
                  <a:lumOff val="80000"/>
                </a:schemeClr>
              </a:solidFill>
            </a:endParaRPr>
          </a:p>
        </p:txBody>
      </p:sp>
    </p:spTree>
    <p:extLst>
      <p:ext uri="{BB962C8B-B14F-4D97-AF65-F5344CB8AC3E}">
        <p14:creationId xmlns:p14="http://schemas.microsoft.com/office/powerpoint/2010/main" val="1497259091"/>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gusano, invertebrado&#10;&#10;Descripción generada con confianza muy alta">
            <a:extLst>
              <a:ext uri="{FF2B5EF4-FFF2-40B4-BE49-F238E27FC236}">
                <a16:creationId xmlns:a16="http://schemas.microsoft.com/office/drawing/2014/main" id="{3F8C5334-B78D-43B5-B519-4B444A9A0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 y="476519"/>
            <a:ext cx="12192001" cy="2042666"/>
          </a:xfrm>
        </p:spPr>
        <p:txBody>
          <a:bodyPr>
            <a:normAutofit fontScale="90000"/>
          </a:bodyPr>
          <a:lstStyle/>
          <a:p>
            <a:pPr algn="r"/>
            <a:r>
              <a:rPr lang="es-PE" sz="8000" b="1" dirty="0">
                <a:solidFill>
                  <a:schemeClr val="bg1"/>
                </a:solidFill>
              </a:rPr>
              <a:t>Desafíos y oportunidades de las agroexportaciones</a:t>
            </a:r>
            <a:endParaRPr lang="es-PE" b="1" dirty="0">
              <a:solidFill>
                <a:schemeClr val="accent1">
                  <a:lumMod val="20000"/>
                  <a:lumOff val="80000"/>
                </a:schemeClr>
              </a:solidFill>
            </a:endParaRPr>
          </a:p>
        </p:txBody>
      </p:sp>
      <p:sp>
        <p:nvSpPr>
          <p:cNvPr id="3" name="Subtítulo 2"/>
          <p:cNvSpPr>
            <a:spLocks noGrp="1"/>
          </p:cNvSpPr>
          <p:nvPr>
            <p:ph type="subTitle" idx="1"/>
          </p:nvPr>
        </p:nvSpPr>
        <p:spPr>
          <a:xfrm>
            <a:off x="1" y="5288949"/>
            <a:ext cx="12192000" cy="1143382"/>
          </a:xfrm>
        </p:spPr>
        <p:txBody>
          <a:bodyPr/>
          <a:lstStyle/>
          <a:p>
            <a:r>
              <a:rPr lang="es-PE" sz="4000" dirty="0">
                <a:solidFill>
                  <a:schemeClr val="bg1"/>
                </a:solidFill>
              </a:rPr>
              <a:t>Gabriel Amaro</a:t>
            </a:r>
          </a:p>
          <a:p>
            <a:r>
              <a:rPr lang="es-PE" sz="1800" b="1" dirty="0">
                <a:solidFill>
                  <a:schemeClr val="accent1">
                    <a:lumMod val="20000"/>
                    <a:lumOff val="80000"/>
                  </a:schemeClr>
                </a:solidFill>
              </a:rPr>
              <a:t>12 de Setiembre de 2017 </a:t>
            </a:r>
          </a:p>
        </p:txBody>
      </p:sp>
      <p:sp>
        <p:nvSpPr>
          <p:cNvPr id="10" name="AutoShape 2" descr="Image result for packing esparragos">
            <a:extLst>
              <a:ext uri="{FF2B5EF4-FFF2-40B4-BE49-F238E27FC236}">
                <a16:creationId xmlns:a16="http://schemas.microsoft.com/office/drawing/2014/main" id="{B6ACE8B7-60F4-4DC9-BEDE-D49E899FBA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3" name="AutoShape 4" descr="Image result for packing uvas">
            <a:extLst>
              <a:ext uri="{FF2B5EF4-FFF2-40B4-BE49-F238E27FC236}">
                <a16:creationId xmlns:a16="http://schemas.microsoft.com/office/drawing/2014/main" id="{9C59FB93-5B90-4650-BD4E-33F0A0D7CAC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a:extLst>
              <a:ext uri="{FF2B5EF4-FFF2-40B4-BE49-F238E27FC236}">
                <a16:creationId xmlns:a16="http://schemas.microsoft.com/office/drawing/2014/main" id="{F7179DD0-E9E7-4132-A3AB-3A051EF2E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147" y="3519886"/>
            <a:ext cx="2566379" cy="1175617"/>
          </a:xfrm>
          <a:prstGeom prst="rect">
            <a:avLst/>
          </a:prstGeom>
        </p:spPr>
      </p:pic>
      <p:pic>
        <p:nvPicPr>
          <p:cNvPr id="11" name="Imagen 10">
            <a:extLst>
              <a:ext uri="{FF2B5EF4-FFF2-40B4-BE49-F238E27FC236}">
                <a16:creationId xmlns:a16="http://schemas.microsoft.com/office/drawing/2014/main" id="{6CF64FA9-17E9-4EB5-BCA5-631009885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806" y="3519886"/>
            <a:ext cx="4285409" cy="1123730"/>
          </a:xfrm>
          <a:prstGeom prst="rect">
            <a:avLst/>
          </a:prstGeom>
        </p:spPr>
      </p:pic>
    </p:spTree>
    <p:extLst>
      <p:ext uri="{BB962C8B-B14F-4D97-AF65-F5344CB8AC3E}">
        <p14:creationId xmlns:p14="http://schemas.microsoft.com/office/powerpoint/2010/main" val="57514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2788" y="6551458"/>
            <a:ext cx="22252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100" b="1" dirty="0">
                <a:solidFill>
                  <a:schemeClr val="tx2"/>
                </a:solidFill>
              </a:rPr>
              <a:t>Fuente: SUNAT– Elaboración AGAP</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8872" y="6221144"/>
            <a:ext cx="519999" cy="300750"/>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847" y="6166708"/>
            <a:ext cx="286591" cy="409622"/>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1904" y="6203396"/>
            <a:ext cx="483692" cy="336247"/>
          </a:xfrm>
          <a:prstGeom prst="rect">
            <a:avLst/>
          </a:prstGeom>
        </p:spPr>
      </p:pic>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0098" y="6189739"/>
            <a:ext cx="545341" cy="363561"/>
          </a:xfrm>
          <a:prstGeom prst="rect">
            <a:avLst/>
          </a:prstGeom>
        </p:spPr>
      </p:pic>
      <p:pic>
        <p:nvPicPr>
          <p:cNvPr id="16"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6912" y="6176436"/>
            <a:ext cx="532414" cy="390166"/>
          </a:xfrm>
          <a:prstGeom prst="rect">
            <a:avLst/>
          </a:prstGeom>
        </p:spPr>
      </p:pic>
      <p:pic>
        <p:nvPicPr>
          <p:cNvPr id="17" name="Imagen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1426" y="6174540"/>
            <a:ext cx="544528" cy="393958"/>
          </a:xfrm>
          <a:prstGeom prst="rect">
            <a:avLst/>
          </a:prstGeom>
        </p:spPr>
      </p:pic>
      <p:pic>
        <p:nvPicPr>
          <p:cNvPr id="29" name="Imagen 28"/>
          <p:cNvPicPr>
            <a:picLocks noChangeAspect="1"/>
          </p:cNvPicPr>
          <p:nvPr/>
        </p:nvPicPr>
        <p:blipFill>
          <a:blip r:embed="rId9"/>
          <a:stretch>
            <a:fillRect/>
          </a:stretch>
        </p:blipFill>
        <p:spPr>
          <a:xfrm>
            <a:off x="758852" y="704178"/>
            <a:ext cx="10640275" cy="5468022"/>
          </a:xfrm>
          <a:prstGeom prst="rect">
            <a:avLst/>
          </a:prstGeom>
        </p:spPr>
      </p:pic>
      <p:sp>
        <p:nvSpPr>
          <p:cNvPr id="30" name="CuadroTexto 29"/>
          <p:cNvSpPr txBox="1"/>
          <p:nvPr/>
        </p:nvSpPr>
        <p:spPr>
          <a:xfrm rot="16200000">
            <a:off x="10083349" y="2509484"/>
            <a:ext cx="801823" cy="253916"/>
          </a:xfrm>
          <a:prstGeom prst="rect">
            <a:avLst/>
          </a:prstGeom>
          <a:noFill/>
        </p:spPr>
        <p:txBody>
          <a:bodyPr wrap="none" rtlCol="0">
            <a:spAutoFit/>
          </a:bodyPr>
          <a:lstStyle/>
          <a:p>
            <a:r>
              <a:rPr lang="es-PE" sz="1000" dirty="0">
                <a:solidFill>
                  <a:srgbClr val="595959"/>
                </a:solidFill>
              </a:rPr>
              <a:t>Miles </a:t>
            </a:r>
            <a:r>
              <a:rPr lang="es-PE" sz="1000" dirty="0" err="1">
                <a:solidFill>
                  <a:srgbClr val="595959"/>
                </a:solidFill>
              </a:rPr>
              <a:t>deTN</a:t>
            </a:r>
            <a:endParaRPr lang="es-PE" sz="1000" dirty="0">
              <a:solidFill>
                <a:srgbClr val="595959"/>
              </a:solidFill>
            </a:endParaRPr>
          </a:p>
        </p:txBody>
      </p:sp>
      <p:pic>
        <p:nvPicPr>
          <p:cNvPr id="31" name="Imagen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64756" y="6186612"/>
            <a:ext cx="369814" cy="369814"/>
          </a:xfrm>
          <a:prstGeom prst="rect">
            <a:avLst/>
          </a:prstGeom>
        </p:spPr>
      </p:pic>
      <p:pic>
        <p:nvPicPr>
          <p:cNvPr id="32" name="Imagen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33455" y="6203544"/>
            <a:ext cx="478908" cy="335950"/>
          </a:xfrm>
          <a:prstGeom prst="rect">
            <a:avLst/>
          </a:prstGeom>
        </p:spPr>
      </p:pic>
      <p:pic>
        <p:nvPicPr>
          <p:cNvPr id="33" name="Imagen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23105" y="6165571"/>
            <a:ext cx="386154" cy="411897"/>
          </a:xfrm>
          <a:prstGeom prst="rect">
            <a:avLst/>
          </a:prstGeom>
        </p:spPr>
      </p:pic>
      <p:pic>
        <p:nvPicPr>
          <p:cNvPr id="34" name="Imagen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50588" y="6131510"/>
            <a:ext cx="480019" cy="480019"/>
          </a:xfrm>
          <a:prstGeom prst="rect">
            <a:avLst/>
          </a:prstGeom>
        </p:spPr>
      </p:pic>
      <p:pic>
        <p:nvPicPr>
          <p:cNvPr id="35" name="Imagen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75974" y="6169517"/>
            <a:ext cx="539366" cy="404004"/>
          </a:xfrm>
          <a:prstGeom prst="rect">
            <a:avLst/>
          </a:prstGeom>
        </p:spPr>
      </p:pic>
      <p:pic>
        <p:nvPicPr>
          <p:cNvPr id="36" name="Imagen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45132" y="6196745"/>
            <a:ext cx="611326" cy="349549"/>
          </a:xfrm>
          <a:prstGeom prst="rect">
            <a:avLst/>
          </a:prstGeom>
        </p:spPr>
      </p:pic>
      <p:pic>
        <p:nvPicPr>
          <p:cNvPr id="2" name="Imagen 1"/>
          <p:cNvPicPr>
            <a:picLocks noChangeAspect="1"/>
          </p:cNvPicPr>
          <p:nvPr/>
        </p:nvPicPr>
        <p:blipFill>
          <a:blip r:embed="rId16"/>
          <a:stretch>
            <a:fillRect/>
          </a:stretch>
        </p:blipFill>
        <p:spPr>
          <a:xfrm>
            <a:off x="6226514" y="6177940"/>
            <a:ext cx="387159" cy="387159"/>
          </a:xfrm>
          <a:prstGeom prst="rect">
            <a:avLst/>
          </a:prstGeom>
        </p:spPr>
      </p:pic>
      <p:pic>
        <p:nvPicPr>
          <p:cNvPr id="3" name="Imagen 2"/>
          <p:cNvPicPr>
            <a:picLocks noChangeAspect="1"/>
          </p:cNvPicPr>
          <p:nvPr/>
        </p:nvPicPr>
        <p:blipFill>
          <a:blip r:embed="rId17"/>
          <a:stretch>
            <a:fillRect/>
          </a:stretch>
        </p:blipFill>
        <p:spPr>
          <a:xfrm>
            <a:off x="10287235" y="6196212"/>
            <a:ext cx="469897" cy="350615"/>
          </a:xfrm>
          <a:prstGeom prst="rect">
            <a:avLst/>
          </a:prstGeom>
        </p:spPr>
      </p:pic>
      <p:sp>
        <p:nvSpPr>
          <p:cNvPr id="23" name="Rectángulo 22">
            <a:extLst>
              <a:ext uri="{FF2B5EF4-FFF2-40B4-BE49-F238E27FC236}">
                <a16:creationId xmlns:a16="http://schemas.microsoft.com/office/drawing/2014/main" id="{818AB94A-1CDC-4237-9566-1798CE497560}"/>
              </a:ext>
            </a:extLst>
          </p:cNvPr>
          <p:cNvSpPr/>
          <p:nvPr/>
        </p:nvSpPr>
        <p:spPr>
          <a:xfrm>
            <a:off x="0" y="0"/>
            <a:ext cx="12192000" cy="636350"/>
          </a:xfrm>
          <a:prstGeom prst="rect">
            <a:avLst/>
          </a:prstGeom>
          <a:blipFill>
            <a:blip r:embed="rId1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PERÚ: PRINCIPALES PRODUCTOS EXPORTADOS AL MUNDO </a:t>
            </a:r>
            <a:endParaRPr lang="es-PE" b="1" dirty="0">
              <a:solidFill>
                <a:schemeClr val="bg1"/>
              </a:solidFill>
            </a:endParaRPr>
          </a:p>
        </p:txBody>
      </p:sp>
      <p:pic>
        <p:nvPicPr>
          <p:cNvPr id="8" name="5 Imagen">
            <a:extLst>
              <a:ext uri="{FF2B5EF4-FFF2-40B4-BE49-F238E27FC236}">
                <a16:creationId xmlns:a16="http://schemas.microsoft.com/office/drawing/2014/main" id="{FA2DE1D8-D1D3-4143-86A4-AD4E79A4006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238399403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5023" y="6570464"/>
            <a:ext cx="22573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100" b="1" dirty="0">
                <a:solidFill>
                  <a:srgbClr val="002060"/>
                </a:solidFill>
              </a:rPr>
              <a:t>Fuente: SUNAT – Elaboración AGAP</a:t>
            </a:r>
          </a:p>
        </p:txBody>
      </p:sp>
      <p:graphicFrame>
        <p:nvGraphicFramePr>
          <p:cNvPr id="18" name="Gráfico 17"/>
          <p:cNvGraphicFramePr>
            <a:graphicFrameLocks/>
          </p:cNvGraphicFramePr>
          <p:nvPr>
            <p:extLst/>
          </p:nvPr>
        </p:nvGraphicFramePr>
        <p:xfrm>
          <a:off x="1703417" y="842548"/>
          <a:ext cx="8853920" cy="2747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áfico 18"/>
          <p:cNvGraphicFramePr>
            <a:graphicFrameLocks/>
          </p:cNvGraphicFramePr>
          <p:nvPr>
            <p:extLst/>
          </p:nvPr>
        </p:nvGraphicFramePr>
        <p:xfrm>
          <a:off x="1703417" y="3568200"/>
          <a:ext cx="8853920" cy="2747963"/>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9"/>
          <p:cNvSpPr txBox="1"/>
          <p:nvPr/>
        </p:nvSpPr>
        <p:spPr>
          <a:xfrm>
            <a:off x="9407472" y="1959310"/>
            <a:ext cx="370513" cy="16404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PE" sz="900" dirty="0"/>
              <a:t>578</a:t>
            </a:r>
          </a:p>
        </p:txBody>
      </p:sp>
      <p:sp>
        <p:nvSpPr>
          <p:cNvPr id="14" name="Rectángulo 13">
            <a:extLst>
              <a:ext uri="{FF2B5EF4-FFF2-40B4-BE49-F238E27FC236}">
                <a16:creationId xmlns:a16="http://schemas.microsoft.com/office/drawing/2014/main" id="{818AB94A-1CDC-4237-9566-1798CE497560}"/>
              </a:ext>
            </a:extLst>
          </p:cNvPr>
          <p:cNvSpPr/>
          <p:nvPr/>
        </p:nvSpPr>
        <p:spPr>
          <a:xfrm>
            <a:off x="0" y="0"/>
            <a:ext cx="12192000" cy="636350"/>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PERÚ: EVOLUCIÓN DE LAS EXPORTACIONES DE F&amp;H FRESCAS </a:t>
            </a:r>
            <a:endParaRPr lang="es-PE" b="1" dirty="0">
              <a:solidFill>
                <a:schemeClr val="bg1"/>
              </a:solidFill>
            </a:endParaRPr>
          </a:p>
        </p:txBody>
      </p:sp>
      <p:pic>
        <p:nvPicPr>
          <p:cNvPr id="7" name="5 Imagen">
            <a:extLst>
              <a:ext uri="{FF2B5EF4-FFF2-40B4-BE49-F238E27FC236}">
                <a16:creationId xmlns:a16="http://schemas.microsoft.com/office/drawing/2014/main" id="{FA2DE1D8-D1D3-4143-86A4-AD4E79A400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24197780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bilateralS_map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689" y="827144"/>
            <a:ext cx="10972800" cy="5358754"/>
          </a:xfrm>
          <a:prstGeom prst="rect">
            <a:avLst/>
          </a:prstGeom>
          <a:noFill/>
          <a:ln>
            <a:noFill/>
          </a:ln>
          <a:effectLst>
            <a:outerShdw blurRad="50800" dist="50800" algn="ctr" rotWithShape="0">
              <a:srgbClr val="00000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Elipse 40"/>
          <p:cNvSpPr/>
          <p:nvPr/>
        </p:nvSpPr>
        <p:spPr>
          <a:xfrm>
            <a:off x="1169176" y="1530132"/>
            <a:ext cx="1188000" cy="1188000"/>
          </a:xfrm>
          <a:prstGeom prst="ellipse">
            <a:avLst/>
          </a:prstGeom>
          <a:solidFill>
            <a:srgbClr val="00B050"/>
          </a:solidFill>
          <a:ln>
            <a:noFill/>
          </a:ln>
          <a:effectLst>
            <a:outerShdw blurRad="127000" dist="38100" dir="600000" algn="ctr">
              <a:srgbClr val="000000"/>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es-ES_tradnl" sz="1200" b="1" dirty="0">
                <a:solidFill>
                  <a:schemeClr val="bg1"/>
                </a:solidFill>
                <a:ea typeface="ＭＳ Ｐゴシック" pitchFamily="34" charset="-128"/>
              </a:rPr>
              <a:t>3</a:t>
            </a:r>
          </a:p>
          <a:p>
            <a:pPr algn="ctr">
              <a:lnSpc>
                <a:spcPct val="110000"/>
              </a:lnSpc>
              <a:defRPr/>
            </a:pPr>
            <a:r>
              <a:rPr lang="es-ES_tradnl" sz="1200" b="1" dirty="0">
                <a:solidFill>
                  <a:schemeClr val="bg1"/>
                </a:solidFill>
                <a:ea typeface="ＭＳ Ｐゴシック" pitchFamily="34" charset="-128"/>
              </a:rPr>
              <a:t>Asia</a:t>
            </a:r>
          </a:p>
          <a:p>
            <a:pPr algn="ctr">
              <a:lnSpc>
                <a:spcPct val="110000"/>
              </a:lnSpc>
              <a:defRPr/>
            </a:pPr>
            <a:r>
              <a:rPr lang="es-ES_tradnl" sz="1200" b="1" dirty="0">
                <a:solidFill>
                  <a:schemeClr val="bg1"/>
                </a:solidFill>
                <a:ea typeface="ＭＳ Ｐゴシック" pitchFamily="34" charset="-128"/>
              </a:rPr>
              <a:t>US$ 231 mm</a:t>
            </a:r>
          </a:p>
        </p:txBody>
      </p:sp>
      <p:sp>
        <p:nvSpPr>
          <p:cNvPr id="42" name="Elipse 41"/>
          <p:cNvSpPr/>
          <p:nvPr/>
        </p:nvSpPr>
        <p:spPr>
          <a:xfrm>
            <a:off x="3418895" y="3860642"/>
            <a:ext cx="1188000" cy="1188000"/>
          </a:xfrm>
          <a:prstGeom prst="ellipse">
            <a:avLst/>
          </a:prstGeom>
          <a:solidFill>
            <a:schemeClr val="tx2">
              <a:lumMod val="75000"/>
            </a:schemeClr>
          </a:solidFill>
          <a:ln>
            <a:noFill/>
          </a:ln>
          <a:effectLst>
            <a:outerShdw blurRad="127000" dist="38100" dir="600000" algn="ctr">
              <a:srgbClr val="000000"/>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es-ES_tradnl" sz="1200" b="1" dirty="0">
                <a:solidFill>
                  <a:schemeClr val="bg1"/>
                </a:solidFill>
                <a:ea typeface="ＭＳ Ｐゴシック" pitchFamily="34" charset="-128"/>
              </a:rPr>
              <a:t>7</a:t>
            </a:r>
          </a:p>
          <a:p>
            <a:pPr algn="ctr">
              <a:lnSpc>
                <a:spcPct val="110000"/>
              </a:lnSpc>
              <a:defRPr/>
            </a:pPr>
            <a:r>
              <a:rPr lang="es-ES_tradnl" sz="1100" b="1" dirty="0">
                <a:solidFill>
                  <a:schemeClr val="bg1"/>
                </a:solidFill>
                <a:ea typeface="ＭＳ Ｐゴシック" pitchFamily="34" charset="-128"/>
              </a:rPr>
              <a:t>Oceanía</a:t>
            </a:r>
            <a:endParaRPr lang="es-ES_tradnl" sz="1151" b="1" dirty="0">
              <a:solidFill>
                <a:schemeClr val="bg1"/>
              </a:solidFill>
              <a:ea typeface="ＭＳ Ｐゴシック" pitchFamily="34" charset="-128"/>
            </a:endParaRPr>
          </a:p>
          <a:p>
            <a:pPr algn="ctr">
              <a:lnSpc>
                <a:spcPct val="110000"/>
              </a:lnSpc>
              <a:defRPr/>
            </a:pPr>
            <a:r>
              <a:rPr lang="es-ES_tradnl" sz="1200" b="1" dirty="0">
                <a:solidFill>
                  <a:schemeClr val="bg1"/>
                </a:solidFill>
                <a:ea typeface="ＭＳ Ｐゴシック" pitchFamily="34" charset="-128"/>
              </a:rPr>
              <a:t>US$ 10 mm</a:t>
            </a:r>
          </a:p>
        </p:txBody>
      </p:sp>
      <p:sp>
        <p:nvSpPr>
          <p:cNvPr id="43" name="Elipse 42"/>
          <p:cNvSpPr/>
          <p:nvPr/>
        </p:nvSpPr>
        <p:spPr>
          <a:xfrm>
            <a:off x="5466274" y="1392848"/>
            <a:ext cx="1418055" cy="1298495"/>
          </a:xfrm>
          <a:prstGeom prst="ellipse">
            <a:avLst/>
          </a:prstGeom>
          <a:solidFill>
            <a:srgbClr val="00B050"/>
          </a:solidFill>
          <a:ln>
            <a:noFill/>
          </a:ln>
          <a:effectLst>
            <a:outerShdw blurRad="127000" dist="38100" dir="600000" algn="ctr">
              <a:srgbClr val="000000"/>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es-ES_tradnl" sz="1300" b="1" dirty="0">
                <a:solidFill>
                  <a:schemeClr val="bg1"/>
                </a:solidFill>
                <a:ea typeface="ＭＳ Ｐゴシック" pitchFamily="34" charset="-128"/>
              </a:rPr>
              <a:t>1</a:t>
            </a:r>
          </a:p>
          <a:p>
            <a:pPr algn="ctr">
              <a:lnSpc>
                <a:spcPct val="110000"/>
              </a:lnSpc>
              <a:defRPr/>
            </a:pPr>
            <a:r>
              <a:rPr lang="es-ES_tradnl" sz="1300" b="1" dirty="0">
                <a:solidFill>
                  <a:schemeClr val="bg1"/>
                </a:solidFill>
                <a:ea typeface="ＭＳ Ｐゴシック" pitchFamily="34" charset="-128"/>
              </a:rPr>
              <a:t>Norte América</a:t>
            </a:r>
          </a:p>
          <a:p>
            <a:pPr algn="ctr">
              <a:lnSpc>
                <a:spcPct val="110000"/>
              </a:lnSpc>
              <a:defRPr/>
            </a:pPr>
            <a:r>
              <a:rPr lang="es-ES_tradnl" sz="1300" b="1" dirty="0">
                <a:solidFill>
                  <a:schemeClr val="bg1"/>
                </a:solidFill>
                <a:ea typeface="ＭＳ Ｐゴシック" pitchFamily="34" charset="-128"/>
              </a:rPr>
              <a:t>US$ 1,029 mm</a:t>
            </a:r>
          </a:p>
        </p:txBody>
      </p:sp>
      <p:sp>
        <p:nvSpPr>
          <p:cNvPr id="44" name="Elipse 43"/>
          <p:cNvSpPr/>
          <p:nvPr/>
        </p:nvSpPr>
        <p:spPr>
          <a:xfrm>
            <a:off x="7110309" y="4100521"/>
            <a:ext cx="1188000" cy="1188000"/>
          </a:xfrm>
          <a:prstGeom prst="ellipse">
            <a:avLst/>
          </a:prstGeom>
          <a:solidFill>
            <a:schemeClr val="tx2">
              <a:lumMod val="75000"/>
            </a:schemeClr>
          </a:solidFill>
          <a:ln>
            <a:noFill/>
          </a:ln>
          <a:effectLst>
            <a:outerShdw blurRad="127000" dist="38100" dir="600000" algn="ctr">
              <a:srgbClr val="000000"/>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es-ES_tradnl" sz="1200" b="1" dirty="0">
                <a:solidFill>
                  <a:schemeClr val="bg1"/>
                </a:solidFill>
                <a:ea typeface="ＭＳ Ｐゴシック" pitchFamily="34" charset="-128"/>
              </a:rPr>
              <a:t>4</a:t>
            </a:r>
          </a:p>
          <a:p>
            <a:pPr algn="ctr">
              <a:lnSpc>
                <a:spcPct val="110000"/>
              </a:lnSpc>
              <a:defRPr/>
            </a:pPr>
            <a:r>
              <a:rPr lang="es-ES_tradnl" sz="1200" b="1" dirty="0">
                <a:solidFill>
                  <a:schemeClr val="bg1"/>
                </a:solidFill>
                <a:ea typeface="ＭＳ Ｐゴシック" pitchFamily="34" charset="-128"/>
              </a:rPr>
              <a:t>Sud América</a:t>
            </a:r>
          </a:p>
          <a:p>
            <a:pPr algn="ctr">
              <a:lnSpc>
                <a:spcPct val="110000"/>
              </a:lnSpc>
              <a:defRPr/>
            </a:pPr>
            <a:r>
              <a:rPr lang="es-ES_tradnl" sz="1200" b="1" dirty="0">
                <a:solidFill>
                  <a:schemeClr val="bg1"/>
                </a:solidFill>
                <a:ea typeface="ＭＳ Ｐゴシック" pitchFamily="34" charset="-128"/>
              </a:rPr>
              <a:t>US$ 80 mm</a:t>
            </a:r>
          </a:p>
        </p:txBody>
      </p:sp>
      <p:sp>
        <p:nvSpPr>
          <p:cNvPr id="45" name="Elipse 44"/>
          <p:cNvSpPr/>
          <p:nvPr/>
        </p:nvSpPr>
        <p:spPr>
          <a:xfrm>
            <a:off x="8499586" y="1428587"/>
            <a:ext cx="1188000" cy="1188000"/>
          </a:xfrm>
          <a:prstGeom prst="ellipse">
            <a:avLst/>
          </a:prstGeom>
          <a:solidFill>
            <a:srgbClr val="00B050"/>
          </a:solidFill>
          <a:ln>
            <a:noFill/>
          </a:ln>
          <a:effectLst>
            <a:outerShdw blurRad="127000" dist="38100" dir="600000" algn="ctr">
              <a:srgbClr val="000000"/>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es-ES_tradnl" sz="1200" b="1" dirty="0">
                <a:solidFill>
                  <a:schemeClr val="bg1"/>
                </a:solidFill>
                <a:ea typeface="ＭＳ Ｐゴシック" pitchFamily="34" charset="-128"/>
              </a:rPr>
              <a:t>2 </a:t>
            </a:r>
          </a:p>
          <a:p>
            <a:pPr algn="ctr">
              <a:lnSpc>
                <a:spcPct val="110000"/>
              </a:lnSpc>
              <a:defRPr/>
            </a:pPr>
            <a:r>
              <a:rPr lang="es-ES_tradnl" sz="1200" b="1" dirty="0">
                <a:solidFill>
                  <a:schemeClr val="bg1"/>
                </a:solidFill>
                <a:ea typeface="ＭＳ Ｐゴシック" pitchFamily="34" charset="-128"/>
              </a:rPr>
              <a:t>Europa</a:t>
            </a:r>
          </a:p>
          <a:p>
            <a:pPr algn="ctr">
              <a:lnSpc>
                <a:spcPct val="110000"/>
              </a:lnSpc>
              <a:defRPr/>
            </a:pPr>
            <a:r>
              <a:rPr lang="es-ES_tradnl" sz="1200" b="1" dirty="0">
                <a:solidFill>
                  <a:schemeClr val="bg1"/>
                </a:solidFill>
                <a:ea typeface="ＭＳ Ｐゴシック" pitchFamily="34" charset="-128"/>
              </a:rPr>
              <a:t>US$ 1,003mm</a:t>
            </a:r>
          </a:p>
        </p:txBody>
      </p:sp>
      <p:sp>
        <p:nvSpPr>
          <p:cNvPr id="46" name="Elipse 45"/>
          <p:cNvSpPr/>
          <p:nvPr/>
        </p:nvSpPr>
        <p:spPr>
          <a:xfrm>
            <a:off x="9697090" y="2034897"/>
            <a:ext cx="1188000" cy="1188000"/>
          </a:xfrm>
          <a:prstGeom prst="ellipse">
            <a:avLst/>
          </a:prstGeom>
          <a:solidFill>
            <a:schemeClr val="tx2">
              <a:lumMod val="75000"/>
            </a:schemeClr>
          </a:solidFill>
          <a:ln>
            <a:noFill/>
          </a:ln>
          <a:effectLst>
            <a:outerShdw blurRad="127000" dist="38100" dir="600000" algn="ctr">
              <a:srgbClr val="000000"/>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es-ES_tradnl" sz="1200" b="1" dirty="0">
                <a:solidFill>
                  <a:schemeClr val="bg1"/>
                </a:solidFill>
                <a:ea typeface="ＭＳ Ｐゴシック" pitchFamily="34" charset="-128"/>
              </a:rPr>
              <a:t>6 </a:t>
            </a:r>
          </a:p>
          <a:p>
            <a:pPr algn="ctr">
              <a:lnSpc>
                <a:spcPct val="110000"/>
              </a:lnSpc>
              <a:defRPr/>
            </a:pPr>
            <a:r>
              <a:rPr lang="es-ES_tradnl" sz="1100" b="1" dirty="0">
                <a:solidFill>
                  <a:schemeClr val="bg1"/>
                </a:solidFill>
                <a:ea typeface="ＭＳ Ｐゴシック" pitchFamily="34" charset="-128"/>
              </a:rPr>
              <a:t>Medio Oriente</a:t>
            </a:r>
          </a:p>
          <a:p>
            <a:pPr algn="ctr">
              <a:lnSpc>
                <a:spcPct val="110000"/>
              </a:lnSpc>
              <a:defRPr/>
            </a:pPr>
            <a:r>
              <a:rPr lang="es-ES_tradnl" sz="1200" b="1" dirty="0">
                <a:solidFill>
                  <a:schemeClr val="bg1"/>
                </a:solidFill>
                <a:ea typeface="ＭＳ Ｐゴシック" pitchFamily="34" charset="-128"/>
              </a:rPr>
              <a:t>US$ 11mm</a:t>
            </a:r>
          </a:p>
        </p:txBody>
      </p:sp>
      <p:sp>
        <p:nvSpPr>
          <p:cNvPr id="47" name="Elipse 46"/>
          <p:cNvSpPr/>
          <p:nvPr/>
        </p:nvSpPr>
        <p:spPr>
          <a:xfrm>
            <a:off x="5583513" y="3078298"/>
            <a:ext cx="1188000" cy="1188000"/>
          </a:xfrm>
          <a:prstGeom prst="ellipse">
            <a:avLst/>
          </a:prstGeom>
          <a:solidFill>
            <a:schemeClr val="tx2">
              <a:lumMod val="75000"/>
            </a:schemeClr>
          </a:solidFill>
          <a:ln>
            <a:noFill/>
          </a:ln>
          <a:effectLst>
            <a:outerShdw blurRad="127000" dist="38100" dir="600000" algn="ctr">
              <a:srgbClr val="000000"/>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es-ES_tradnl" sz="1200" b="1" dirty="0">
                <a:solidFill>
                  <a:schemeClr val="bg1"/>
                </a:solidFill>
                <a:ea typeface="ＭＳ Ｐゴシック" pitchFamily="34" charset="-128"/>
              </a:rPr>
              <a:t>5</a:t>
            </a:r>
          </a:p>
          <a:p>
            <a:pPr algn="ctr">
              <a:lnSpc>
                <a:spcPct val="110000"/>
              </a:lnSpc>
              <a:defRPr/>
            </a:pPr>
            <a:r>
              <a:rPr lang="es-ES_tradnl" sz="1200" b="1" dirty="0">
                <a:solidFill>
                  <a:schemeClr val="bg1"/>
                </a:solidFill>
                <a:ea typeface="ＭＳ Ｐゴシック" pitchFamily="34" charset="-128"/>
              </a:rPr>
              <a:t>Centro América y Caribe</a:t>
            </a:r>
          </a:p>
          <a:p>
            <a:pPr algn="ctr">
              <a:lnSpc>
                <a:spcPct val="110000"/>
              </a:lnSpc>
              <a:defRPr/>
            </a:pPr>
            <a:r>
              <a:rPr lang="es-ES_tradnl" sz="1200" b="1" dirty="0">
                <a:solidFill>
                  <a:schemeClr val="bg1"/>
                </a:solidFill>
                <a:ea typeface="ＭＳ Ｐゴシック" pitchFamily="34" charset="-128"/>
              </a:rPr>
              <a:t>US$ 71 mm</a:t>
            </a:r>
          </a:p>
        </p:txBody>
      </p:sp>
      <p:sp>
        <p:nvSpPr>
          <p:cNvPr id="48" name="Elipse 47"/>
          <p:cNvSpPr/>
          <p:nvPr/>
        </p:nvSpPr>
        <p:spPr>
          <a:xfrm>
            <a:off x="9612267" y="3506521"/>
            <a:ext cx="1188000" cy="1188000"/>
          </a:xfrm>
          <a:prstGeom prst="ellipse">
            <a:avLst/>
          </a:prstGeom>
          <a:solidFill>
            <a:schemeClr val="tx2">
              <a:lumMod val="75000"/>
            </a:schemeClr>
          </a:solidFill>
          <a:ln>
            <a:noFill/>
          </a:ln>
          <a:effectLst>
            <a:outerShdw blurRad="127000" dist="38100" dir="600000" algn="ctr">
              <a:srgbClr val="000000"/>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es-ES_tradnl" sz="1200" b="1" dirty="0">
                <a:solidFill>
                  <a:schemeClr val="bg1"/>
                </a:solidFill>
                <a:ea typeface="ＭＳ Ｐゴシック" pitchFamily="34" charset="-128"/>
              </a:rPr>
              <a:t>8</a:t>
            </a:r>
          </a:p>
          <a:p>
            <a:pPr algn="ctr">
              <a:lnSpc>
                <a:spcPct val="110000"/>
              </a:lnSpc>
              <a:defRPr/>
            </a:pPr>
            <a:r>
              <a:rPr lang="es-ES_tradnl" sz="1100" b="1" dirty="0" err="1">
                <a:solidFill>
                  <a:schemeClr val="bg1"/>
                </a:solidFill>
                <a:ea typeface="ＭＳ Ｐゴシック" pitchFamily="34" charset="-128"/>
              </a:rPr>
              <a:t>Africa</a:t>
            </a:r>
            <a:endParaRPr lang="es-ES_tradnl" sz="1100" b="1" dirty="0">
              <a:solidFill>
                <a:schemeClr val="bg1"/>
              </a:solidFill>
              <a:ea typeface="ＭＳ Ｐゴシック" pitchFamily="34" charset="-128"/>
            </a:endParaRPr>
          </a:p>
          <a:p>
            <a:pPr algn="ctr">
              <a:lnSpc>
                <a:spcPct val="110000"/>
              </a:lnSpc>
              <a:defRPr/>
            </a:pPr>
            <a:r>
              <a:rPr lang="es-ES_tradnl" sz="1200" b="1" dirty="0">
                <a:solidFill>
                  <a:schemeClr val="bg1"/>
                </a:solidFill>
                <a:ea typeface="ＭＳ Ｐゴシック" pitchFamily="34" charset="-128"/>
              </a:rPr>
              <a:t>US$ 1 mm</a:t>
            </a:r>
          </a:p>
        </p:txBody>
      </p:sp>
      <p:sp>
        <p:nvSpPr>
          <p:cNvPr id="18" name="Rectángulo: esquina doblada 17">
            <a:extLst>
              <a:ext uri="{FF2B5EF4-FFF2-40B4-BE49-F238E27FC236}">
                <a16:creationId xmlns:a16="http://schemas.microsoft.com/office/drawing/2014/main" id="{07CD546D-9B67-4210-8046-7576C4FAA3EA}"/>
              </a:ext>
            </a:extLst>
          </p:cNvPr>
          <p:cNvSpPr/>
          <p:nvPr/>
        </p:nvSpPr>
        <p:spPr>
          <a:xfrm>
            <a:off x="0" y="5916199"/>
            <a:ext cx="4213123" cy="684000"/>
          </a:xfrm>
          <a:prstGeom prst="folded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_tradnl" b="1" dirty="0">
                <a:solidFill>
                  <a:schemeClr val="accent1">
                    <a:lumMod val="50000"/>
                  </a:schemeClr>
                </a:solidFill>
              </a:rPr>
              <a:t>En el 2016 se exportaron F&amp;H frescas a 89 países en los 5 continentes</a:t>
            </a:r>
            <a:endParaRPr lang="en-US" dirty="0">
              <a:solidFill>
                <a:schemeClr val="accent1">
                  <a:lumMod val="50000"/>
                </a:schemeClr>
              </a:solidFill>
            </a:endParaRPr>
          </a:p>
        </p:txBody>
      </p:sp>
      <p:sp>
        <p:nvSpPr>
          <p:cNvPr id="19" name="Rectángulo 18">
            <a:extLst>
              <a:ext uri="{FF2B5EF4-FFF2-40B4-BE49-F238E27FC236}">
                <a16:creationId xmlns:a16="http://schemas.microsoft.com/office/drawing/2014/main" id="{247E7BC7-2D6B-47E2-B4D8-AE06049717BC}"/>
              </a:ext>
            </a:extLst>
          </p:cNvPr>
          <p:cNvSpPr/>
          <p:nvPr/>
        </p:nvSpPr>
        <p:spPr>
          <a:xfrm>
            <a:off x="0" y="0"/>
            <a:ext cx="12192000" cy="636350"/>
          </a:xfrm>
          <a:prstGeom prst="rect">
            <a:avLst/>
          </a:pr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PERÚ: UN SECTOR QUE VIENE CONQUISTANDO LOS MERCADOS MUNDIALES</a:t>
            </a:r>
            <a:endParaRPr lang="es-PE" b="1" dirty="0">
              <a:solidFill>
                <a:schemeClr val="bg1"/>
              </a:solidFill>
            </a:endParaRPr>
          </a:p>
        </p:txBody>
      </p:sp>
      <p:sp>
        <p:nvSpPr>
          <p:cNvPr id="20" name="Text Box 5">
            <a:extLst>
              <a:ext uri="{FF2B5EF4-FFF2-40B4-BE49-F238E27FC236}">
                <a16:creationId xmlns:a16="http://schemas.microsoft.com/office/drawing/2014/main" id="{2A7C9703-134E-4737-AB01-841767B8454C}"/>
              </a:ext>
            </a:extLst>
          </p:cNvPr>
          <p:cNvSpPr txBox="1">
            <a:spLocks noChangeArrowheads="1"/>
          </p:cNvSpPr>
          <p:nvPr/>
        </p:nvSpPr>
        <p:spPr bwMode="auto">
          <a:xfrm>
            <a:off x="5023" y="6588393"/>
            <a:ext cx="22573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100" b="1" dirty="0">
                <a:solidFill>
                  <a:srgbClr val="002060"/>
                </a:solidFill>
              </a:rPr>
              <a:t>Fuente: SUNAT – Elaboración AGAP</a:t>
            </a:r>
          </a:p>
        </p:txBody>
      </p:sp>
      <p:pic>
        <p:nvPicPr>
          <p:cNvPr id="16" name="5 Imagen">
            <a:extLst>
              <a:ext uri="{FF2B5EF4-FFF2-40B4-BE49-F238E27FC236}">
                <a16:creationId xmlns:a16="http://schemas.microsoft.com/office/drawing/2014/main" id="{FA2DE1D8-D1D3-4143-86A4-AD4E79A40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909835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50354" y="6596390"/>
            <a:ext cx="22958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100" b="1" dirty="0">
                <a:solidFill>
                  <a:schemeClr val="tx2"/>
                </a:solidFill>
              </a:rPr>
              <a:t>Fuente: SUNAT – Elaboración: AGAP</a:t>
            </a:r>
          </a:p>
        </p:txBody>
      </p:sp>
      <p:graphicFrame>
        <p:nvGraphicFramePr>
          <p:cNvPr id="9" name="Gráfico 8"/>
          <p:cNvGraphicFramePr>
            <a:graphicFrameLocks/>
          </p:cNvGraphicFramePr>
          <p:nvPr>
            <p:extLst>
              <p:ext uri="{D42A27DB-BD31-4B8C-83A1-F6EECF244321}">
                <p14:modId xmlns:p14="http://schemas.microsoft.com/office/powerpoint/2010/main" val="1285391819"/>
              </p:ext>
            </p:extLst>
          </p:nvPr>
        </p:nvGraphicFramePr>
        <p:xfrm>
          <a:off x="2405685" y="1245910"/>
          <a:ext cx="8205532" cy="4644188"/>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762" y="2128940"/>
            <a:ext cx="359355" cy="239134"/>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4064" y="2449365"/>
            <a:ext cx="357053" cy="238082"/>
          </a:xfrm>
          <a:prstGeom prst="rect">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2820" y="2771640"/>
            <a:ext cx="348296" cy="235210"/>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2821" y="3089940"/>
            <a:ext cx="359355" cy="239134"/>
          </a:xfrm>
          <a:prstGeom prst="rect">
            <a:avLst/>
          </a:prstGeom>
        </p:spPr>
      </p:pic>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2820" y="4400774"/>
            <a:ext cx="348297" cy="208977"/>
          </a:xfrm>
          <a:prstGeom prst="rect">
            <a:avLst/>
          </a:prstGeom>
        </p:spPr>
      </p:pic>
      <p:pic>
        <p:nvPicPr>
          <p:cNvPr id="13" name="Imagen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1572" y="4705374"/>
            <a:ext cx="339545" cy="215139"/>
          </a:xfrm>
          <a:prstGeom prst="rect">
            <a:avLst/>
          </a:prstGeom>
        </p:spPr>
      </p:pic>
      <p:pic>
        <p:nvPicPr>
          <p:cNvPr id="14" name="Imagen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9794" y="5000658"/>
            <a:ext cx="351323" cy="233789"/>
          </a:xfrm>
          <a:prstGeom prst="rect">
            <a:avLst/>
          </a:prstGeom>
        </p:spPr>
      </p:pic>
      <p:pic>
        <p:nvPicPr>
          <p:cNvPr id="16" name="Imagen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905445" y="3704093"/>
            <a:ext cx="359355" cy="245813"/>
          </a:xfrm>
          <a:prstGeom prst="rect">
            <a:avLst/>
          </a:prstGeom>
        </p:spPr>
      </p:pic>
      <p:pic>
        <p:nvPicPr>
          <p:cNvPr id="17" name="Imagen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09794" y="4046871"/>
            <a:ext cx="351322" cy="232338"/>
          </a:xfrm>
          <a:prstGeom prst="rect">
            <a:avLst/>
          </a:prstGeom>
        </p:spPr>
      </p:pic>
      <p:pic>
        <p:nvPicPr>
          <p:cNvPr id="18" name="Imagen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1762" y="3403579"/>
            <a:ext cx="359355" cy="239134"/>
          </a:xfrm>
          <a:prstGeom prst="rect">
            <a:avLst/>
          </a:prstGeom>
        </p:spPr>
      </p:pic>
      <p:sp>
        <p:nvSpPr>
          <p:cNvPr id="19" name="Rectángulo 18">
            <a:extLst>
              <a:ext uri="{FF2B5EF4-FFF2-40B4-BE49-F238E27FC236}">
                <a16:creationId xmlns:a16="http://schemas.microsoft.com/office/drawing/2014/main" id="{05AA7217-FBE8-44B7-804E-F430614E595B}"/>
              </a:ext>
            </a:extLst>
          </p:cNvPr>
          <p:cNvSpPr/>
          <p:nvPr/>
        </p:nvSpPr>
        <p:spPr>
          <a:xfrm>
            <a:off x="0" y="0"/>
            <a:ext cx="12192000" cy="636350"/>
          </a:xfrm>
          <a:prstGeom prst="rect">
            <a:avLst/>
          </a:prstGeom>
          <a:blipFill>
            <a:blip r:embed="rId1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PERÚ: PRINCIPALES DESTINOS DE EXPORTACION DE F&amp;H FRESCAS </a:t>
            </a:r>
            <a:endParaRPr lang="es-PE" b="1" dirty="0">
              <a:solidFill>
                <a:schemeClr val="bg1"/>
              </a:solidFill>
            </a:endParaRPr>
          </a:p>
        </p:txBody>
      </p:sp>
      <p:pic>
        <p:nvPicPr>
          <p:cNvPr id="20" name="5 Imagen">
            <a:extLst>
              <a:ext uri="{FF2B5EF4-FFF2-40B4-BE49-F238E27FC236}">
                <a16:creationId xmlns:a16="http://schemas.microsoft.com/office/drawing/2014/main" id="{2C7FDD34-A4A7-4166-B8CD-D7D28734899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55048400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1702798" y="6551458"/>
            <a:ext cx="27927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PE" altLang="es-PE" sz="1100" b="1" dirty="0">
                <a:solidFill>
                  <a:schemeClr val="tx2"/>
                </a:solidFill>
              </a:rPr>
              <a:t>Fuente: ADUANAS PERU – Elaboración AGAP</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781" y="5561431"/>
            <a:ext cx="519999" cy="300750"/>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2584" y="5506995"/>
            <a:ext cx="286591" cy="409622"/>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6978" y="5561432"/>
            <a:ext cx="483692" cy="336247"/>
          </a:xfrm>
          <a:prstGeom prst="rect">
            <a:avLst/>
          </a:prstGeom>
        </p:spPr>
      </p:pic>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6915" y="5530026"/>
            <a:ext cx="545341" cy="363561"/>
          </a:xfrm>
          <a:prstGeom prst="rect">
            <a:avLst/>
          </a:prstGeom>
        </p:spPr>
      </p:pic>
      <p:pic>
        <p:nvPicPr>
          <p:cNvPr id="16"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5386" y="5516722"/>
            <a:ext cx="532414" cy="390166"/>
          </a:xfrm>
          <a:prstGeom prst="rect">
            <a:avLst/>
          </a:prstGeom>
        </p:spPr>
      </p:pic>
      <p:pic>
        <p:nvPicPr>
          <p:cNvPr id="17" name="Imagen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6971" y="5522659"/>
            <a:ext cx="544528" cy="393958"/>
          </a:xfrm>
          <a:prstGeom prst="rect">
            <a:avLst/>
          </a:prstGeom>
        </p:spPr>
      </p:pic>
      <p:pic>
        <p:nvPicPr>
          <p:cNvPr id="18" name="Imagen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31834" y="5513541"/>
            <a:ext cx="510141" cy="412194"/>
          </a:xfrm>
          <a:prstGeom prst="rect">
            <a:avLst/>
          </a:prstGeom>
        </p:spPr>
      </p:pic>
      <p:pic>
        <p:nvPicPr>
          <p:cNvPr id="2" name="Imagen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16229" y="5561431"/>
            <a:ext cx="679835" cy="380708"/>
          </a:xfrm>
          <a:prstGeom prst="rect">
            <a:avLst/>
          </a:prstGeom>
        </p:spPr>
      </p:pic>
      <p:pic>
        <p:nvPicPr>
          <p:cNvPr id="3" name="Imagen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42590" y="5539175"/>
            <a:ext cx="605545" cy="402964"/>
          </a:xfrm>
          <a:prstGeom prst="rect">
            <a:avLst/>
          </a:prstGeom>
        </p:spPr>
      </p:pic>
      <p:pic>
        <p:nvPicPr>
          <p:cNvPr id="4" name="Imagen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48134" y="5561431"/>
            <a:ext cx="549334" cy="364232"/>
          </a:xfrm>
          <a:prstGeom prst="rect">
            <a:avLst/>
          </a:prstGeom>
        </p:spPr>
      </p:pic>
      <p:pic>
        <p:nvPicPr>
          <p:cNvPr id="5" name="Imagen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09055" y="5493408"/>
            <a:ext cx="600267" cy="400179"/>
          </a:xfrm>
          <a:prstGeom prst="rect">
            <a:avLst/>
          </a:prstGeom>
        </p:spPr>
      </p:pic>
      <p:pic>
        <p:nvPicPr>
          <p:cNvPr id="6" name="Imagen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08643" y="5530198"/>
            <a:ext cx="409889" cy="363389"/>
          </a:xfrm>
          <a:prstGeom prst="rect">
            <a:avLst/>
          </a:prstGeom>
        </p:spPr>
      </p:pic>
      <p:pic>
        <p:nvPicPr>
          <p:cNvPr id="19" name="Imagen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67616" y="5561432"/>
            <a:ext cx="553592" cy="332155"/>
          </a:xfrm>
          <a:prstGeom prst="rect">
            <a:avLst/>
          </a:prstGeom>
        </p:spPr>
      </p:pic>
      <p:pic>
        <p:nvPicPr>
          <p:cNvPr id="20" name="Imagen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95385" y="5479029"/>
            <a:ext cx="577077" cy="432251"/>
          </a:xfrm>
          <a:prstGeom prst="rect">
            <a:avLst/>
          </a:prstGeom>
        </p:spPr>
      </p:pic>
      <p:graphicFrame>
        <p:nvGraphicFramePr>
          <p:cNvPr id="21" name="Gráfico 20">
            <a:extLst>
              <a:ext uri="{FF2B5EF4-FFF2-40B4-BE49-F238E27FC236}">
                <a16:creationId xmlns:a16="http://schemas.microsoft.com/office/drawing/2014/main" id="{00000000-0008-0000-0300-000007000000}"/>
              </a:ext>
            </a:extLst>
          </p:cNvPr>
          <p:cNvGraphicFramePr>
            <a:graphicFrameLocks/>
          </p:cNvGraphicFramePr>
          <p:nvPr/>
        </p:nvGraphicFramePr>
        <p:xfrm>
          <a:off x="1429871" y="833718"/>
          <a:ext cx="9181346" cy="5717740"/>
        </p:xfrm>
        <a:graphic>
          <a:graphicData uri="http://schemas.openxmlformats.org/drawingml/2006/chart">
            <c:chart xmlns:c="http://schemas.openxmlformats.org/drawingml/2006/chart" xmlns:r="http://schemas.openxmlformats.org/officeDocument/2006/relationships" r:id="rId17"/>
          </a:graphicData>
        </a:graphic>
      </p:graphicFrame>
      <p:sp>
        <p:nvSpPr>
          <p:cNvPr id="22" name="Rectángulo 21">
            <a:extLst>
              <a:ext uri="{FF2B5EF4-FFF2-40B4-BE49-F238E27FC236}">
                <a16:creationId xmlns:a16="http://schemas.microsoft.com/office/drawing/2014/main" id="{19DEB338-3A77-4989-8BA6-83D5D05E6EBD}"/>
              </a:ext>
            </a:extLst>
          </p:cNvPr>
          <p:cNvSpPr/>
          <p:nvPr/>
        </p:nvSpPr>
        <p:spPr>
          <a:xfrm>
            <a:off x="0" y="0"/>
            <a:ext cx="12192000" cy="636350"/>
          </a:xfrm>
          <a:prstGeom prst="rect">
            <a:avLst/>
          </a:prstGeom>
          <a:blipFill>
            <a:blip r:embed="rId1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b="1" dirty="0">
                <a:solidFill>
                  <a:schemeClr val="bg1"/>
                </a:solidFill>
              </a:rPr>
              <a:t>PERÚ: PRINCIPALES F&amp;H FRESCAS EXPORTADAS</a:t>
            </a:r>
            <a:endParaRPr lang="es-PE" b="1" dirty="0">
              <a:solidFill>
                <a:schemeClr val="bg1"/>
              </a:solidFill>
            </a:endParaRPr>
          </a:p>
        </p:txBody>
      </p:sp>
      <p:pic>
        <p:nvPicPr>
          <p:cNvPr id="23" name="5 Imagen">
            <a:extLst>
              <a:ext uri="{FF2B5EF4-FFF2-40B4-BE49-F238E27FC236}">
                <a16:creationId xmlns:a16="http://schemas.microsoft.com/office/drawing/2014/main" id="{D4BC5F68-39A6-4DB7-B99B-4E19FC1D278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065664" y="10608"/>
            <a:ext cx="1126336" cy="625742"/>
          </a:xfrm>
          <a:prstGeom prst="rect">
            <a:avLst/>
          </a:prstGeom>
        </p:spPr>
      </p:pic>
    </p:spTree>
    <p:extLst>
      <p:ext uri="{BB962C8B-B14F-4D97-AF65-F5344CB8AC3E}">
        <p14:creationId xmlns:p14="http://schemas.microsoft.com/office/powerpoint/2010/main" val="4117503491"/>
      </p:ext>
    </p:extLst>
  </p:cSld>
  <p:clrMapOvr>
    <a:masterClrMapping/>
  </p:clrMapOvr>
  <p:transition spd="slow">
    <p:push dir="u"/>
  </p:transition>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1648</TotalTime>
  <Words>2159</Words>
  <Application>Microsoft Office PowerPoint</Application>
  <PresentationFormat>Panorámica</PresentationFormat>
  <Paragraphs>570</Paragraphs>
  <Slides>48</Slides>
  <Notes>30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48</vt:i4>
      </vt:variant>
    </vt:vector>
  </HeadingPairs>
  <TitlesOfParts>
    <vt:vector size="62" baseType="lpstr">
      <vt:lpstr>ＭＳ Ｐゴシック</vt:lpstr>
      <vt:lpstr>Arial</vt:lpstr>
      <vt:lpstr>Calibri</vt:lpstr>
      <vt:lpstr>Calibri Light</vt:lpstr>
      <vt:lpstr>Candara</vt:lpstr>
      <vt:lpstr>Gill Sans</vt:lpstr>
      <vt:lpstr>Heiti SC Light</vt:lpstr>
      <vt:lpstr>Helvetica Neue</vt:lpstr>
      <vt:lpstr>Klavika Bold Bold</vt:lpstr>
      <vt:lpstr>KlavikaMedium-Plain</vt:lpstr>
      <vt:lpstr>KlavikaRegular-Plain</vt:lpstr>
      <vt:lpstr>Tahoma</vt:lpstr>
      <vt:lpstr>Verdana</vt:lpstr>
      <vt:lpstr>Tema de Office</vt:lpstr>
      <vt:lpstr>Desafíos y oportunidades de las agroexportaciones</vt:lpstr>
      <vt:lpstr>HOY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MAÑANA</vt:lpstr>
      <vt:lpstr>Presentación de PowerPoint</vt:lpstr>
      <vt:lpstr>Presentación de PowerPoint</vt:lpstr>
      <vt:lpstr>Presentación de PowerPoint</vt:lpstr>
      <vt:lpstr>Presentación de PowerPoint</vt:lpstr>
      <vt:lpstr>RETOS</vt:lpstr>
      <vt:lpstr>COMPETITIVIDAD</vt:lpstr>
      <vt:lpstr>Presentación de PowerPoint</vt:lpstr>
      <vt:lpstr>AGUA</vt:lpstr>
      <vt:lpstr>Presentación de PowerPoint</vt:lpstr>
      <vt:lpstr>INFRAESTRUCTURA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INVERSIONES</vt:lpstr>
      <vt:lpstr>Presentación de PowerPoint</vt:lpstr>
      <vt:lpstr>Tecnología</vt:lpstr>
      <vt:lpstr>Presentación de PowerPoint</vt:lpstr>
      <vt:lpstr>INVESTIGACIÓN</vt:lpstr>
      <vt:lpstr>Presentación de PowerPoint</vt:lpstr>
      <vt:lpstr>Presentación de PowerPoint</vt:lpstr>
      <vt:lpstr>Presentación de PowerPoint</vt:lpstr>
      <vt:lpstr>Presentación de PowerPoint</vt:lpstr>
      <vt:lpstr>Presentación de PowerPoint</vt:lpstr>
      <vt:lpstr>CLIMA DE NEGOCIOS</vt:lpstr>
      <vt:lpstr>Presentación de PowerPoint</vt:lpstr>
      <vt:lpstr>OPORTUNIDADES</vt:lpstr>
      <vt:lpstr>Presentación de PowerPoint</vt:lpstr>
      <vt:lpstr>Presentación de PowerPoint</vt:lpstr>
      <vt:lpstr>Presentación de PowerPoint</vt:lpstr>
      <vt:lpstr>AGRICULTURA = PROGRESO</vt:lpstr>
      <vt:lpstr>HOY TENEMOS UNA OPORTUNIDAD PARA EL PAIS EN LA AGRICULTURA</vt:lpstr>
      <vt:lpstr>Desafíos y oportunidades de las agroexportaciones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Polis</dc:creator>
  <cp:lastModifiedBy>GABRIEL AMARO</cp:lastModifiedBy>
  <cp:revision>131</cp:revision>
  <dcterms:created xsi:type="dcterms:W3CDTF">2017-08-27T18:04:20Z</dcterms:created>
  <dcterms:modified xsi:type="dcterms:W3CDTF">2017-09-12T12:34:49Z</dcterms:modified>
</cp:coreProperties>
</file>