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notesMasterIdLst>
    <p:notesMasterId r:id="rId33"/>
  </p:notesMasterIdLst>
  <p:handoutMasterIdLst>
    <p:handoutMasterId r:id="rId34"/>
  </p:handoutMasterIdLst>
  <p:sldIdLst>
    <p:sldId id="341" r:id="rId2"/>
    <p:sldId id="363" r:id="rId3"/>
    <p:sldId id="365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366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82" r:id="rId22"/>
    <p:sldId id="385" r:id="rId23"/>
    <p:sldId id="388" r:id="rId24"/>
    <p:sldId id="389" r:id="rId25"/>
    <p:sldId id="390" r:id="rId26"/>
    <p:sldId id="337" r:id="rId27"/>
    <p:sldId id="339" r:id="rId28"/>
    <p:sldId id="384" r:id="rId29"/>
    <p:sldId id="400" r:id="rId30"/>
    <p:sldId id="402" r:id="rId31"/>
    <p:sldId id="383" r:id="rId32"/>
  </p:sldIdLst>
  <p:sldSz cx="9180513" cy="683895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361" autoAdjust="0"/>
  </p:normalViewPr>
  <p:slideViewPr>
    <p:cSldViewPr snapToGrid="0">
      <p:cViewPr>
        <p:scale>
          <a:sx n="70" d="100"/>
          <a:sy n="70" d="100"/>
        </p:scale>
        <p:origin x="-1314" y="-90"/>
      </p:cViewPr>
      <p:guideLst>
        <p:guide orient="horz" pos="2154"/>
        <p:guide pos="28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Relationship Id="rId4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PE" sz="1600" b="1"/>
              <a:t>FRUTAS</a:t>
            </a:r>
            <a:r>
              <a:rPr lang="es-PE" sz="1600" b="1" baseline="0"/>
              <a:t> Y HORTALIZAS FRESCAS</a:t>
            </a:r>
            <a:endParaRPr lang="es-PE" sz="1600" b="1"/>
          </a:p>
        </c:rich>
      </c:tx>
      <c:layout>
        <c:manualLayout>
          <c:xMode val="edge"/>
          <c:yMode val="edge"/>
          <c:x val="0.20980555555555558"/>
          <c:y val="2.31481481481481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'[Agro_a (80).xlsx]EVOLUCION EXPORTACIONES'!$M$17</c:f>
              <c:strCache>
                <c:ptCount val="1"/>
                <c:pt idx="0">
                  <c:v>FOB (US$)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numRef>
              <c:f>'[Agro_a (80).xlsx]EVOLUCION EXPORTACIONES'!$L$18:$L$21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'[Agro_a (80).xlsx]EVOLUCION EXPORTACIONES'!$M$18:$M$21</c:f>
              <c:numCache>
                <c:formatCode>#,##0</c:formatCode>
                <c:ptCount val="4"/>
                <c:pt idx="0">
                  <c:v>977285075.54999983</c:v>
                </c:pt>
                <c:pt idx="1">
                  <c:v>1060077171.89</c:v>
                </c:pt>
                <c:pt idx="2">
                  <c:v>1140383214.6900001</c:v>
                </c:pt>
                <c:pt idx="3">
                  <c:v>1249058728.3899999</c:v>
                </c:pt>
              </c:numCache>
            </c:numRef>
          </c:val>
        </c:ser>
        <c:ser>
          <c:idx val="1"/>
          <c:order val="1"/>
          <c:tx>
            <c:strRef>
              <c:f>'[Agro_a (80).xlsx]EVOLUCION EXPORTACIONES'!$N$17</c:f>
              <c:strCache>
                <c:ptCount val="1"/>
                <c:pt idx="0">
                  <c:v>PESO NETO (KG)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'[Agro_a (80).xlsx]EVOLUCION EXPORTACIONES'!$L$18:$L$21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'[Agro_a (80).xlsx]EVOLUCION EXPORTACIONES'!$N$18:$N$21</c:f>
              <c:numCache>
                <c:formatCode>#,##0</c:formatCode>
                <c:ptCount val="4"/>
                <c:pt idx="0">
                  <c:v>143250981.63699999</c:v>
                </c:pt>
                <c:pt idx="1">
                  <c:v>681210539.79499996</c:v>
                </c:pt>
                <c:pt idx="2">
                  <c:v>722242340.27399993</c:v>
                </c:pt>
                <c:pt idx="3">
                  <c:v>721268204.03600001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29719296"/>
        <c:axId val="129725568"/>
      </c:barChart>
      <c:catAx>
        <c:axId val="1297192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EVOLUCIÓN</a:t>
                </a:r>
                <a:r>
                  <a:rPr lang="es-PE" baseline="0"/>
                  <a:t> DE LAS EXPORTACIONES</a:t>
                </a:r>
                <a:endParaRPr lang="es-PE"/>
              </a:p>
            </c:rich>
          </c:tx>
          <c:layout>
            <c:manualLayout>
              <c:xMode val="edge"/>
              <c:yMode val="edge"/>
              <c:x val="0.42582995597006157"/>
              <c:y val="0.9210190899195251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9725568"/>
        <c:crosses val="autoZero"/>
        <c:auto val="1"/>
        <c:lblAlgn val="ctr"/>
        <c:lblOffset val="100"/>
        <c:noMultiLvlLbl val="0"/>
      </c:catAx>
      <c:valAx>
        <c:axId val="129725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29719296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6.18446262961743E-2"/>
                <c:y val="0.40617827194577505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PE" b="1"/>
              <a:t>PROCESADOS / CONSERVADOS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'[Agro_a (81).xlsx]Sheet1'!$L$18</c:f>
              <c:strCache>
                <c:ptCount val="1"/>
                <c:pt idx="0">
                  <c:v>FOB (US$)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'[Agro_a (81).xlsx]Sheet1'!$K$19:$K$22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'[Agro_a (81).xlsx]Sheet1'!$L$19:$L$22</c:f>
              <c:numCache>
                <c:formatCode>#,##0</c:formatCode>
                <c:ptCount val="4"/>
                <c:pt idx="0">
                  <c:v>394862023.37000006</c:v>
                </c:pt>
                <c:pt idx="1">
                  <c:v>381566213.58999997</c:v>
                </c:pt>
                <c:pt idx="2">
                  <c:v>361315424.72999996</c:v>
                </c:pt>
                <c:pt idx="3">
                  <c:v>360724807.55999994</c:v>
                </c:pt>
              </c:numCache>
            </c:numRef>
          </c:val>
        </c:ser>
        <c:ser>
          <c:idx val="1"/>
          <c:order val="1"/>
          <c:tx>
            <c:strRef>
              <c:f>'[Agro_a (81).xlsx]Sheet1'!$M$18</c:f>
              <c:strCache>
                <c:ptCount val="1"/>
                <c:pt idx="0">
                  <c:v>PESO NETO (KG)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'[Agro_a (81).xlsx]Sheet1'!$K$19:$K$22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'[Agro_a (81).xlsx]Sheet1'!$M$19:$M$22</c:f>
              <c:numCache>
                <c:formatCode>#,##0</c:formatCode>
                <c:ptCount val="4"/>
                <c:pt idx="0">
                  <c:v>189565264.37900001</c:v>
                </c:pt>
                <c:pt idx="1">
                  <c:v>186520722.17400002</c:v>
                </c:pt>
                <c:pt idx="2">
                  <c:v>181665537.53100002</c:v>
                </c:pt>
                <c:pt idx="3">
                  <c:v>186086219.31400004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65607680"/>
        <c:axId val="167248256"/>
      </c:barChart>
      <c:catAx>
        <c:axId val="165607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EVOLUCIÓN EXPORTACIONES</a:t>
                </a:r>
              </a:p>
            </c:rich>
          </c:tx>
          <c:layout>
            <c:manualLayout>
              <c:xMode val="edge"/>
              <c:yMode val="edge"/>
              <c:x val="0.42644685039370073"/>
              <c:y val="0.912106299212598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7248256"/>
        <c:crosses val="autoZero"/>
        <c:auto val="1"/>
        <c:lblAlgn val="ctr"/>
        <c:lblOffset val="100"/>
        <c:noMultiLvlLbl val="0"/>
      </c:catAx>
      <c:valAx>
        <c:axId val="16724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560768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9.1521216097987745E-2"/>
                <c:y val="0.31169036162146396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s-PE" b="1"/>
              <a:t>FUNCIONALES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Sheet1!$R$17</c:f>
              <c:strCache>
                <c:ptCount val="1"/>
                <c:pt idx="0">
                  <c:v>FOB (US$)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Sheet1!$Q$18:$Q$21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Sheet1!$R$18:$R$21</c:f>
              <c:numCache>
                <c:formatCode>#,##0</c:formatCode>
                <c:ptCount val="4"/>
                <c:pt idx="0">
                  <c:v>143039061.98000002</c:v>
                </c:pt>
                <c:pt idx="1">
                  <c:v>140376970.72</c:v>
                </c:pt>
                <c:pt idx="2">
                  <c:v>120014857.16999999</c:v>
                </c:pt>
                <c:pt idx="3">
                  <c:v>131794978.72000001</c:v>
                </c:pt>
              </c:numCache>
            </c:numRef>
          </c:val>
        </c:ser>
        <c:ser>
          <c:idx val="1"/>
          <c:order val="1"/>
          <c:tx>
            <c:strRef>
              <c:f>Sheet1!$S$17</c:f>
              <c:strCache>
                <c:ptCount val="1"/>
                <c:pt idx="0">
                  <c:v>PESO NETO (KG)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Sheet1!$Q$18:$Q$21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Sheet1!$S$18:$S$21</c:f>
              <c:numCache>
                <c:formatCode>#,##0</c:formatCode>
                <c:ptCount val="4"/>
                <c:pt idx="0">
                  <c:v>27276603.322000001</c:v>
                </c:pt>
                <c:pt idx="1">
                  <c:v>32309679.464999996</c:v>
                </c:pt>
                <c:pt idx="2">
                  <c:v>40782223.272</c:v>
                </c:pt>
                <c:pt idx="3">
                  <c:v>41860539.467999995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98137728"/>
        <c:axId val="198144000"/>
      </c:barChart>
      <c:catAx>
        <c:axId val="198137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EVOLUCIÓN</a:t>
                </a:r>
                <a:r>
                  <a:rPr lang="es-PE" baseline="0"/>
                  <a:t> DE LAS EXPORTACIONES</a:t>
                </a:r>
                <a:endParaRPr lang="es-PE"/>
              </a:p>
            </c:rich>
          </c:tx>
          <c:layout>
            <c:manualLayout>
              <c:xMode val="edge"/>
              <c:yMode val="edge"/>
              <c:x val="0.34709973753280837"/>
              <c:y val="0.907476669582968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144000"/>
        <c:crosses val="autoZero"/>
        <c:auto val="1"/>
        <c:lblAlgn val="ctr"/>
        <c:lblOffset val="100"/>
        <c:noMultiLvlLbl val="0"/>
      </c:catAx>
      <c:valAx>
        <c:axId val="19814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9813772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9.9854549431321091E-2"/>
                <c:y val="0.30706073199183431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</c:dispUnitsLbl>
        </c:dispUnits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dTable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'Resultados - gráficos'!$B$5</c:f>
              <c:strCache>
                <c:ptCount val="1"/>
                <c:pt idx="0">
                  <c:v>Exportaciones Agropecuarias No Tradicional (millones de US$)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Lbls>
            <c:dLbl>
              <c:idx val="1"/>
              <c:layout>
                <c:manualLayout>
                  <c:x val="-3.7400654511453952E-3"/>
                  <c:y val="-5.5153389392917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'Resultados - gráficos'!$A$6:$A$13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'Resultados - gráficos'!$B$6:$B$13</c:f>
              <c:numCache>
                <c:formatCode>#,##0</c:formatCode>
                <c:ptCount val="8"/>
                <c:pt idx="0">
                  <c:v>3058.9697871799999</c:v>
                </c:pt>
                <c:pt idx="1">
                  <c:v>3407.8890273400002</c:v>
                </c:pt>
                <c:pt idx="2">
                  <c:v>4202.4798803599997</c:v>
                </c:pt>
                <c:pt idx="3">
                  <c:v>4390.4832453300005</c:v>
                </c:pt>
                <c:pt idx="4">
                  <c:v>4681.4595389100004</c:v>
                </c:pt>
                <c:pt idx="5">
                  <c:v>4836.2273869270612</c:v>
                </c:pt>
                <c:pt idx="6">
                  <c:v>5233.0961390158436</c:v>
                </c:pt>
                <c:pt idx="7">
                  <c:v>5555.8921173408526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001024"/>
        <c:axId val="200002560"/>
      </c:barChart>
      <c:lineChart>
        <c:grouping val="standard"/>
        <c:varyColors val="0"/>
        <c:ser>
          <c:idx val="1"/>
          <c:order val="1"/>
          <c:tx>
            <c:strRef>
              <c:f>'Resultados - gráficos'!$C$5</c:f>
              <c:strCache>
                <c:ptCount val="1"/>
                <c:pt idx="0">
                  <c:v>Var %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28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</c:marker>
          <c:dPt>
            <c:idx val="7"/>
            <c:bubble3D val="0"/>
            <c:spPr>
              <a:ln w="28575" cap="rnd">
                <a:solidFill>
                  <a:srgbClr val="FF0000"/>
                </a:solidFill>
                <a:prstDash val="dash"/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3.7861427792967417E-2"/>
                  <c:y val="-2.75761477716877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09906688907766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37981199766167E-2"/>
                  <c:y val="-1.381838032708392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5825799993495826E-2"/>
                  <c:y val="-3.63195148725089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5815493852076885E-2"/>
                  <c:y val="-3.6321228554903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2793203647445202E-2"/>
                  <c:y val="8.7419105993942698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2529016450326811E-2"/>
                  <c:y val="3.52705281889529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0226608031838605E-2"/>
                  <c:y val="2.5480006091136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'Resultados - gráficos'!$C$6:$C$13</c:f>
              <c:numCache>
                <c:formatCode>0%</c:formatCode>
                <c:ptCount val="8"/>
                <c:pt idx="0">
                  <c:v>7.9369168007165494E-2</c:v>
                </c:pt>
                <c:pt idx="1">
                  <c:v>0.11406429760186088</c:v>
                </c:pt>
                <c:pt idx="2">
                  <c:v>0.23316218534269906</c:v>
                </c:pt>
                <c:pt idx="3">
                  <c:v>4.4736291504599901E-2</c:v>
                </c:pt>
                <c:pt idx="4">
                  <c:v>6.6274320461079395E-2</c:v>
                </c:pt>
                <c:pt idx="5">
                  <c:v>3.3059742742772125E-2</c:v>
                </c:pt>
                <c:pt idx="6">
                  <c:v>8.2061640269762703E-2</c:v>
                </c:pt>
                <c:pt idx="7">
                  <c:v>6.1683555919864075E-2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014080"/>
        <c:axId val="200012544"/>
      </c:lineChart>
      <c:catAx>
        <c:axId val="20000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200002560"/>
        <c:crosses val="autoZero"/>
        <c:auto val="1"/>
        <c:lblAlgn val="ctr"/>
        <c:lblOffset val="100"/>
        <c:noMultiLvlLbl val="0"/>
      </c:catAx>
      <c:valAx>
        <c:axId val="20000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200001024"/>
        <c:crosses val="autoZero"/>
        <c:crossBetween val="between"/>
      </c:valAx>
      <c:valAx>
        <c:axId val="20001254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200014080"/>
        <c:crosses val="max"/>
        <c:crossBetween val="between"/>
      </c:valAx>
      <c:catAx>
        <c:axId val="200014080"/>
        <c:scaling>
          <c:orientation val="minMax"/>
        </c:scaling>
        <c:delete val="1"/>
        <c:axPos val="b"/>
        <c:majorTickMark val="out"/>
        <c:minorTickMark val="none"/>
        <c:tickLblPos val="nextTo"/>
        <c:crossAx val="200012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E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376" y="0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9B883E61-2C22-4F20-858F-506C33CE9B1A}" type="datetimeFigureOut">
              <a:rPr lang="es-PE" smtClean="0"/>
              <a:t>12/09/2017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323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376" y="9428323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AAF6CB1B-E0C5-4EA9-967A-0D57D7D94C1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9143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376" y="0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/>
          <a:lstStyle>
            <a:lvl1pPr algn="r">
              <a:defRPr sz="1200"/>
            </a:lvl1pPr>
          </a:lstStyle>
          <a:p>
            <a:fld id="{A732AFCD-9C8F-4D38-952B-83EA2796A2AC}" type="datetimeFigureOut">
              <a:rPr lang="es-PE" smtClean="0"/>
              <a:t>12/09/2017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9838"/>
            <a:ext cx="44989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6" rIns="91413" bIns="45706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291" y="4776849"/>
            <a:ext cx="5439093" cy="3908763"/>
          </a:xfrm>
          <a:prstGeom prst="rect">
            <a:avLst/>
          </a:prstGeom>
        </p:spPr>
        <p:txBody>
          <a:bodyPr vert="horz" lIns="91413" tIns="45706" rIns="91413" bIns="45706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376" y="9428323"/>
            <a:ext cx="2945712" cy="498315"/>
          </a:xfrm>
          <a:prstGeom prst="rect">
            <a:avLst/>
          </a:prstGeom>
        </p:spPr>
        <p:txBody>
          <a:bodyPr vert="horz" lIns="91413" tIns="45706" rIns="91413" bIns="45706" rtlCol="0" anchor="b"/>
          <a:lstStyle>
            <a:lvl1pPr algn="r">
              <a:defRPr sz="1200"/>
            </a:lvl1pPr>
          </a:lstStyle>
          <a:p>
            <a:fld id="{1C260C3B-C535-46B0-9A78-DD89DC4FE8E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5601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11">
              <a:defRPr/>
            </a:pPr>
            <a:r>
              <a:rPr lang="es-PE" dirty="0"/>
              <a:t>Demanda promedio</a:t>
            </a:r>
            <a:r>
              <a:rPr lang="es-PE" baseline="0" dirty="0"/>
              <a:t> mundial fue de los últimos cinco años fue de US$ 1,3000 billones. Tasa de crecimiento promedio ponderada 1% en el período 2012 – 2016 </a:t>
            </a:r>
          </a:p>
          <a:p>
            <a:pPr defTabSz="457011">
              <a:defRPr/>
            </a:pPr>
            <a:r>
              <a:rPr lang="es-PE" baseline="0" dirty="0"/>
              <a:t>Mercados prioritarios</a:t>
            </a:r>
          </a:p>
          <a:p>
            <a:pPr defTabSz="457011">
              <a:defRPr/>
            </a:pPr>
            <a:endParaRPr lang="es-PE" dirty="0"/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AA14-128D-3D46-9E48-D8D65494FEE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131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11">
              <a:defRPr/>
            </a:pPr>
            <a:r>
              <a:rPr lang="es-PE" dirty="0"/>
              <a:t>Esto ha permitido lograr que el Perú sea el 1er proveedor mundial de espárragos y quinua, 3er proveedor mundial de arándanos rojos y palta frescas, 4to de mangos frescos,  6to de uvas de mesas, 10mo en cacao en grano, 15avo de banano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BAA14-128D-3D46-9E48-D8D65494FEE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05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6to </a:t>
            </a:r>
            <a:r>
              <a:rPr lang="en-US" dirty="0" err="1"/>
              <a:t>uvas</a:t>
            </a:r>
            <a:r>
              <a:rPr lang="en-US" dirty="0"/>
              <a:t>, </a:t>
            </a:r>
          </a:p>
          <a:p>
            <a:r>
              <a:rPr lang="en-US" dirty="0"/>
              <a:t>10 cacao</a:t>
            </a:r>
          </a:p>
          <a:p>
            <a:r>
              <a:rPr lang="en-US" dirty="0"/>
              <a:t>15 </a:t>
            </a:r>
            <a:r>
              <a:rPr lang="en-US" dirty="0" err="1"/>
              <a:t>banano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60C3B-C535-46B0-9A78-DD89DC4FE8E8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9410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7564" y="1119245"/>
            <a:ext cx="6885385" cy="2380968"/>
          </a:xfrm>
        </p:spPr>
        <p:txBody>
          <a:bodyPr anchor="b"/>
          <a:lstStyle>
            <a:lvl1pPr algn="ctr">
              <a:defRPr sz="4518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7564" y="3592032"/>
            <a:ext cx="6885385" cy="1651163"/>
          </a:xfrm>
        </p:spPr>
        <p:txBody>
          <a:bodyPr/>
          <a:lstStyle>
            <a:lvl1pPr marL="0" indent="0" algn="ctr">
              <a:buNone/>
              <a:defRPr sz="1807"/>
            </a:lvl1pPr>
            <a:lvl2pPr marL="344272" indent="0" algn="ctr">
              <a:buNone/>
              <a:defRPr sz="1506"/>
            </a:lvl2pPr>
            <a:lvl3pPr marL="688543" indent="0" algn="ctr">
              <a:buNone/>
              <a:defRPr sz="1355"/>
            </a:lvl3pPr>
            <a:lvl4pPr marL="1032815" indent="0" algn="ctr">
              <a:buNone/>
              <a:defRPr sz="1205"/>
            </a:lvl4pPr>
            <a:lvl5pPr marL="1377086" indent="0" algn="ctr">
              <a:buNone/>
              <a:defRPr sz="1205"/>
            </a:lvl5pPr>
            <a:lvl6pPr marL="1721358" indent="0" algn="ctr">
              <a:buNone/>
              <a:defRPr sz="1205"/>
            </a:lvl6pPr>
            <a:lvl7pPr marL="2065630" indent="0" algn="ctr">
              <a:buNone/>
              <a:defRPr sz="1205"/>
            </a:lvl7pPr>
            <a:lvl8pPr marL="2409901" indent="0" algn="ctr">
              <a:buNone/>
              <a:defRPr sz="1205"/>
            </a:lvl8pPr>
            <a:lvl9pPr marL="2754173" indent="0" algn="ctr">
              <a:buNone/>
              <a:defRPr sz="1205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4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1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69805" y="364111"/>
            <a:ext cx="1979548" cy="579569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1160" y="364111"/>
            <a:ext cx="5823888" cy="579569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18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01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6379" y="1704989"/>
            <a:ext cx="7918192" cy="2844813"/>
          </a:xfrm>
        </p:spPr>
        <p:txBody>
          <a:bodyPr anchor="b"/>
          <a:lstStyle>
            <a:lvl1pPr>
              <a:defRPr sz="4518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6379" y="4576715"/>
            <a:ext cx="7918192" cy="1496020"/>
          </a:xfrm>
        </p:spPr>
        <p:txBody>
          <a:bodyPr/>
          <a:lstStyle>
            <a:lvl1pPr marL="0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1pPr>
            <a:lvl2pPr marL="344272" indent="0">
              <a:buNone/>
              <a:defRPr sz="1506">
                <a:solidFill>
                  <a:schemeClr val="tx1">
                    <a:tint val="75000"/>
                  </a:schemeClr>
                </a:solidFill>
              </a:defRPr>
            </a:lvl2pPr>
            <a:lvl3pPr marL="688543" indent="0">
              <a:buNone/>
              <a:defRPr sz="1355">
                <a:solidFill>
                  <a:schemeClr val="tx1">
                    <a:tint val="75000"/>
                  </a:schemeClr>
                </a:solidFill>
              </a:defRPr>
            </a:lvl3pPr>
            <a:lvl4pPr marL="1032815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4pPr>
            <a:lvl5pPr marL="1377086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5pPr>
            <a:lvl6pPr marL="1721358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6pPr>
            <a:lvl7pPr marL="2065630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7pPr>
            <a:lvl8pPr marL="2409901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8pPr>
            <a:lvl9pPr marL="2754173" indent="0">
              <a:buNone/>
              <a:defRPr sz="12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1160" y="1820554"/>
            <a:ext cx="3901718" cy="43392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7635" y="1820554"/>
            <a:ext cx="3901718" cy="433925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3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6" y="364111"/>
            <a:ext cx="7918192" cy="132188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2356" y="1676493"/>
            <a:ext cx="3883787" cy="821623"/>
          </a:xfrm>
        </p:spPr>
        <p:txBody>
          <a:bodyPr anchor="b"/>
          <a:lstStyle>
            <a:lvl1pPr marL="0" indent="0">
              <a:buNone/>
              <a:defRPr sz="1807" b="1"/>
            </a:lvl1pPr>
            <a:lvl2pPr marL="344272" indent="0">
              <a:buNone/>
              <a:defRPr sz="1506" b="1"/>
            </a:lvl2pPr>
            <a:lvl3pPr marL="688543" indent="0">
              <a:buNone/>
              <a:defRPr sz="1355" b="1"/>
            </a:lvl3pPr>
            <a:lvl4pPr marL="1032815" indent="0">
              <a:buNone/>
              <a:defRPr sz="1205" b="1"/>
            </a:lvl4pPr>
            <a:lvl5pPr marL="1377086" indent="0">
              <a:buNone/>
              <a:defRPr sz="1205" b="1"/>
            </a:lvl5pPr>
            <a:lvl6pPr marL="1721358" indent="0">
              <a:buNone/>
              <a:defRPr sz="1205" b="1"/>
            </a:lvl6pPr>
            <a:lvl7pPr marL="2065630" indent="0">
              <a:buNone/>
              <a:defRPr sz="1205" b="1"/>
            </a:lvl7pPr>
            <a:lvl8pPr marL="2409901" indent="0">
              <a:buNone/>
              <a:defRPr sz="1205" b="1"/>
            </a:lvl8pPr>
            <a:lvl9pPr marL="2754173" indent="0">
              <a:buNone/>
              <a:defRPr sz="120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2356" y="2498116"/>
            <a:ext cx="3883787" cy="36743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7635" y="1676493"/>
            <a:ext cx="3902914" cy="821623"/>
          </a:xfrm>
        </p:spPr>
        <p:txBody>
          <a:bodyPr anchor="b"/>
          <a:lstStyle>
            <a:lvl1pPr marL="0" indent="0">
              <a:buNone/>
              <a:defRPr sz="1807" b="1"/>
            </a:lvl1pPr>
            <a:lvl2pPr marL="344272" indent="0">
              <a:buNone/>
              <a:defRPr sz="1506" b="1"/>
            </a:lvl2pPr>
            <a:lvl3pPr marL="688543" indent="0">
              <a:buNone/>
              <a:defRPr sz="1355" b="1"/>
            </a:lvl3pPr>
            <a:lvl4pPr marL="1032815" indent="0">
              <a:buNone/>
              <a:defRPr sz="1205" b="1"/>
            </a:lvl4pPr>
            <a:lvl5pPr marL="1377086" indent="0">
              <a:buNone/>
              <a:defRPr sz="1205" b="1"/>
            </a:lvl5pPr>
            <a:lvl6pPr marL="1721358" indent="0">
              <a:buNone/>
              <a:defRPr sz="1205" b="1"/>
            </a:lvl6pPr>
            <a:lvl7pPr marL="2065630" indent="0">
              <a:buNone/>
              <a:defRPr sz="1205" b="1"/>
            </a:lvl7pPr>
            <a:lvl8pPr marL="2409901" indent="0">
              <a:buNone/>
              <a:defRPr sz="1205" b="1"/>
            </a:lvl8pPr>
            <a:lvl9pPr marL="2754173" indent="0">
              <a:buNone/>
              <a:defRPr sz="120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7635" y="2498116"/>
            <a:ext cx="3902914" cy="367435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1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12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9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6" y="455930"/>
            <a:ext cx="2960954" cy="1595755"/>
          </a:xfrm>
        </p:spPr>
        <p:txBody>
          <a:bodyPr anchor="b"/>
          <a:lstStyle>
            <a:lvl1pPr>
              <a:defRPr sz="241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02914" y="984683"/>
            <a:ext cx="4647635" cy="4860087"/>
          </a:xfrm>
        </p:spPr>
        <p:txBody>
          <a:bodyPr/>
          <a:lstStyle>
            <a:lvl1pPr>
              <a:defRPr sz="2410"/>
            </a:lvl1pPr>
            <a:lvl2pPr>
              <a:defRPr sz="2108"/>
            </a:lvl2pPr>
            <a:lvl3pPr>
              <a:defRPr sz="1807"/>
            </a:lvl3pPr>
            <a:lvl4pPr>
              <a:defRPr sz="1506"/>
            </a:lvl4pPr>
            <a:lvl5pPr>
              <a:defRPr sz="1506"/>
            </a:lvl5pPr>
            <a:lvl6pPr>
              <a:defRPr sz="1506"/>
            </a:lvl6pPr>
            <a:lvl7pPr>
              <a:defRPr sz="1506"/>
            </a:lvl7pPr>
            <a:lvl8pPr>
              <a:defRPr sz="1506"/>
            </a:lvl8pPr>
            <a:lvl9pPr>
              <a:defRPr sz="1506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56" y="2051685"/>
            <a:ext cx="2960954" cy="3801000"/>
          </a:xfrm>
        </p:spPr>
        <p:txBody>
          <a:bodyPr/>
          <a:lstStyle>
            <a:lvl1pPr marL="0" indent="0">
              <a:buNone/>
              <a:defRPr sz="1205"/>
            </a:lvl1pPr>
            <a:lvl2pPr marL="344272" indent="0">
              <a:buNone/>
              <a:defRPr sz="1054"/>
            </a:lvl2pPr>
            <a:lvl3pPr marL="688543" indent="0">
              <a:buNone/>
              <a:defRPr sz="904"/>
            </a:lvl3pPr>
            <a:lvl4pPr marL="1032815" indent="0">
              <a:buNone/>
              <a:defRPr sz="753"/>
            </a:lvl4pPr>
            <a:lvl5pPr marL="1377086" indent="0">
              <a:buNone/>
              <a:defRPr sz="753"/>
            </a:lvl5pPr>
            <a:lvl6pPr marL="1721358" indent="0">
              <a:buNone/>
              <a:defRPr sz="753"/>
            </a:lvl6pPr>
            <a:lvl7pPr marL="2065630" indent="0">
              <a:buNone/>
              <a:defRPr sz="753"/>
            </a:lvl7pPr>
            <a:lvl8pPr marL="2409901" indent="0">
              <a:buNone/>
              <a:defRPr sz="753"/>
            </a:lvl8pPr>
            <a:lvl9pPr marL="2754173" indent="0">
              <a:buNone/>
              <a:defRPr sz="75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9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2356" y="455930"/>
            <a:ext cx="2960954" cy="1595755"/>
          </a:xfrm>
        </p:spPr>
        <p:txBody>
          <a:bodyPr anchor="b"/>
          <a:lstStyle>
            <a:lvl1pPr>
              <a:defRPr sz="241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902914" y="984683"/>
            <a:ext cx="4647635" cy="4860087"/>
          </a:xfrm>
        </p:spPr>
        <p:txBody>
          <a:bodyPr/>
          <a:lstStyle>
            <a:lvl1pPr marL="0" indent="0">
              <a:buNone/>
              <a:defRPr sz="2410"/>
            </a:lvl1pPr>
            <a:lvl2pPr marL="344272" indent="0">
              <a:buNone/>
              <a:defRPr sz="2108"/>
            </a:lvl2pPr>
            <a:lvl3pPr marL="688543" indent="0">
              <a:buNone/>
              <a:defRPr sz="1807"/>
            </a:lvl3pPr>
            <a:lvl4pPr marL="1032815" indent="0">
              <a:buNone/>
              <a:defRPr sz="1506"/>
            </a:lvl4pPr>
            <a:lvl5pPr marL="1377086" indent="0">
              <a:buNone/>
              <a:defRPr sz="1506"/>
            </a:lvl5pPr>
            <a:lvl6pPr marL="1721358" indent="0">
              <a:buNone/>
              <a:defRPr sz="1506"/>
            </a:lvl6pPr>
            <a:lvl7pPr marL="2065630" indent="0">
              <a:buNone/>
              <a:defRPr sz="1506"/>
            </a:lvl7pPr>
            <a:lvl8pPr marL="2409901" indent="0">
              <a:buNone/>
              <a:defRPr sz="1506"/>
            </a:lvl8pPr>
            <a:lvl9pPr marL="2754173" indent="0">
              <a:buNone/>
              <a:defRPr sz="1506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2356" y="2051685"/>
            <a:ext cx="2960954" cy="3801000"/>
          </a:xfrm>
        </p:spPr>
        <p:txBody>
          <a:bodyPr/>
          <a:lstStyle>
            <a:lvl1pPr marL="0" indent="0">
              <a:buNone/>
              <a:defRPr sz="1205"/>
            </a:lvl1pPr>
            <a:lvl2pPr marL="344272" indent="0">
              <a:buNone/>
              <a:defRPr sz="1054"/>
            </a:lvl2pPr>
            <a:lvl3pPr marL="688543" indent="0">
              <a:buNone/>
              <a:defRPr sz="904"/>
            </a:lvl3pPr>
            <a:lvl4pPr marL="1032815" indent="0">
              <a:buNone/>
              <a:defRPr sz="753"/>
            </a:lvl4pPr>
            <a:lvl5pPr marL="1377086" indent="0">
              <a:buNone/>
              <a:defRPr sz="753"/>
            </a:lvl5pPr>
            <a:lvl6pPr marL="1721358" indent="0">
              <a:buNone/>
              <a:defRPr sz="753"/>
            </a:lvl6pPr>
            <a:lvl7pPr marL="2065630" indent="0">
              <a:buNone/>
              <a:defRPr sz="753"/>
            </a:lvl7pPr>
            <a:lvl8pPr marL="2409901" indent="0">
              <a:buNone/>
              <a:defRPr sz="753"/>
            </a:lvl8pPr>
            <a:lvl9pPr marL="2754173" indent="0">
              <a:buNone/>
              <a:defRPr sz="753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9/12/2017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5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31161" y="364111"/>
            <a:ext cx="7918192" cy="1321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1161" y="1820554"/>
            <a:ext cx="7918192" cy="433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31160" y="6338694"/>
            <a:ext cx="2065615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9/12/2017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41045" y="6338694"/>
            <a:ext cx="3098423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83738" y="6338694"/>
            <a:ext cx="2065615" cy="364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8543" rtl="0" eaLnBrk="1" latinLnBrk="0" hangingPunct="1">
        <a:lnSpc>
          <a:spcPct val="90000"/>
        </a:lnSpc>
        <a:spcBef>
          <a:spcPct val="0"/>
        </a:spcBef>
        <a:buNone/>
        <a:defRPr sz="3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136" indent="-172136" algn="l" defTabSz="688543" rtl="0" eaLnBrk="1" latinLnBrk="0" hangingPunct="1">
        <a:lnSpc>
          <a:spcPct val="90000"/>
        </a:lnSpc>
        <a:spcBef>
          <a:spcPts val="753"/>
        </a:spcBef>
        <a:buFont typeface="Arial" panose="020B0604020202020204" pitchFamily="34" charset="0"/>
        <a:buChar char="•"/>
        <a:defRPr sz="2108" kern="1200">
          <a:solidFill>
            <a:schemeClr val="tx1"/>
          </a:solidFill>
          <a:latin typeface="+mn-lt"/>
          <a:ea typeface="+mn-ea"/>
          <a:cs typeface="+mn-cs"/>
        </a:defRPr>
      </a:lvl1pPr>
      <a:lvl2pPr marL="516407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860679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506" kern="1200">
          <a:solidFill>
            <a:schemeClr val="tx1"/>
          </a:solidFill>
          <a:latin typeface="+mn-lt"/>
          <a:ea typeface="+mn-ea"/>
          <a:cs typeface="+mn-cs"/>
        </a:defRPr>
      </a:lvl3pPr>
      <a:lvl4pPr marL="1204951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4pPr>
      <a:lvl5pPr marL="1549222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5pPr>
      <a:lvl6pPr marL="1893494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6pPr>
      <a:lvl7pPr marL="2237765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7pPr>
      <a:lvl8pPr marL="2582037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8pPr>
      <a:lvl9pPr marL="2926309" indent="-172136" algn="l" defTabSz="688543" rtl="0" eaLnBrk="1" latinLnBrk="0" hangingPunct="1">
        <a:lnSpc>
          <a:spcPct val="90000"/>
        </a:lnSpc>
        <a:spcBef>
          <a:spcPts val="377"/>
        </a:spcBef>
        <a:buFont typeface="Arial" panose="020B0604020202020204" pitchFamily="34" charset="0"/>
        <a:buChar char="•"/>
        <a:defRPr sz="13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1pPr>
      <a:lvl2pPr marL="344272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2pPr>
      <a:lvl3pPr marL="688543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3pPr>
      <a:lvl4pPr marL="1032815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4pPr>
      <a:lvl5pPr marL="1377086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5pPr>
      <a:lvl6pPr marL="1721358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6pPr>
      <a:lvl7pPr marL="2065630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7pPr>
      <a:lvl8pPr marL="2409901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8pPr>
      <a:lvl9pPr marL="2754173" algn="l" defTabSz="688543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w1WC0xjufU&amp;feature=youtu.be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isos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6" name="Imagen 5" descr="pisos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7" name="Imagen 6" descr="pisos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8" name="Imagen 7" descr="pisos-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9" name="Imagen 8" descr="pisos-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"/>
            <a:ext cx="9180513" cy="6836671"/>
          </a:xfrm>
          <a:prstGeom prst="rect">
            <a:avLst/>
          </a:prstGeom>
        </p:spPr>
      </p:pic>
      <p:pic>
        <p:nvPicPr>
          <p:cNvPr id="10" name="Imagen 9" descr="pisos-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11" name="Imagen 10" descr="pisos-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13" name="Imagen 12" descr="pisos-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88" y="4437647"/>
            <a:ext cx="2684428" cy="199996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17707" y="2219124"/>
            <a:ext cx="7695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>
                <a:solidFill>
                  <a:srgbClr val="EEECE1"/>
                </a:solidFill>
                <a:latin typeface="Brother 1816 Printed Bold"/>
                <a:cs typeface="Brother 1816 Printed Bold"/>
              </a:rPr>
              <a:t>Perú, </a:t>
            </a:r>
            <a:r>
              <a:rPr lang="es-ES" sz="48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rumbo al liderazgo alimentario…</a:t>
            </a:r>
            <a:endParaRPr lang="es-ES_tradnl" sz="4800" b="1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</p:spTree>
    <p:extLst>
      <p:ext uri="{BB962C8B-B14F-4D97-AF65-F5344CB8AC3E}">
        <p14:creationId xmlns:p14="http://schemas.microsoft.com/office/powerpoint/2010/main" val="17268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344204" y="172979"/>
            <a:ext cx="29389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FUNCIONALES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271923"/>
              </p:ext>
            </p:extLst>
          </p:nvPr>
        </p:nvGraphicFramePr>
        <p:xfrm>
          <a:off x="206312" y="1129011"/>
          <a:ext cx="8620816" cy="2329412"/>
        </p:xfrm>
        <a:graphic>
          <a:graphicData uri="http://schemas.openxmlformats.org/drawingml/2006/table">
            <a:tbl>
              <a:tblPr/>
              <a:tblGrid>
                <a:gridCol w="744327"/>
                <a:gridCol w="802477"/>
                <a:gridCol w="802477"/>
                <a:gridCol w="779217"/>
                <a:gridCol w="755956"/>
                <a:gridCol w="430314"/>
                <a:gridCol w="686176"/>
                <a:gridCol w="689084"/>
                <a:gridCol w="689084"/>
                <a:gridCol w="689084"/>
                <a:gridCol w="689084"/>
                <a:gridCol w="453575"/>
                <a:gridCol w="409961"/>
              </a:tblGrid>
              <a:tr h="3822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(US$)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PESO NETO (KG)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 (%) PESO NETO (KG)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9748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15 567 129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16 862 408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13 261 392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13 676 276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-21.4%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3.1%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2 933 230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3 490 711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4 686 822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5 294 570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34.3%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13.0%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15 113 840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15 076 364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12 674 332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12 550 452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-15.9%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2 755 626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3 730 445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4 724 885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4 345 721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26.7%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15 335 862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18 828 337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16 407 835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19 768 564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-12.9%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20.5%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2 982 383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4 028 415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5 587 768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7 095 554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38.7%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27.0%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16 757 425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15 790 147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18 301 739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19 923 631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15.9%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8.9%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3 172 898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3 921 713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6 189 218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6 072 243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57.8%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-1.9%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22 740 516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24 554 635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20 040 317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23 934 468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-18.4%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19.4%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4 277 909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5 699 097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6 756 668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6 553 457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18.6%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26 739 013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25 106 093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18 236 780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21 149 747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-27.4%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16.0%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5 193 070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5 640 336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5 901 646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6 004 010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4.6%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30 785 277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24 158 986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21 092 462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20 791 840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-12.7%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-1.4%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5 961 487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5 798 963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6 935 216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6 494 983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19.6%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-6.3%</a:t>
                      </a:r>
                    </a:p>
                  </a:txBody>
                  <a:tcPr marL="8375" marR="8375" marT="83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209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143 039 062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140 376 971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120 014 857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131 794 979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-14.5%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9.8%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27 276 603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32 309 679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40 782 223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41 860 539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26.2%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7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2.6%</a:t>
                      </a:r>
                    </a:p>
                  </a:txBody>
                  <a:tcPr marL="8375" marR="8375" marT="83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677225"/>
              </p:ext>
            </p:extLst>
          </p:nvPr>
        </p:nvGraphicFramePr>
        <p:xfrm>
          <a:off x="2313309" y="3641285"/>
          <a:ext cx="4802714" cy="2922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0480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88780"/>
              </p:ext>
            </p:extLst>
          </p:nvPr>
        </p:nvGraphicFramePr>
        <p:xfrm>
          <a:off x="148165" y="2397154"/>
          <a:ext cx="4152900" cy="2741759"/>
        </p:xfrm>
        <a:graphic>
          <a:graphicData uri="http://schemas.openxmlformats.org/drawingml/2006/table">
            <a:tbl>
              <a:tblPr/>
              <a:tblGrid>
                <a:gridCol w="787400"/>
                <a:gridCol w="812800"/>
                <a:gridCol w="876300"/>
                <a:gridCol w="850900"/>
                <a:gridCol w="8255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PRE. RELAT. PROM. 16/12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4.83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2.58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2.68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4.67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4.31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3.65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4.45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3.09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4.06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08 AGOSTO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148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09 SEPTIEMBRE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 OCTUBRE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3.45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746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 NOVIEMBRE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 DICIEMBRE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3.19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ACUMULADO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3.89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3.15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pic>
        <p:nvPicPr>
          <p:cNvPr id="4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868" y="2209046"/>
            <a:ext cx="4743645" cy="324472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00584" y="906310"/>
            <a:ext cx="29389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FUNCIONALES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51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5990"/>
              </p:ext>
            </p:extLst>
          </p:nvPr>
        </p:nvGraphicFramePr>
        <p:xfrm>
          <a:off x="199178" y="1539086"/>
          <a:ext cx="4916030" cy="4916031"/>
        </p:xfrm>
        <a:graphic>
          <a:graphicData uri="http://schemas.openxmlformats.org/drawingml/2006/table">
            <a:tbl>
              <a:tblPr/>
              <a:tblGrid>
                <a:gridCol w="269927"/>
                <a:gridCol w="796931"/>
                <a:gridCol w="761583"/>
                <a:gridCol w="761583"/>
                <a:gridCol w="771223"/>
                <a:gridCol w="491655"/>
                <a:gridCol w="449880"/>
                <a:gridCol w="613248"/>
              </a:tblGrid>
              <a:tr h="525202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N°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MERCADO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2014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2016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2017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PART.% 2017 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PRECIO RELATIVO 2017 (US$/KG)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266243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Estados Unidos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63 618 046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44 815 749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42 055 868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-6.2%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31.9%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82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Corea del Sur (República de Corea)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1 052 207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522 751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16 794 815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3112.8%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12.7%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14.08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Canadá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8 980 992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6 162 436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7 237 591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17.4%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2.65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Italia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3 997 773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5 035 815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6 451 602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28.1%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2.30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España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4 256 465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5 586 251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5 966 966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6.8%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Reino Unido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5 857 867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6 316 361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5 561 269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-12.0%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2.59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54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Países Bajos (Holanda)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6 950 654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8 296 889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5 558 478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-33.0%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2.60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Panamá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1 769 032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3 997 646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4 844 854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21.2%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Alemania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6 749 768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5 005 918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4 387 052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-12.4%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3.3%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Australia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5 980 967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3 904 342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3 778 376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Francia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4 160 678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3 788 483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3 248 746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-14.2%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Chile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2 023 547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2 368 786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2 545 475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Brasil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1 788 834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2 096 096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2 483 472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2.93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Japón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2 931 087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4 954 057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2 301 362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-53.5%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3.98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Vietnam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62 741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659 217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1 425 384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116.2%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1.1%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3.11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Taiwán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454 260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724 374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1 365 043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88.4%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1.0%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2.80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Hong Kong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4 362 419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1 949 485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1 208 947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-38.0%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2.57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54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Federación Rusa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1 420 918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664 292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1 151 637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73.4%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4.13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Bélgica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799 909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 434 000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1 118 582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157.7%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0.8%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2.35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54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20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Nueva Zelandia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1 480 916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1 318 752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1 069 604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-18.9%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0.8%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4.99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21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Resto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11 677 892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11 413 157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11 239 856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8.5%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Lucida Sans Unicode" panose="020B0602030504020204" pitchFamily="34" charset="0"/>
                        </a:rPr>
                        <a:t>2.69</a:t>
                      </a:r>
                    </a:p>
                  </a:txBody>
                  <a:tcPr marL="7717" marR="7717" marT="77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32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140 376 971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120 014 857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131 794 979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9.8%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100.0%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3.15</a:t>
                      </a:r>
                    </a:p>
                  </a:txBody>
                  <a:tcPr marL="7717" marR="7717" marT="77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3491849" y="381210"/>
            <a:ext cx="29389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FUNCIONALES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image1.png" descr="image1.png"/>
          <p:cNvPicPr>
            <a:picLocks noChangeAspect="1"/>
          </p:cNvPicPr>
          <p:nvPr/>
        </p:nvPicPr>
        <p:blipFill rotWithShape="1">
          <a:blip r:embed="rId2"/>
          <a:srcRect l="3418" t="15761" r="4223" b="4584"/>
          <a:stretch/>
        </p:blipFill>
        <p:spPr>
          <a:xfrm>
            <a:off x="5178881" y="3276644"/>
            <a:ext cx="4001632" cy="281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4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2da parte-01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" y="0"/>
            <a:ext cx="9180513" cy="68389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13791" y="1035882"/>
            <a:ext cx="3437119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3600" b="1" dirty="0">
                <a:solidFill>
                  <a:schemeClr val="bg2"/>
                </a:solidFill>
              </a:rPr>
              <a:t>Somos líderes</a:t>
            </a:r>
            <a:endParaRPr lang="es-ES_tradnl" sz="3600" b="1" dirty="0">
              <a:solidFill>
                <a:schemeClr val="bg2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 flipV="1">
            <a:off x="-1668104" y="2795798"/>
            <a:ext cx="373535" cy="457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0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06805" y="2541405"/>
            <a:ext cx="204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1° Espárrago   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  <p:pic>
        <p:nvPicPr>
          <p:cNvPr id="9" name="Imagen 8" descr="superdespensa_esparra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1" y="2029736"/>
            <a:ext cx="1353646" cy="135135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587411" y="2448047"/>
            <a:ext cx="175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1° Quinua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  <p:pic>
        <p:nvPicPr>
          <p:cNvPr id="11" name="Imagen 10" descr="superdespensa_quinu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5" y="2023907"/>
            <a:ext cx="1349915" cy="1349915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06805" y="4227737"/>
            <a:ext cx="204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3° Arándanos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  <p:pic>
        <p:nvPicPr>
          <p:cNvPr id="13" name="Imagen 12" descr="superdespensa_arandan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0" y="3614021"/>
            <a:ext cx="1349076" cy="135135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6640614" y="4201392"/>
            <a:ext cx="2042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3° Palta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  <p:pic>
        <p:nvPicPr>
          <p:cNvPr id="15" name="Imagen 14" descr="superdespensa_palt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88" y="3614021"/>
            <a:ext cx="1424572" cy="1424572"/>
          </a:xfrm>
          <a:prstGeom prst="rect">
            <a:avLst/>
          </a:prstGeom>
        </p:spPr>
      </p:pic>
      <p:pic>
        <p:nvPicPr>
          <p:cNvPr id="17" name="Imagen 16" descr="superdespensa_man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30" y="5081976"/>
            <a:ext cx="1637607" cy="164037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2001252" y="5683236"/>
            <a:ext cx="252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4°  Mangos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20" y="5397729"/>
            <a:ext cx="1071304" cy="975101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6687440" y="5591088"/>
            <a:ext cx="2493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1° Calamar gigante procesado</a:t>
            </a:r>
            <a:endParaRPr lang="es-ES_tradnl" sz="2400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</p:spTree>
    <p:extLst>
      <p:ext uri="{BB962C8B-B14F-4D97-AF65-F5344CB8AC3E}">
        <p14:creationId xmlns:p14="http://schemas.microsoft.com/office/powerpoint/2010/main" val="408855411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2da parte-0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" y="0"/>
            <a:ext cx="9180513" cy="68389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3702" y="1086646"/>
            <a:ext cx="8105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4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Perú es líder global en </a:t>
            </a:r>
            <a:r>
              <a:rPr lang="es-ES" sz="4400" b="1" dirty="0" err="1">
                <a:solidFill>
                  <a:srgbClr val="EEECE1"/>
                </a:solidFill>
                <a:latin typeface="Brother 1816 Printed Bold"/>
                <a:cs typeface="Brother 1816 Printed Bold"/>
              </a:rPr>
              <a:t>superfoods</a:t>
            </a:r>
            <a:r>
              <a:rPr lang="es-ES" sz="44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 por </a:t>
            </a:r>
            <a:br>
              <a:rPr lang="es-ES" sz="44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</a:br>
            <a:r>
              <a:rPr lang="es-ES" sz="44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6 poderosas razones</a:t>
            </a:r>
            <a:endParaRPr lang="es-ES_tradnl" sz="4400" b="1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</p:spTree>
    <p:extLst>
      <p:ext uri="{BB962C8B-B14F-4D97-AF65-F5344CB8AC3E}">
        <p14:creationId xmlns:p14="http://schemas.microsoft.com/office/powerpoint/2010/main" val="25128310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da parte_Mesa de trabajo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000" cy="693977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0513" y="2875900"/>
            <a:ext cx="3541809" cy="1938982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rgbClr val="EEECE1"/>
                </a:solidFill>
                <a:latin typeface="+mj-lt"/>
              </a:rPr>
              <a:t>La fertilidad de nuestras tierras asombra al planeta; nuestros microclimas son generosos y favorecen a que una variedad de </a:t>
            </a:r>
            <a:r>
              <a:rPr lang="es-ES" sz="2000" b="1" dirty="0" err="1">
                <a:solidFill>
                  <a:srgbClr val="EEECE1"/>
                </a:solidFill>
                <a:latin typeface="+mj-lt"/>
              </a:rPr>
              <a:t>superfoods</a:t>
            </a:r>
            <a:r>
              <a:rPr lang="es-ES" sz="2000" b="1" dirty="0">
                <a:solidFill>
                  <a:srgbClr val="EEECE1"/>
                </a:solidFill>
                <a:latin typeface="+mj-lt"/>
              </a:rPr>
              <a:t> crezcan naturalmente. </a:t>
            </a:r>
            <a:endParaRPr lang="es-ES_tradnl" sz="2000" b="1" dirty="0">
              <a:solidFill>
                <a:srgbClr val="EEECE1"/>
              </a:solidFill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27754" y="1174841"/>
            <a:ext cx="4502772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MX" dirty="0">
                <a:solidFill>
                  <a:srgbClr val="2D651B"/>
                </a:solidFill>
              </a:rPr>
              <a:t>Estamos entre los diez principales países </a:t>
            </a:r>
          </a:p>
          <a:p>
            <a:r>
              <a:rPr lang="es-MX" dirty="0">
                <a:solidFill>
                  <a:srgbClr val="2D651B"/>
                </a:solidFill>
              </a:rPr>
              <a:t>que proveen alimentos al mundo.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7754" y="2313244"/>
            <a:ext cx="4502772" cy="59553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Pueblos precolombinos ya cultivaban </a:t>
            </a:r>
            <a:r>
              <a:rPr lang="es-ES" dirty="0" err="1">
                <a:solidFill>
                  <a:srgbClr val="2D651B"/>
                </a:solidFill>
              </a:rPr>
              <a:t>superfoods</a:t>
            </a:r>
            <a:r>
              <a:rPr lang="es-ES" dirty="0">
                <a:solidFill>
                  <a:srgbClr val="2D651B"/>
                </a:solidFill>
              </a:rPr>
              <a:t> como la quinua y la kiwicha.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327754" y="3529942"/>
            <a:ext cx="4732208" cy="108951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Somos un importante productor de alimentos orgánicos; sembramos granos, frutos nativos y </a:t>
            </a:r>
            <a:r>
              <a:rPr lang="es-ES" dirty="0" err="1">
                <a:solidFill>
                  <a:srgbClr val="2D651B"/>
                </a:solidFill>
              </a:rPr>
              <a:t>superfoods</a:t>
            </a:r>
            <a:r>
              <a:rPr lang="es-ES" dirty="0">
                <a:solidFill>
                  <a:srgbClr val="2D651B"/>
                </a:solidFill>
              </a:rPr>
              <a:t> de otras regiones con </a:t>
            </a:r>
            <a:br>
              <a:rPr lang="es-ES" dirty="0">
                <a:solidFill>
                  <a:srgbClr val="2D651B"/>
                </a:solidFill>
              </a:rPr>
            </a:br>
            <a:r>
              <a:rPr lang="es-ES" dirty="0">
                <a:solidFill>
                  <a:srgbClr val="2D651B"/>
                </a:solidFill>
              </a:rPr>
              <a:t>excelentes resultados.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4327754" y="5075689"/>
            <a:ext cx="4502772" cy="844837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Nuestros agricultores conocen y dominan la naturaleza. Son expertos en el manejo de las siembra y cosecha de alimentos.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1299896" y="1030885"/>
            <a:ext cx="184666" cy="369332"/>
          </a:xfrm>
          <a:prstGeom prst="rect">
            <a:avLst/>
          </a:prstGeom>
          <a:solidFill>
            <a:srgbClr val="ADB61E"/>
          </a:solidFill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4" name="Rectángulo 13"/>
          <p:cNvSpPr/>
          <p:nvPr/>
        </p:nvSpPr>
        <p:spPr>
          <a:xfrm flipV="1">
            <a:off x="4430101" y="1039244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 flipV="1">
            <a:off x="4430101" y="2187714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 flipV="1">
            <a:off x="4430101" y="3400806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 flipV="1">
            <a:off x="4430101" y="4940092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90513" y="1507543"/>
            <a:ext cx="3372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 biodiversidad</a:t>
            </a:r>
          </a:p>
        </p:txBody>
      </p:sp>
      <p:cxnSp>
        <p:nvCxnSpPr>
          <p:cNvPr id="11" name="Conector recto 10"/>
          <p:cNvCxnSpPr/>
          <p:nvPr/>
        </p:nvCxnSpPr>
        <p:spPr>
          <a:xfrm>
            <a:off x="488993" y="2716564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171229"/>
      </p:ext>
    </p:extLst>
  </p:cSld>
  <p:clrMapOvr>
    <a:masterClrMapping/>
  </p:clrMapOvr>
  <p:transition spd="slow" advClick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da parte_Mesa de trabajo 4 cop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000" cy="69397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0514" y="3368238"/>
            <a:ext cx="3270112" cy="163120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chemeClr val="bg2"/>
                </a:solidFill>
              </a:rPr>
              <a:t>Modernas tecnologías y una visión estratégica del mercado hacen que el Perú sea un líder en exportación de superalimentos. </a:t>
            </a:r>
            <a:endParaRPr lang="es-ES_tradnl" sz="2000" b="1" dirty="0">
              <a:solidFill>
                <a:schemeClr val="bg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7754" y="1093561"/>
            <a:ext cx="4502772" cy="59553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Estamos entre los diez primeros países </a:t>
            </a:r>
          </a:p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con mayor biodiversidad del mundo.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327754" y="2768079"/>
            <a:ext cx="4502772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MX" dirty="0">
                <a:solidFill>
                  <a:srgbClr val="2D651B"/>
                </a:solidFill>
              </a:rPr>
              <a:t>Tenemos experiencia exportadora: somos el primer exportador mundial de espárragos, quinua y maca; segundos en cacao y café orgánico, terceros en alcachofas.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327754" y="4919178"/>
            <a:ext cx="4502772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Estamos conectados con el mundo: nuestros acuerdos comerciales nos permiten acceder a más de 3 300 millones de personas.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 flipV="1">
            <a:off x="4430101" y="4783581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390513" y="1507543"/>
            <a:ext cx="3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 capacidad exportadora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488993" y="3232711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 flipV="1">
            <a:off x="4430101" y="2666105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 flipV="1">
            <a:off x="4430101" y="4781203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7574585"/>
      </p:ext>
    </p:extLst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da parte_Mesa de trabajo 4 copia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000" cy="693977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4327753" y="1093561"/>
            <a:ext cx="4287629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Nuestras cadenas de procesos son transparentes y sostenibles desde el momento de la siembra hasta la comercialización final del producto.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4327754" y="3019849"/>
            <a:ext cx="4502772" cy="120031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C</a:t>
            </a:r>
            <a:r>
              <a:rPr lang="es-MX" dirty="0">
                <a:solidFill>
                  <a:srgbClr val="2D651B"/>
                </a:solidFill>
              </a:rPr>
              <a:t>ontamos con exigentes controles de calidad: nuestros técnicos están preparados para asumir el reto de entregar productos en perfectas condiciones.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4327754" y="4920567"/>
            <a:ext cx="4502772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MX" dirty="0">
                <a:solidFill>
                  <a:srgbClr val="2D651B"/>
                </a:solidFill>
              </a:rPr>
              <a:t>Nuestra oferta es avalada por múltiples certificaciones internacionales.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390513" y="3402718"/>
            <a:ext cx="3568975" cy="163120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chemeClr val="bg2"/>
                </a:solidFill>
              </a:rPr>
              <a:t>Conocemos los nuevos hábitos de consumo de las sociedades </a:t>
            </a:r>
            <a:br>
              <a:rPr lang="es-ES" sz="2000" b="1" dirty="0">
                <a:solidFill>
                  <a:schemeClr val="bg2"/>
                </a:solidFill>
              </a:rPr>
            </a:br>
            <a:r>
              <a:rPr lang="es-ES" sz="2000" b="1" dirty="0">
                <a:solidFill>
                  <a:schemeClr val="bg2"/>
                </a:solidFill>
              </a:rPr>
              <a:t>y los practicamos. Nuestra producción está alineada a ellos; es innovadora y confiable.</a:t>
            </a:r>
            <a:endParaRPr lang="es-ES_tradnl" sz="2000" b="1" dirty="0">
              <a:solidFill>
                <a:schemeClr val="bg2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Rectángulo 43"/>
          <p:cNvSpPr/>
          <p:nvPr/>
        </p:nvSpPr>
        <p:spPr>
          <a:xfrm flipV="1">
            <a:off x="4430101" y="2890713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5" name="Rectángulo 44"/>
          <p:cNvSpPr/>
          <p:nvPr/>
        </p:nvSpPr>
        <p:spPr>
          <a:xfrm flipV="1">
            <a:off x="4430101" y="4784970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/>
          <p:cNvSpPr txBox="1"/>
          <p:nvPr/>
        </p:nvSpPr>
        <p:spPr>
          <a:xfrm>
            <a:off x="390513" y="1507543"/>
            <a:ext cx="3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</a:t>
            </a:r>
          </a:p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trazabilidad </a:t>
            </a:r>
          </a:p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e innovación</a:t>
            </a:r>
          </a:p>
        </p:txBody>
      </p:sp>
      <p:cxnSp>
        <p:nvCxnSpPr>
          <p:cNvPr id="15" name="Conector recto 14"/>
          <p:cNvCxnSpPr/>
          <p:nvPr/>
        </p:nvCxnSpPr>
        <p:spPr>
          <a:xfrm>
            <a:off x="488993" y="3232711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83096"/>
      </p:ext>
    </p:extLst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da parte_Mesa de trabajo 4 copia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87" y="-1"/>
            <a:ext cx="9252000" cy="693977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0514" y="3402718"/>
            <a:ext cx="3372018" cy="224675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chemeClr val="bg2"/>
                </a:solidFill>
              </a:rPr>
              <a:t>Los conocimientos ancestrales poseen una vibrante actualidad. Más </a:t>
            </a:r>
          </a:p>
          <a:p>
            <a:r>
              <a:rPr lang="es-ES" sz="2000" b="1" dirty="0">
                <a:solidFill>
                  <a:schemeClr val="bg2"/>
                </a:solidFill>
              </a:rPr>
              <a:t>de dos millones de familias campesinas aplican la sabiduría heredada de </a:t>
            </a:r>
            <a:br>
              <a:rPr lang="es-ES" sz="2000" b="1" dirty="0">
                <a:solidFill>
                  <a:schemeClr val="bg2"/>
                </a:solidFill>
              </a:rPr>
            </a:br>
            <a:r>
              <a:rPr lang="es-ES" sz="2000" b="1" dirty="0">
                <a:solidFill>
                  <a:schemeClr val="bg2"/>
                </a:solidFill>
              </a:rPr>
              <a:t>las culturas andinas.</a:t>
            </a:r>
            <a:endParaRPr lang="es-ES_tradnl" sz="2000" b="1" dirty="0">
              <a:solidFill>
                <a:schemeClr val="bg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7754" y="1093561"/>
            <a:ext cx="4155553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La fusión de la tierra con la sabiduría andina transformó la vida de las primeras civilizaciones de América. 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27754" y="2533891"/>
            <a:ext cx="4155553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Tenemos hasta 4500 especies nativas de usos conocidos.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327754" y="5157331"/>
            <a:ext cx="4502772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Al ser líderes en el uso de plantas y hierbas aromáticas y medicinales, tenemos un conocimiento empírico de la naturaleza.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 flipV="1">
            <a:off x="4430101" y="2408361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 flipV="1">
            <a:off x="4430101" y="4957837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390513" y="1507543"/>
            <a:ext cx="3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 sabiduría ancestral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488993" y="3232711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4327754" y="3783510"/>
            <a:ext cx="4155553" cy="646321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Somos el país líder en la protección de los conocimientos ancestrales indígenas.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 flipV="1">
            <a:off x="4430101" y="3657980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1706631"/>
      </p:ext>
    </p:extLst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da parte_Mesa de trabajo 4 copia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000" cy="693977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327754" y="1093561"/>
            <a:ext cx="4502772" cy="175431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Los premios nos respaldan: desde 2012 hemos sido distinguidos como Mejor Destino Culinario del mundo. Nuestra gastronomía ha sido reconocida como Patrimonio Cultural de las Américas </a:t>
            </a:r>
            <a:r>
              <a:rPr lang="es-ES" sz="1400" i="1" dirty="0">
                <a:solidFill>
                  <a:srgbClr val="2D651B"/>
                </a:solidFill>
              </a:rPr>
              <a:t>(OEA, 2011).</a:t>
            </a:r>
          </a:p>
          <a:p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27753" y="3025712"/>
            <a:ext cx="4502772" cy="1138763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endParaRPr lang="es-ES" dirty="0">
              <a:solidFill>
                <a:srgbClr val="2D651B"/>
              </a:solidFill>
            </a:endParaRPr>
          </a:p>
          <a:p>
            <a:r>
              <a:rPr lang="es-ES" dirty="0">
                <a:solidFill>
                  <a:srgbClr val="2D651B"/>
                </a:solidFill>
              </a:rPr>
              <a:t>Tres restaurantes peruanos se ubican entre los 50 mejores del mundo </a:t>
            </a:r>
          </a:p>
          <a:p>
            <a:r>
              <a:rPr lang="es-ES" sz="1400" dirty="0">
                <a:solidFill>
                  <a:srgbClr val="2D651B"/>
                </a:solidFill>
              </a:rPr>
              <a:t>(</a:t>
            </a:r>
            <a:r>
              <a:rPr lang="es-ES" sz="1400" i="1" dirty="0" err="1">
                <a:solidFill>
                  <a:srgbClr val="2D651B"/>
                </a:solidFill>
              </a:rPr>
              <a:t>The</a:t>
            </a:r>
            <a:r>
              <a:rPr lang="es-ES" sz="1400" i="1" dirty="0">
                <a:solidFill>
                  <a:srgbClr val="2D651B"/>
                </a:solidFill>
              </a:rPr>
              <a:t> </a:t>
            </a:r>
            <a:r>
              <a:rPr lang="es-ES" sz="1400" i="1" dirty="0" err="1">
                <a:solidFill>
                  <a:srgbClr val="2D651B"/>
                </a:solidFill>
              </a:rPr>
              <a:t>World's</a:t>
            </a:r>
            <a:r>
              <a:rPr lang="es-ES" sz="1400" i="1" dirty="0">
                <a:solidFill>
                  <a:srgbClr val="2D651B"/>
                </a:solidFill>
              </a:rPr>
              <a:t> 50 </a:t>
            </a:r>
            <a:r>
              <a:rPr lang="es-ES" sz="1400" i="1" dirty="0" err="1">
                <a:solidFill>
                  <a:srgbClr val="2D651B"/>
                </a:solidFill>
              </a:rPr>
              <a:t>Best</a:t>
            </a:r>
            <a:r>
              <a:rPr lang="es-ES" sz="1400" i="1" dirty="0">
                <a:solidFill>
                  <a:srgbClr val="2D651B"/>
                </a:solidFill>
              </a:rPr>
              <a:t> Restaurants Guide 2016</a:t>
            </a:r>
            <a:r>
              <a:rPr lang="es-ES" sz="1400" dirty="0">
                <a:solidFill>
                  <a:srgbClr val="2D651B"/>
                </a:solidFill>
              </a:rPr>
              <a:t>). </a:t>
            </a:r>
            <a:endParaRPr lang="es-ES_tradnl" sz="1400" dirty="0">
              <a:solidFill>
                <a:srgbClr val="2D651B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327753" y="4913278"/>
            <a:ext cx="4852760" cy="861764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endParaRPr lang="es-ES" sz="1400" i="1" dirty="0">
              <a:solidFill>
                <a:srgbClr val="2D651B"/>
              </a:solidFill>
            </a:endParaRPr>
          </a:p>
          <a:p>
            <a:r>
              <a:rPr lang="es-ES" dirty="0">
                <a:solidFill>
                  <a:srgbClr val="2D651B"/>
                </a:solidFill>
              </a:rPr>
              <a:t>Se estima que cada día se abren 3 nuevos restaurantes peruanos en el mundo.  </a:t>
            </a:r>
            <a:endParaRPr lang="es-ES_tradnl" i="1" dirty="0">
              <a:solidFill>
                <a:srgbClr val="2D651B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90514" y="3402718"/>
            <a:ext cx="3378982" cy="224675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chemeClr val="bg2"/>
                </a:solidFill>
              </a:rPr>
              <a:t>En el Perú, cada plato es una suma de talentos. Ellos conservan los saberes de los agricultores, la destreza de nuestros cocineros y la historia de una identidad llena de sabor.</a:t>
            </a:r>
            <a:endParaRPr lang="es-ES_tradnl" sz="2000" b="1" dirty="0">
              <a:solidFill>
                <a:schemeClr val="bg2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 flipV="1">
            <a:off x="4430100" y="2896576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/>
          <p:cNvSpPr/>
          <p:nvPr/>
        </p:nvSpPr>
        <p:spPr>
          <a:xfrm flipV="1">
            <a:off x="4430101" y="4777681"/>
            <a:ext cx="373535" cy="45719"/>
          </a:xfrm>
          <a:prstGeom prst="rect">
            <a:avLst/>
          </a:prstGeom>
          <a:solidFill>
            <a:srgbClr val="2D65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390513" y="1507543"/>
            <a:ext cx="3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 gastronomía </a:t>
            </a:r>
            <a:b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</a:br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con sazón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488993" y="3232711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194658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amarillo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48" y="-143932"/>
            <a:ext cx="9284214" cy="7052733"/>
          </a:xfrm>
          <a:prstGeom prst="rect">
            <a:avLst/>
          </a:prstGeom>
        </p:spPr>
      </p:pic>
      <p:pic>
        <p:nvPicPr>
          <p:cNvPr id="5" name="Imagen 4" descr="amarillo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3" cy="6838950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358346" y="4502883"/>
            <a:ext cx="8476735" cy="2129968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PE" sz="2200" dirty="0">
                <a:solidFill>
                  <a:schemeClr val="bg1"/>
                </a:solidFill>
              </a:rPr>
              <a:t>Demanda mundial - US$ 1,335 billones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sz="2200" dirty="0">
                <a:solidFill>
                  <a:schemeClr val="bg1"/>
                </a:solidFill>
              </a:rPr>
              <a:t>EE.UU. (US$ 117 billones / +2.9%), China (US$ 95 billones / +2.4%), Europa -Top 5 (US$ 308 billones/ -1%)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sz="2200" dirty="0">
                <a:solidFill>
                  <a:schemeClr val="bg1"/>
                </a:solidFill>
              </a:rPr>
              <a:t>Hong Kong (US$ 21 billones / + 6.6%), Vietnam (US$ 13 billones / + 24.8%) o la India (US$ 19 billones / + 5.5%)</a:t>
            </a:r>
          </a:p>
          <a:p>
            <a:pPr marL="0" indent="0">
              <a:buNone/>
            </a:pPr>
            <a:endParaRPr lang="es-PE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PE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sz="22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7707" y="2219124"/>
            <a:ext cx="7695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El mercado mundial de alimentos…</a:t>
            </a:r>
            <a:endParaRPr lang="es-ES_tradnl" sz="3600" b="1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</p:spTree>
    <p:extLst>
      <p:ext uri="{BB962C8B-B14F-4D97-AF65-F5344CB8AC3E}">
        <p14:creationId xmlns:p14="http://schemas.microsoft.com/office/powerpoint/2010/main" val="16504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da parte_Mesa de trabajo 4 copia 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52000" cy="693977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90514" y="3402718"/>
            <a:ext cx="3378982" cy="132342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sz="2000" b="1" dirty="0">
                <a:solidFill>
                  <a:srgbClr val="EEECE1"/>
                </a:solidFill>
              </a:rPr>
              <a:t>El mercado mundial demanda nuevos alimentos, sabores y presentaciones. Y el Perú está preparado para brindárselos.</a:t>
            </a:r>
            <a:endParaRPr lang="es-ES_tradnl" sz="2000" b="1" dirty="0">
              <a:solidFill>
                <a:srgbClr val="EEECE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327754" y="1093561"/>
            <a:ext cx="3932040" cy="59553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ES" dirty="0">
                <a:solidFill>
                  <a:srgbClr val="2D651B"/>
                </a:solidFill>
              </a:rPr>
              <a:t>Por nuestra ubicación geográfica, somos un apreciado </a:t>
            </a:r>
            <a:r>
              <a:rPr lang="es-ES" i="1" dirty="0" err="1">
                <a:solidFill>
                  <a:srgbClr val="2D651B"/>
                </a:solidFill>
              </a:rPr>
              <a:t>hub</a:t>
            </a:r>
            <a:r>
              <a:rPr lang="es-ES" dirty="0">
                <a:solidFill>
                  <a:srgbClr val="2D651B"/>
                </a:solidFill>
              </a:rPr>
              <a:t> en Sudamérica</a:t>
            </a:r>
            <a:r>
              <a:rPr lang="es-MX" dirty="0">
                <a:solidFill>
                  <a:srgbClr val="2D651B"/>
                </a:solidFill>
              </a:rPr>
              <a:t>.</a:t>
            </a:r>
            <a:endParaRPr lang="es-ES" dirty="0">
              <a:solidFill>
                <a:srgbClr val="2D651B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327754" y="3016243"/>
            <a:ext cx="3932040" cy="923320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s-ES" dirty="0">
                <a:solidFill>
                  <a:srgbClr val="2D651B"/>
                </a:solidFill>
              </a:rPr>
              <a:t>El banco de inversión Goldman </a:t>
            </a:r>
            <a:r>
              <a:rPr lang="es-ES" dirty="0" err="1">
                <a:solidFill>
                  <a:srgbClr val="2D651B"/>
                </a:solidFill>
              </a:rPr>
              <a:t>Sachs</a:t>
            </a:r>
            <a:r>
              <a:rPr lang="es-ES" dirty="0">
                <a:solidFill>
                  <a:srgbClr val="2D651B"/>
                </a:solidFill>
              </a:rPr>
              <a:t> nos recomienda como destino para las inversiones.</a:t>
            </a:r>
            <a:endParaRPr lang="es-ES_tradnl" dirty="0">
              <a:solidFill>
                <a:srgbClr val="2D651B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327754" y="4929824"/>
            <a:ext cx="4318107" cy="1094136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MX" dirty="0">
                <a:solidFill>
                  <a:srgbClr val="2D651B"/>
                </a:solidFill>
              </a:rPr>
              <a:t>El sector agrario es el segundo generador </a:t>
            </a:r>
            <a:br>
              <a:rPr lang="es-MX" dirty="0">
                <a:solidFill>
                  <a:srgbClr val="2D651B"/>
                </a:solidFill>
              </a:rPr>
            </a:br>
            <a:r>
              <a:rPr lang="es-MX" dirty="0">
                <a:solidFill>
                  <a:srgbClr val="2D651B"/>
                </a:solidFill>
              </a:rPr>
              <a:t>de divisas en el país, con un promedio anual de exportaciones que ya supera los  </a:t>
            </a:r>
          </a:p>
          <a:p>
            <a:pPr>
              <a:lnSpc>
                <a:spcPct val="90000"/>
              </a:lnSpc>
              <a:buClr>
                <a:srgbClr val="2A5623"/>
              </a:buClr>
              <a:buSzPct val="93000"/>
            </a:pPr>
            <a:r>
              <a:rPr lang="es-MX" dirty="0">
                <a:solidFill>
                  <a:srgbClr val="2D651B"/>
                </a:solidFill>
              </a:rPr>
              <a:t>5 000 millones de dólares.</a:t>
            </a:r>
            <a:r>
              <a:rPr lang="es-ES_tradnl" dirty="0">
                <a:solidFill>
                  <a:srgbClr val="2D651B"/>
                </a:solidFill>
              </a:rPr>
              <a:t> </a:t>
            </a:r>
            <a:endParaRPr lang="es-ES" dirty="0">
              <a:solidFill>
                <a:srgbClr val="2D651B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 flipV="1">
            <a:off x="4430101" y="2890713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390513" y="1507543"/>
            <a:ext cx="33720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Nuestra imagen como destino </a:t>
            </a:r>
            <a:b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</a:br>
            <a:r>
              <a:rPr lang="es-ES" sz="3200" dirty="0">
                <a:solidFill>
                  <a:srgbClr val="2D651B"/>
                </a:solidFill>
                <a:latin typeface="Brother 1816 Printed Bold"/>
                <a:cs typeface="Brother 1816 Printed Bold"/>
              </a:rPr>
              <a:t>de inversión</a:t>
            </a:r>
          </a:p>
        </p:txBody>
      </p:sp>
      <p:cxnSp>
        <p:nvCxnSpPr>
          <p:cNvPr id="16" name="Conector recto 15"/>
          <p:cNvCxnSpPr/>
          <p:nvPr/>
        </p:nvCxnSpPr>
        <p:spPr>
          <a:xfrm>
            <a:off x="488993" y="3232711"/>
            <a:ext cx="3273539" cy="0"/>
          </a:xfrm>
          <a:prstGeom prst="line">
            <a:avLst/>
          </a:prstGeom>
          <a:ln w="28575" cmpd="sng">
            <a:solidFill>
              <a:srgbClr val="2D651B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ángulo 16"/>
          <p:cNvSpPr/>
          <p:nvPr/>
        </p:nvSpPr>
        <p:spPr>
          <a:xfrm flipV="1">
            <a:off x="4430101" y="957964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 flipV="1">
            <a:off x="4430101" y="4781203"/>
            <a:ext cx="373535" cy="45719"/>
          </a:xfrm>
          <a:prstGeom prst="rect">
            <a:avLst/>
          </a:prstGeom>
          <a:solidFill>
            <a:srgbClr val="3E66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7482853"/>
      </p:ext>
    </p:extLst>
  </p:cSld>
  <p:clrMapOvr>
    <a:masterClrMapping/>
  </p:clrMapOvr>
  <p:transition spd="slow" advClick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80377" y="4008375"/>
            <a:ext cx="5196324" cy="889141"/>
          </a:xfrm>
        </p:spPr>
        <p:txBody>
          <a:bodyPr>
            <a:normAutofit fontScale="90000"/>
          </a:bodyPr>
          <a:lstStyle/>
          <a:p>
            <a:r>
              <a:rPr lang="es-ES" sz="2992" dirty="0"/>
              <a:t>RESULTADOS LANZAMIENTOS</a:t>
            </a:r>
            <a:br>
              <a:rPr lang="es-ES" sz="2992" dirty="0"/>
            </a:br>
            <a:r>
              <a:rPr lang="es-ES" sz="2992" dirty="0"/>
              <a:t>2017</a:t>
            </a:r>
            <a:endParaRPr lang="es-ES" sz="2094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49120" y="1820152"/>
            <a:ext cx="5458837" cy="1152490"/>
          </a:xfrm>
        </p:spPr>
        <p:txBody>
          <a:bodyPr>
            <a:noAutofit/>
          </a:bodyPr>
          <a:lstStyle/>
          <a:p>
            <a:pPr marL="256455" indent="-256455">
              <a:buFont typeface="Arial" panose="020B0604020202020204" pitchFamily="34" charset="0"/>
              <a:buChar char="•"/>
            </a:pPr>
            <a:r>
              <a:rPr lang="es-ES" sz="5385" b="1" cap="all" dirty="0" smtClean="0">
                <a:latin typeface="+mj-lt"/>
                <a:ea typeface="+mj-ea"/>
                <a:cs typeface="+mj-cs"/>
              </a:rPr>
              <a:t>SUPER FOODS</a:t>
            </a:r>
            <a:endParaRPr lang="es-ES" sz="5385" b="1" cap="all" dirty="0">
              <a:latin typeface="+mj-lt"/>
              <a:ea typeface="+mj-ea"/>
              <a:cs typeface="+mj-cs"/>
            </a:endParaRPr>
          </a:p>
          <a:p>
            <a:pPr marL="256455" indent="-256455">
              <a:buFont typeface="Arial" panose="020B0604020202020204" pitchFamily="34" charset="0"/>
              <a:buChar char="•"/>
            </a:pPr>
            <a:r>
              <a:rPr lang="es-ES" sz="5385" b="1" cap="all" dirty="0" err="1">
                <a:latin typeface="+mj-lt"/>
                <a:ea typeface="+mj-ea"/>
                <a:cs typeface="+mj-cs"/>
              </a:rPr>
              <a:t>peru</a:t>
            </a:r>
            <a:endParaRPr lang="es-ES" sz="5385" b="1" cap="all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41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4429" y="1021066"/>
            <a:ext cx="8828593" cy="4802556"/>
          </a:xfrm>
          <a:custGeom>
            <a:avLst/>
            <a:gdLst/>
            <a:ahLst/>
            <a:cxnLst/>
            <a:rect l="l" t="t" r="r" b="b"/>
            <a:pathLst>
              <a:path w="11724640" h="6377940">
                <a:moveTo>
                  <a:pt x="0" y="6377939"/>
                </a:moveTo>
                <a:lnTo>
                  <a:pt x="11724132" y="6377939"/>
                </a:lnTo>
                <a:lnTo>
                  <a:pt x="11724132" y="0"/>
                </a:lnTo>
                <a:lnTo>
                  <a:pt x="0" y="0"/>
                </a:lnTo>
                <a:lnTo>
                  <a:pt x="0" y="6377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5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6020" y="642932"/>
            <a:ext cx="5599432" cy="6138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63">
              <a:lnSpc>
                <a:spcPct val="100000"/>
              </a:lnSpc>
            </a:pPr>
            <a:r>
              <a:rPr lang="es-PE" spc="-8" dirty="0"/>
              <a:t>En resumen…</a:t>
            </a:r>
            <a:endParaRPr spc="-26" dirty="0"/>
          </a:p>
        </p:txBody>
      </p:sp>
      <p:sp>
        <p:nvSpPr>
          <p:cNvPr id="4" name="object 4"/>
          <p:cNvSpPr txBox="1"/>
          <p:nvPr/>
        </p:nvSpPr>
        <p:spPr>
          <a:xfrm>
            <a:off x="516020" y="2007749"/>
            <a:ext cx="4050901" cy="41165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272" marR="10519" indent="-137709">
              <a:lnSpc>
                <a:spcPts val="1460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Avance del </a:t>
            </a:r>
            <a:r>
              <a:rPr lang="es-PE" sz="1355" b="1" spc="-4" dirty="0" smtClean="0">
                <a:solidFill>
                  <a:srgbClr val="555248"/>
                </a:solidFill>
                <a:latin typeface="Calibri"/>
                <a:cs typeface="Calibri"/>
              </a:rPr>
              <a:t>64% 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de sus actividades programadas en Europa y 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Norteamérica.</a:t>
            </a:r>
            <a:endParaRPr lang="es-PE" sz="1355" spc="-4" dirty="0">
              <a:solidFill>
                <a:srgbClr val="555248"/>
              </a:solidFill>
              <a:latin typeface="Calibri"/>
              <a:cs typeface="Calibri"/>
            </a:endParaRPr>
          </a:p>
          <a:p>
            <a:pPr marL="147272" marR="10519" indent="-137709">
              <a:lnSpc>
                <a:spcPts val="1460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endParaRPr lang="es-PE" sz="1355" spc="-4" dirty="0">
              <a:solidFill>
                <a:srgbClr val="555248"/>
              </a:solidFill>
              <a:latin typeface="Calibri"/>
              <a:cs typeface="Calibri"/>
            </a:endParaRPr>
          </a:p>
          <a:p>
            <a:pPr marL="147272" marR="10519" indent="-137709">
              <a:lnSpc>
                <a:spcPts val="1460"/>
              </a:lnSpc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Presentación en los principales eventos feriales del mundo: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Fruit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Logistica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,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Biofach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, Seafood Expo Global, Seafood Expo North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America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 y Natural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Products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 Expo West, Seúl </a:t>
            </a:r>
            <a:r>
              <a:rPr lang="es-PE" sz="1355" spc="-4" dirty="0" err="1">
                <a:solidFill>
                  <a:srgbClr val="555248"/>
                </a:solidFill>
                <a:latin typeface="Calibri"/>
                <a:cs typeface="Calibri"/>
              </a:rPr>
              <a:t>Food</a:t>
            </a:r>
            <a:r>
              <a:rPr lang="es-PE" sz="1355" spc="-4" dirty="0">
                <a:solidFill>
                  <a:srgbClr val="555248"/>
                </a:solidFill>
                <a:latin typeface="Calibri"/>
                <a:cs typeface="Calibri"/>
              </a:rPr>
              <a:t> &amp; 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Hotel, </a:t>
            </a:r>
            <a:r>
              <a:rPr lang="es-PE" sz="1355" spc="-4" dirty="0" err="1" smtClean="0">
                <a:solidFill>
                  <a:srgbClr val="555248"/>
                </a:solidFill>
                <a:latin typeface="Calibri"/>
                <a:cs typeface="Calibri"/>
              </a:rPr>
              <a:t>Summer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 </a:t>
            </a:r>
            <a:r>
              <a:rPr lang="es-PE" sz="1355" spc="-4" dirty="0" err="1" smtClean="0">
                <a:solidFill>
                  <a:srgbClr val="555248"/>
                </a:solidFill>
                <a:latin typeface="Calibri"/>
                <a:cs typeface="Calibri"/>
              </a:rPr>
              <a:t>Fancy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 </a:t>
            </a:r>
            <a:r>
              <a:rPr lang="es-PE" sz="1355" spc="-4" dirty="0" err="1" smtClean="0">
                <a:solidFill>
                  <a:srgbClr val="555248"/>
                </a:solidFill>
                <a:latin typeface="Calibri"/>
                <a:cs typeface="Calibri"/>
              </a:rPr>
              <a:t>Food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 Show, Asia </a:t>
            </a:r>
            <a:r>
              <a:rPr lang="es-PE" sz="1355" spc="-4" dirty="0" err="1" smtClean="0">
                <a:solidFill>
                  <a:srgbClr val="555248"/>
                </a:solidFill>
                <a:latin typeface="Calibri"/>
                <a:cs typeface="Calibri"/>
              </a:rPr>
              <a:t>Fruit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 </a:t>
            </a:r>
            <a:r>
              <a:rPr lang="es-PE" sz="1355" spc="-4" dirty="0" err="1" smtClean="0">
                <a:solidFill>
                  <a:srgbClr val="555248"/>
                </a:solidFill>
                <a:latin typeface="Calibri"/>
                <a:cs typeface="Calibri"/>
              </a:rPr>
              <a:t>Logistic</a:t>
            </a:r>
            <a:r>
              <a:rPr lang="es-PE" sz="1355" spc="-4" dirty="0" smtClean="0">
                <a:solidFill>
                  <a:srgbClr val="555248"/>
                </a:solidFill>
                <a:latin typeface="Calibri"/>
                <a:cs typeface="Calibri"/>
              </a:rPr>
              <a:t>.</a:t>
            </a:r>
            <a:endParaRPr lang="es-PE" sz="1355" spc="-4" dirty="0">
              <a:solidFill>
                <a:srgbClr val="555248"/>
              </a:solidFill>
              <a:latin typeface="Calibri"/>
              <a:cs typeface="Calibri"/>
            </a:endParaRPr>
          </a:p>
          <a:p>
            <a:pPr marL="147272" marR="53553" indent="-137709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+ </a:t>
            </a:r>
            <a:r>
              <a:rPr lang="es-PE" sz="1355" b="1" spc="-8" dirty="0" smtClean="0">
                <a:solidFill>
                  <a:srgbClr val="555248"/>
                </a:solidFill>
                <a:latin typeface="Calibri"/>
                <a:cs typeface="Calibri"/>
              </a:rPr>
              <a:t>1,908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m2</a:t>
            </a: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 de exhibición</a:t>
            </a:r>
          </a:p>
          <a:p>
            <a:pPr marL="147272" marR="53553" indent="-137709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+ </a:t>
            </a:r>
            <a:r>
              <a:rPr lang="es-PE" sz="1355" b="1" spc="-8" dirty="0" smtClean="0">
                <a:solidFill>
                  <a:srgbClr val="555248"/>
                </a:solidFill>
                <a:latin typeface="Calibri"/>
                <a:cs typeface="Calibri"/>
              </a:rPr>
              <a:t>250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empresas</a:t>
            </a: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 peruanas</a:t>
            </a:r>
          </a:p>
          <a:p>
            <a:pPr marL="147272" marR="53553" indent="-137709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+ 3,444 empresarios</a:t>
            </a: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 de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134 países </a:t>
            </a:r>
          </a:p>
          <a:p>
            <a:pPr marL="147272" marR="53553" indent="-137709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US$ </a:t>
            </a:r>
            <a:r>
              <a:rPr lang="es-PE" sz="1355" b="1" spc="-8" dirty="0" smtClean="0">
                <a:solidFill>
                  <a:srgbClr val="555248"/>
                </a:solidFill>
                <a:latin typeface="Calibri"/>
                <a:cs typeface="Calibri"/>
              </a:rPr>
              <a:t>595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millones</a:t>
            </a: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 en proyecciones de negocios</a:t>
            </a:r>
          </a:p>
          <a:p>
            <a:pPr marL="147272" marR="53553" indent="-137709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buFont typeface="Corbel"/>
              <a:buChar char="•"/>
              <a:tabLst>
                <a:tab pos="147272" algn="l"/>
              </a:tabLst>
            </a:pP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+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42 activaciones </a:t>
            </a:r>
            <a:r>
              <a:rPr lang="es-PE" sz="1355" spc="-8" dirty="0">
                <a:solidFill>
                  <a:srgbClr val="555248"/>
                </a:solidFill>
                <a:latin typeface="Calibri"/>
                <a:cs typeface="Calibri"/>
              </a:rPr>
              <a:t>en Milán, Lisboa, Londres, Madrid, Tel Aviv, Taipéi, Hamburgo, Moscú, Estambul, Los Angeles, Nueva York, Toronto, Miami, Sao Paulo en coordinación con </a:t>
            </a:r>
            <a:r>
              <a:rPr lang="es-PE" sz="1355" b="1" spc="-8" dirty="0">
                <a:solidFill>
                  <a:srgbClr val="555248"/>
                </a:solidFill>
                <a:latin typeface="Calibri"/>
                <a:cs typeface="Calibri"/>
              </a:rPr>
              <a:t>OCEX</a:t>
            </a:r>
          </a:p>
          <a:p>
            <a:pPr marL="9563" marR="53553">
              <a:lnSpc>
                <a:spcPts val="1460"/>
              </a:lnSpc>
              <a:spcBef>
                <a:spcPts val="1062"/>
              </a:spcBef>
              <a:buClr>
                <a:srgbClr val="A6B727"/>
              </a:buClr>
              <a:buSzPct val="77777"/>
              <a:tabLst>
                <a:tab pos="147272" algn="l"/>
              </a:tabLst>
            </a:pPr>
            <a:endParaRPr sz="1355" dirty="0">
              <a:latin typeface="Calibri"/>
              <a:cs typeface="Calibri"/>
            </a:endParaRPr>
          </a:p>
        </p:txBody>
      </p:sp>
      <p:pic>
        <p:nvPicPr>
          <p:cNvPr id="6" name="Picture 2" descr="http://www.fruitlogistica.de/media/fl/fl_media/fl_media_images/fl_media_apps/fl_media_mam/fl_2017/fl_presse_fruit_2017/fl_laender_amerika_3/mam_274500_451567-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12" y="1889760"/>
            <a:ext cx="3685282" cy="274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26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0673" y="607907"/>
            <a:ext cx="4145893" cy="433242"/>
          </a:xfrm>
        </p:spPr>
        <p:txBody>
          <a:bodyPr>
            <a:normAutofit fontScale="90000"/>
          </a:bodyPr>
          <a:lstStyle/>
          <a:p>
            <a:r>
              <a:rPr lang="es-PE" dirty="0" smtClean="0"/>
              <a:t>Asia </a:t>
            </a:r>
            <a:r>
              <a:rPr lang="es-PE" dirty="0" err="1" smtClean="0"/>
              <a:t>Fruit</a:t>
            </a:r>
            <a:r>
              <a:rPr lang="es-PE" dirty="0" smtClean="0"/>
              <a:t> </a:t>
            </a:r>
            <a:r>
              <a:rPr lang="es-PE" dirty="0" err="1" smtClean="0"/>
              <a:t>Logistica</a:t>
            </a:r>
            <a:r>
              <a:rPr lang="es-PE" dirty="0" smtClean="0"/>
              <a:t> 2017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11" y="1385501"/>
            <a:ext cx="5413346" cy="36297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30448" y="5359651"/>
            <a:ext cx="334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 smtClean="0"/>
              <a:t>Para ver el video, </a:t>
            </a:r>
            <a:r>
              <a:rPr lang="es-PE" dirty="0" err="1" smtClean="0"/>
              <a:t>click</a:t>
            </a:r>
            <a:r>
              <a:rPr lang="es-PE" dirty="0" smtClean="0"/>
              <a:t> aquí: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1430448" y="5869529"/>
            <a:ext cx="45878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E" dirty="0">
                <a:hlinkClick r:id="rId3"/>
              </a:rPr>
              <a:t>https://</a:t>
            </a:r>
            <a:r>
              <a:rPr lang="es-PE" dirty="0" smtClean="0">
                <a:hlinkClick r:id="rId3"/>
              </a:rPr>
              <a:t>www.youtube.com/watch?v=4w1WC0xjufU&amp;feature=youtu.be</a:t>
            </a:r>
            <a:r>
              <a:rPr lang="es-PE" dirty="0" smtClean="0"/>
              <a:t>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70482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246" y="235392"/>
            <a:ext cx="3502391" cy="846924"/>
          </a:xfrm>
        </p:spPr>
        <p:txBody>
          <a:bodyPr/>
          <a:lstStyle/>
          <a:p>
            <a:r>
              <a:rPr lang="es-PE" dirty="0" smtClean="0"/>
              <a:t>BIOFACH 2017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3" y="4080094"/>
            <a:ext cx="4167198" cy="23455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0" y="1082316"/>
            <a:ext cx="3924410" cy="27374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0" y="4457597"/>
            <a:ext cx="2684927" cy="17899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89" y="2301671"/>
            <a:ext cx="2237967" cy="16784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41" y="428699"/>
            <a:ext cx="2306453" cy="15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61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718" y="851024"/>
            <a:ext cx="4354123" cy="632418"/>
          </a:xfrm>
        </p:spPr>
        <p:txBody>
          <a:bodyPr>
            <a:normAutofit/>
          </a:bodyPr>
          <a:lstStyle/>
          <a:p>
            <a:r>
              <a:rPr lang="es-PE" dirty="0" err="1" smtClean="0"/>
              <a:t>Fruit</a:t>
            </a:r>
            <a:r>
              <a:rPr lang="es-PE" dirty="0" smtClean="0"/>
              <a:t> </a:t>
            </a:r>
            <a:r>
              <a:rPr lang="es-PE" dirty="0" err="1" smtClean="0"/>
              <a:t>Logistica</a:t>
            </a:r>
            <a:r>
              <a:rPr lang="es-PE" dirty="0" smtClean="0"/>
              <a:t> 2017</a:t>
            </a:r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3" y="2298261"/>
            <a:ext cx="4237022" cy="28246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54" y="3503690"/>
            <a:ext cx="4015787" cy="26771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96" y="851024"/>
            <a:ext cx="3445419" cy="22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3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64520" y="1027615"/>
            <a:ext cx="7386066" cy="1014444"/>
          </a:xfrm>
        </p:spPr>
        <p:txBody>
          <a:bodyPr/>
          <a:lstStyle/>
          <a:p>
            <a:r>
              <a:rPr lang="es-PE" dirty="0"/>
              <a:t>Próximos lanzamientos 2017: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8223" y="2611236"/>
            <a:ext cx="7778660" cy="3454586"/>
          </a:xfrm>
        </p:spPr>
        <p:txBody>
          <a:bodyPr>
            <a:normAutofit/>
          </a:bodyPr>
          <a:lstStyle/>
          <a:p>
            <a:r>
              <a:rPr lang="es-PE" sz="1571" dirty="0" smtClean="0">
                <a:solidFill>
                  <a:schemeClr val="tx2"/>
                </a:solidFill>
                <a:latin typeface="Calibri" panose="020F0502020204030204" pitchFamily="34" charset="0"/>
              </a:rPr>
              <a:t>PMA </a:t>
            </a:r>
            <a:r>
              <a:rPr lang="es-PE" sz="1571" dirty="0" err="1">
                <a:solidFill>
                  <a:schemeClr val="tx2"/>
                </a:solidFill>
                <a:latin typeface="Calibri" panose="020F0502020204030204" pitchFamily="34" charset="0"/>
              </a:rPr>
              <a:t>Fresh</a:t>
            </a: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 Summit 2017, del 19 al 21 de octubre 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Nueva Orleans, </a:t>
            </a:r>
            <a:r>
              <a:rPr lang="es-PE" sz="1571" dirty="0" err="1">
                <a:solidFill>
                  <a:schemeClr val="tx2"/>
                </a:solidFill>
                <a:latin typeface="Calibri" panose="020F0502020204030204" pitchFamily="34" charset="0"/>
              </a:rPr>
              <a:t>Louisiana</a:t>
            </a: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, EEUU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Feria más importante de la industria de alimentos frescos en EEUU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20,000 asistentes (público especializado)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Stand Perú: 204 m2 con 90 empresas (con apoyo AGAP)</a:t>
            </a:r>
          </a:p>
          <a:p>
            <a:pPr marL="34194" indent="0">
              <a:buNone/>
            </a:pPr>
            <a:endParaRPr lang="es-PE" sz="1496" dirty="0"/>
          </a:p>
          <a:p>
            <a:pPr marL="34194" indent="0">
              <a:buNone/>
            </a:pPr>
            <a:endParaRPr lang="es-PE" sz="1496" dirty="0"/>
          </a:p>
          <a:p>
            <a:pPr marL="34194" indent="0">
              <a:buNone/>
            </a:pPr>
            <a:endParaRPr lang="es-PE" sz="1496" dirty="0"/>
          </a:p>
        </p:txBody>
      </p:sp>
      <p:sp>
        <p:nvSpPr>
          <p:cNvPr id="5" name="CuadroTexto 4"/>
          <p:cNvSpPr txBox="1"/>
          <p:nvPr/>
        </p:nvSpPr>
        <p:spPr>
          <a:xfrm>
            <a:off x="722021" y="2124362"/>
            <a:ext cx="1256332" cy="32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96" dirty="0">
                <a:solidFill>
                  <a:schemeClr val="tx2"/>
                </a:solidFill>
                <a:latin typeface="Calibri" panose="020F0502020204030204" pitchFamily="34" charset="0"/>
              </a:rPr>
              <a:t>Norteamérica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0100" t="13483" r="69677" b="73648"/>
          <a:stretch/>
        </p:blipFill>
        <p:spPr>
          <a:xfrm>
            <a:off x="6319915" y="4545865"/>
            <a:ext cx="1723340" cy="1220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97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42437" y="747624"/>
            <a:ext cx="7386066" cy="1014444"/>
          </a:xfrm>
        </p:spPr>
        <p:txBody>
          <a:bodyPr/>
          <a:lstStyle/>
          <a:p>
            <a:r>
              <a:rPr lang="es-PE" dirty="0"/>
              <a:t>Próximos lanzamientos 2017: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9036" y="2396178"/>
            <a:ext cx="5357478" cy="3020536"/>
          </a:xfrm>
        </p:spPr>
        <p:txBody>
          <a:bodyPr>
            <a:normAutofit fontScale="85000" lnSpcReduction="10000"/>
          </a:bodyPr>
          <a:lstStyle/>
          <a:p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ANUGA 2017, del 07 al 11 de octubre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Colonia, Alemania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Feria más importante de comercio de alimentos y bebidas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160,000 asistentes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Stand Perú: 458.5 m</a:t>
            </a:r>
            <a:r>
              <a:rPr lang="es-PE" sz="1571" baseline="30000" dirty="0">
                <a:solidFill>
                  <a:schemeClr val="tx2"/>
                </a:solidFill>
                <a:latin typeface="Calibri" panose="020F0502020204030204" pitchFamily="34" charset="0"/>
              </a:rPr>
              <a:t>2 </a:t>
            </a: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con 38 empresas (repartidas 30 en zona fine y 8 en zona frozen)</a:t>
            </a:r>
          </a:p>
          <a:p>
            <a:pPr marL="34194" indent="0">
              <a:buNone/>
            </a:pPr>
            <a:endParaRPr lang="es-PE" sz="1571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Salón del Chocolate 2017, del 28 de octubre al 10 de noviembre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Paris, Francia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Feria más importante de la industria chocolatera a nivel internacional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107,000 visitantes</a:t>
            </a:r>
          </a:p>
          <a:p>
            <a:pPr marL="406054" indent="-136539">
              <a:buFont typeface="Wingdings" panose="05000000000000000000" pitchFamily="2" charset="2"/>
              <a:buChar char="Ø"/>
            </a:pP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Stand Perú: 80 m</a:t>
            </a:r>
            <a:r>
              <a:rPr lang="es-PE" sz="1571" baseline="30000" dirty="0">
                <a:solidFill>
                  <a:schemeClr val="tx2"/>
                </a:solidFill>
                <a:latin typeface="Calibri" panose="020F0502020204030204" pitchFamily="34" charset="0"/>
              </a:rPr>
              <a:t>2 </a:t>
            </a:r>
            <a:r>
              <a:rPr lang="es-PE" sz="1571" dirty="0">
                <a:solidFill>
                  <a:schemeClr val="tx2"/>
                </a:solidFill>
                <a:latin typeface="Calibri" panose="020F0502020204030204" pitchFamily="34" charset="0"/>
              </a:rPr>
              <a:t>con 30 empresas</a:t>
            </a:r>
          </a:p>
          <a:p>
            <a:pPr marL="34194" indent="0">
              <a:buNone/>
            </a:pPr>
            <a:endParaRPr lang="es-PE" sz="1496" dirty="0"/>
          </a:p>
          <a:p>
            <a:pPr marL="34194" indent="0">
              <a:buNone/>
            </a:pPr>
            <a:endParaRPr lang="es-PE" sz="1496" dirty="0"/>
          </a:p>
        </p:txBody>
      </p:sp>
      <p:sp>
        <p:nvSpPr>
          <p:cNvPr id="5" name="CuadroTexto 4"/>
          <p:cNvSpPr txBox="1"/>
          <p:nvPr/>
        </p:nvSpPr>
        <p:spPr>
          <a:xfrm>
            <a:off x="744284" y="1818786"/>
            <a:ext cx="735781" cy="32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96" dirty="0">
                <a:solidFill>
                  <a:schemeClr val="tx2"/>
                </a:solidFill>
                <a:latin typeface="Calibri" panose="020F0502020204030204" pitchFamily="34" charset="0"/>
              </a:rPr>
              <a:t>Europa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577" t="16666" r="33333" b="69271"/>
          <a:stretch/>
        </p:blipFill>
        <p:spPr>
          <a:xfrm>
            <a:off x="5194300" y="2430837"/>
            <a:ext cx="3062215" cy="575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81" y="4938141"/>
            <a:ext cx="4007722" cy="12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2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60956" y="836676"/>
            <a:ext cx="7386066" cy="1014444"/>
          </a:xfrm>
        </p:spPr>
        <p:txBody>
          <a:bodyPr/>
          <a:lstStyle/>
          <a:p>
            <a:r>
              <a:rPr lang="es-PE" dirty="0"/>
              <a:t>Próximos lanzamientos 2017: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4156" y="2934481"/>
            <a:ext cx="4226761" cy="1719064"/>
          </a:xfrm>
        </p:spPr>
        <p:txBody>
          <a:bodyPr>
            <a:normAutofit/>
          </a:bodyPr>
          <a:lstStyle/>
          <a:p>
            <a:pPr marL="406054" indent="-136539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es-PE" sz="1300" dirty="0">
                <a:solidFill>
                  <a:schemeClr val="tx2"/>
                </a:solidFill>
                <a:latin typeface="Calibri" panose="020F0502020204030204" pitchFamily="34" charset="0"/>
              </a:rPr>
              <a:t>27-29 Setiembre </a:t>
            </a:r>
          </a:p>
          <a:p>
            <a:pPr marL="269515" indent="0">
              <a:lnSpc>
                <a:spcPct val="70000"/>
              </a:lnSpc>
              <a:buNone/>
            </a:pPr>
            <a:r>
              <a:rPr lang="es-PE" sz="1300" dirty="0">
                <a:solidFill>
                  <a:schemeClr val="tx2"/>
                </a:solidFill>
                <a:latin typeface="Calibri" panose="020F0502020204030204" pitchFamily="34" charset="0"/>
              </a:rPr>
              <a:t>Centro de Exposiciones Jockey</a:t>
            </a:r>
          </a:p>
          <a:p>
            <a:pPr marL="269515" indent="0">
              <a:lnSpc>
                <a:spcPct val="70000"/>
              </a:lnSpc>
              <a:buNone/>
            </a:pPr>
            <a:r>
              <a:rPr lang="es-PE" sz="1300" dirty="0">
                <a:solidFill>
                  <a:schemeClr val="tx2"/>
                </a:solidFill>
                <a:latin typeface="Calibri" panose="020F0502020204030204" pitchFamily="34" charset="0"/>
              </a:rPr>
              <a:t>Lima – Perú</a:t>
            </a:r>
          </a:p>
          <a:p>
            <a:pPr marL="406054" indent="-136539">
              <a:lnSpc>
                <a:spcPct val="70000"/>
              </a:lnSpc>
              <a:buFont typeface="Wingdings" panose="05000000000000000000" pitchFamily="2" charset="2"/>
              <a:buChar char="Ø"/>
            </a:pPr>
            <a:endParaRPr lang="es-PE" sz="13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406054" indent="-136539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es-PE" sz="1300" dirty="0">
                <a:solidFill>
                  <a:schemeClr val="tx2"/>
                </a:solidFill>
                <a:latin typeface="Calibri" panose="020F0502020204030204" pitchFamily="34" charset="0"/>
              </a:rPr>
              <a:t>Alimentos y bebidas</a:t>
            </a:r>
          </a:p>
          <a:p>
            <a:pPr marL="406054" indent="-136539">
              <a:lnSpc>
                <a:spcPct val="70000"/>
              </a:lnSpc>
              <a:buFont typeface="Wingdings" panose="05000000000000000000" pitchFamily="2" charset="2"/>
              <a:buChar char="Ø"/>
            </a:pPr>
            <a:r>
              <a:rPr lang="es-PE" sz="1300" dirty="0">
                <a:solidFill>
                  <a:schemeClr val="tx2"/>
                </a:solidFill>
                <a:latin typeface="Calibri" panose="020F0502020204030204" pitchFamily="34" charset="0"/>
              </a:rPr>
              <a:t>Ingredientes y productos </a:t>
            </a:r>
          </a:p>
          <a:p>
            <a:pPr marL="34194" indent="0">
              <a:buNone/>
            </a:pPr>
            <a:endParaRPr lang="es-PE" sz="1496" dirty="0"/>
          </a:p>
          <a:p>
            <a:pPr marL="34194" indent="0">
              <a:buNone/>
            </a:pPr>
            <a:endParaRPr lang="es-PE" sz="1496" dirty="0"/>
          </a:p>
          <a:p>
            <a:pPr marL="34194" indent="0">
              <a:buNone/>
            </a:pPr>
            <a:endParaRPr lang="es-PE" sz="1496" dirty="0"/>
          </a:p>
        </p:txBody>
      </p:sp>
      <p:sp>
        <p:nvSpPr>
          <p:cNvPr id="5" name="CuadroTexto 4"/>
          <p:cNvSpPr txBox="1"/>
          <p:nvPr/>
        </p:nvSpPr>
        <p:spPr>
          <a:xfrm>
            <a:off x="554156" y="2435609"/>
            <a:ext cx="544701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96" dirty="0">
                <a:solidFill>
                  <a:schemeClr val="tx2"/>
                </a:solidFill>
                <a:latin typeface="Calibri" panose="020F0502020204030204" pitchFamily="34" charset="0"/>
              </a:rPr>
              <a:t>Perú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43" y="2235985"/>
            <a:ext cx="2012474" cy="15537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3240" t="7438" r="46153" b="80065"/>
          <a:stretch/>
        </p:blipFill>
        <p:spPr>
          <a:xfrm>
            <a:off x="4553989" y="4559463"/>
            <a:ext cx="3450865" cy="7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98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857823" y="1704065"/>
          <a:ext cx="7594579" cy="3171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17573" y="578297"/>
            <a:ext cx="7629006" cy="529154"/>
          </a:xfrm>
        </p:spPr>
        <p:txBody>
          <a:bodyPr>
            <a:normAutofit fontScale="90000"/>
          </a:bodyPr>
          <a:lstStyle/>
          <a:p>
            <a:pPr algn="just"/>
            <a:r>
              <a:rPr lang="es-PE" sz="2711" b="1" dirty="0">
                <a:solidFill>
                  <a:schemeClr val="accent1">
                    <a:lumMod val="75000"/>
                  </a:schemeClr>
                </a:solidFill>
              </a:rPr>
              <a:t>Expectativas de Crecimiento: Agro no tradicional al 2019</a:t>
            </a:r>
          </a:p>
        </p:txBody>
      </p:sp>
      <p:sp>
        <p:nvSpPr>
          <p:cNvPr id="6" name="CuadroTexto 4"/>
          <p:cNvSpPr txBox="1"/>
          <p:nvPr/>
        </p:nvSpPr>
        <p:spPr>
          <a:xfrm>
            <a:off x="6637510" y="5287963"/>
            <a:ext cx="2352506" cy="5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355" dirty="0">
                <a:latin typeface="Calibri" pitchFamily="34" charset="0"/>
              </a:rPr>
              <a:t>Expectativa de crecimiento al 2018 : $US 5,233 millones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534201" y="4937374"/>
            <a:ext cx="5592516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355" dirty="0">
                <a:latin typeface="Calibri" pitchFamily="34" charset="0"/>
              </a:rPr>
              <a:t>Cartera del Dpto. : 		257 empresas  =  66% del valor  FOB</a:t>
            </a:r>
          </a:p>
          <a:p>
            <a:r>
              <a:rPr lang="es-PE" sz="1054" dirty="0">
                <a:latin typeface="Calibri" pitchFamily="34" charset="0"/>
              </a:rPr>
              <a:t>					*Empresas que exportan +50 mil USD (FOB US$)</a:t>
            </a:r>
          </a:p>
        </p:txBody>
      </p:sp>
    </p:spTree>
    <p:extLst>
      <p:ext uri="{BB962C8B-B14F-4D97-AF65-F5344CB8AC3E}">
        <p14:creationId xmlns:p14="http://schemas.microsoft.com/office/powerpoint/2010/main" val="72694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6000" cy="6909696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617707" y="1840644"/>
            <a:ext cx="7783518" cy="1295657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dirty="0">
                <a:solidFill>
                  <a:srgbClr val="EEECE1"/>
                </a:solidFill>
                <a:latin typeface="Brother 1816 Printed Bold"/>
                <a:cs typeface="Brother 1816 Printed Bold"/>
              </a:rPr>
              <a:t>Alimentos peruanos impulsan crecimiento y liderazgo internacional…</a:t>
            </a:r>
            <a:endParaRPr lang="es-ES_tradnl" sz="3600" dirty="0">
              <a:solidFill>
                <a:srgbClr val="EEECE1"/>
              </a:solidFill>
            </a:endParaRPr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617707" y="4196371"/>
            <a:ext cx="7898968" cy="1896512"/>
          </a:xfrm>
          <a:prstGeom prst="rect">
            <a:avLst/>
          </a:prstGeom>
        </p:spPr>
        <p:txBody>
          <a:bodyPr vert="horz" lIns="91429" tIns="45715" rIns="91429" bIns="45715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chemeClr val="bg1"/>
                </a:solidFill>
              </a:rPr>
              <a:t>Frutas (US$ 2 042 millones),  23%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chemeClr val="bg1"/>
                </a:solidFill>
              </a:rPr>
              <a:t>hortalizas (US$ 666 millones),  4%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PE" sz="2400" dirty="0">
                <a:solidFill>
                  <a:schemeClr val="bg1"/>
                </a:solidFill>
              </a:rPr>
              <a:t>Cacao en sus diversas presentaciones (US$ 294 millones) 26%. </a:t>
            </a:r>
            <a:endParaRPr lang="es-ES_tradnl" sz="24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 flipV="1">
            <a:off x="715394" y="1452590"/>
            <a:ext cx="592937" cy="45719"/>
          </a:xfrm>
          <a:prstGeom prst="rect">
            <a:avLst/>
          </a:prstGeom>
          <a:solidFill>
            <a:srgbClr val="E1944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68211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 flipV="1">
            <a:off x="715394" y="3877123"/>
            <a:ext cx="592937" cy="45719"/>
          </a:xfrm>
          <a:prstGeom prst="rect">
            <a:avLst/>
          </a:prstGeom>
          <a:solidFill>
            <a:srgbClr val="E1944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6821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022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8657" y="470154"/>
            <a:ext cx="7436215" cy="446275"/>
          </a:xfrm>
        </p:spPr>
        <p:txBody>
          <a:bodyPr>
            <a:normAutofit fontScale="90000"/>
          </a:bodyPr>
          <a:lstStyle/>
          <a:p>
            <a:r>
              <a:rPr lang="es-PE" sz="2711" dirty="0" smtClean="0"/>
              <a:t>RETOS DE LA AGRO EXPORTACIÓN</a:t>
            </a:r>
            <a:endParaRPr lang="es-PE" sz="2711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659714"/>
              </p:ext>
            </p:extLst>
          </p:nvPr>
        </p:nvGraphicFramePr>
        <p:xfrm>
          <a:off x="3624094" y="4806070"/>
          <a:ext cx="3713940" cy="852028"/>
        </p:xfrm>
        <a:graphic>
          <a:graphicData uri="http://schemas.openxmlformats.org/drawingml/2006/table">
            <a:tbl>
              <a:tblPr/>
              <a:tblGrid>
                <a:gridCol w="1586549"/>
                <a:gridCol w="2127391"/>
              </a:tblGrid>
              <a:tr h="21820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Continente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2" marR="7172" marT="7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Proyección</a:t>
                      </a:r>
                      <a:r>
                        <a:rPr lang="es-P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negocios US$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2" marR="7172" marT="7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07812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Europa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2" marR="7172" marT="7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 Millones</a:t>
                      </a:r>
                    </a:p>
                  </a:txBody>
                  <a:tcPr marL="7172" marR="7172" marT="7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812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América</a:t>
                      </a:r>
                      <a:r>
                        <a:rPr lang="es-P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Norte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2" marR="7172" marT="7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 Millones</a:t>
                      </a:r>
                    </a:p>
                  </a:txBody>
                  <a:tcPr marL="7172" marR="7172" marT="7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202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Asia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72" marR="7172" marT="717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 Millones</a:t>
                      </a:r>
                    </a:p>
                  </a:txBody>
                  <a:tcPr marL="7172" marR="7172" marT="71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88657" y="1214834"/>
            <a:ext cx="6635596" cy="467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355" dirty="0" smtClean="0"/>
              <a:t>Crecer en </a:t>
            </a:r>
            <a:r>
              <a:rPr lang="es-PE" sz="1355" dirty="0"/>
              <a:t>un 10% en los mercados de América del Norte y Europa. En el mercado de Asia se espera crecer en un 17</a:t>
            </a:r>
            <a:r>
              <a:rPr lang="es-PE" sz="1355" dirty="0" smtClean="0"/>
              <a:t>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355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355" dirty="0"/>
              <a:t>P</a:t>
            </a:r>
            <a:r>
              <a:rPr lang="es-PE" sz="1355" dirty="0" smtClean="0"/>
              <a:t>osicionarnos </a:t>
            </a:r>
            <a:r>
              <a:rPr lang="es-PE" sz="1355" dirty="0"/>
              <a:t>en nuevos mercados y crecer en un 20%, de la misma manera en nuevas empresas exportadoras</a:t>
            </a:r>
            <a:r>
              <a:rPr lang="es-PE" sz="1355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355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355" dirty="0"/>
              <a:t>Herramientas: Participación en ferias, misiones itinerante, rutas especializadas, demos, ruedas de negocios, entre otras</a:t>
            </a:r>
            <a:r>
              <a:rPr lang="es-PE" sz="1355" dirty="0" smtClean="0"/>
              <a:t>.</a:t>
            </a:r>
          </a:p>
          <a:p>
            <a:endParaRPr lang="es-PE" sz="1355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355" dirty="0"/>
              <a:t>Lograr acceso sanitario de un mayor número de productos frescos a Mercados de enfoque en Asía, Norteamérica, Europa y Oriente Medio; así como el impulso de los súper alimentos (frescos y procesados y de Novel </a:t>
            </a:r>
            <a:r>
              <a:rPr lang="es-PE" sz="1355" dirty="0" err="1"/>
              <a:t>Foods</a:t>
            </a:r>
            <a:r>
              <a:rPr lang="es-PE" sz="1355" dirty="0"/>
              <a:t> a la Unión Europea</a:t>
            </a:r>
            <a:r>
              <a:rPr lang="es-PE" sz="1355" dirty="0" smtClean="0"/>
              <a:t>.</a:t>
            </a:r>
          </a:p>
          <a:p>
            <a:endParaRPr lang="es-PE" sz="1355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355" dirty="0"/>
              <a:t>Identificación, desarrollo y promoción de nuevos mercados: India, Indonesia, Emiratos Árabes Unidos, Sudáfrica, Rusia, Suecia, Turquía, Australia, Corea del Sur, Países Nórdicos,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355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355" dirty="0" smtClean="0"/>
          </a:p>
          <a:p>
            <a:endParaRPr lang="es-PE" sz="1355" dirty="0"/>
          </a:p>
          <a:p>
            <a:endParaRPr lang="es-PE" sz="1355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355" dirty="0" smtClean="0"/>
          </a:p>
          <a:p>
            <a:endParaRPr lang="es-PE" sz="1355" dirty="0"/>
          </a:p>
        </p:txBody>
      </p:sp>
    </p:spTree>
    <p:extLst>
      <p:ext uri="{BB962C8B-B14F-4D97-AF65-F5344CB8AC3E}">
        <p14:creationId xmlns:p14="http://schemas.microsoft.com/office/powerpoint/2010/main" val="35518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isos-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6" name="Imagen 5" descr="pisos-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7" name="Imagen 6" descr="pisos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8" name="Imagen 7" descr="pisos-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9" name="Imagen 8" descr="pisos-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"/>
            <a:ext cx="9180513" cy="6836671"/>
          </a:xfrm>
          <a:prstGeom prst="rect">
            <a:avLst/>
          </a:prstGeom>
        </p:spPr>
      </p:pic>
      <p:pic>
        <p:nvPicPr>
          <p:cNvPr id="10" name="Imagen 9" descr="pisos-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11" name="Imagen 10" descr="pisos-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79493" cy="6838950"/>
          </a:xfrm>
          <a:prstGeom prst="rect">
            <a:avLst/>
          </a:prstGeom>
        </p:spPr>
      </p:pic>
      <p:pic>
        <p:nvPicPr>
          <p:cNvPr id="13" name="Imagen 12" descr="pisos-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88" y="4437647"/>
            <a:ext cx="2684428" cy="199996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74171" y="2219124"/>
            <a:ext cx="884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EEECE1"/>
                </a:solidFill>
                <a:latin typeface="Brother 1816 Printed Bold"/>
                <a:cs typeface="Brother 1816 Printed Bold"/>
              </a:rPr>
              <a:t>GRACIAS</a:t>
            </a:r>
            <a:endParaRPr lang="es-ES_tradnl" sz="4800" b="1" dirty="0">
              <a:solidFill>
                <a:srgbClr val="EEECE1"/>
              </a:solidFill>
              <a:latin typeface="Brother 1816 Printed Bold"/>
              <a:cs typeface="Brother 1816 Print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38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632799"/>
              </p:ext>
            </p:extLst>
          </p:nvPr>
        </p:nvGraphicFramePr>
        <p:xfrm>
          <a:off x="108355" y="1096495"/>
          <a:ext cx="8990677" cy="2449367"/>
        </p:xfrm>
        <a:graphic>
          <a:graphicData uri="http://schemas.openxmlformats.org/drawingml/2006/table">
            <a:tbl>
              <a:tblPr/>
              <a:tblGrid>
                <a:gridCol w="626415"/>
                <a:gridCol w="677131"/>
                <a:gridCol w="793669"/>
                <a:gridCol w="801152"/>
                <a:gridCol w="801866"/>
                <a:gridCol w="458058"/>
                <a:gridCol w="543486"/>
                <a:gridCol w="775137"/>
                <a:gridCol w="828594"/>
                <a:gridCol w="882052"/>
                <a:gridCol w="739499"/>
                <a:gridCol w="565897"/>
                <a:gridCol w="497721"/>
              </a:tblGrid>
              <a:tr h="43104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(US$)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PESO NETO (KG)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 (%) PESO NETO (KG)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4398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220 310 241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259 026 199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256 548 233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282 045 295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-1.0%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9.9%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143 250 982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151 061 136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163 911 072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185 936 818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8.5%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13.4%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150 664 570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155 407 862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158 552 164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159 213 278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0.4%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97 448 139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101 597 949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101 377 027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112 447 165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-0.2%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10.9%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102 159 894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115 204 455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110 659 985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110 521 033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-3.9%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-0.1%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68 923 114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76 213 006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74 981 993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77 264 458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-1.6%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3.0%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85 986 564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97 215 845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119 421 708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138 301 163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22.8%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15.8%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60 209 869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64 613 153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72 550 895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75 132 494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12.3%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3.6%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114 540 947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122 530 476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146 124 395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196 561 227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19.3%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34.5%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79 496 195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87 095 249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95 279 042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97 355 932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9.4%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2.2%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140 650 991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136 456 239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161 695 436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167 798 446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18.5%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3.8%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95 657 702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87 181 237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98 304 301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83 432 904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12.8%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-15.1%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162 971 867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174 236 096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187 381 295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194 618 286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7.5%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3.9%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109 090 198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113 448 810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115 838 009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89 698 434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-22.6%</a:t>
                      </a:r>
                    </a:p>
                  </a:txBody>
                  <a:tcPr marL="6107" marR="6107" marT="61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047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977 285 076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1060 077 172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1140 383 215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1249 058 728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7.6%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9.5%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654 076 198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681 210 540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722 242 340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721 268 204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6.0%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-0.1%</a:t>
                      </a:r>
                    </a:p>
                  </a:txBody>
                  <a:tcPr marL="6107" marR="6107" marT="61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6089661"/>
              </p:ext>
            </p:extLst>
          </p:nvPr>
        </p:nvGraphicFramePr>
        <p:xfrm>
          <a:off x="2093267" y="3676626"/>
          <a:ext cx="4957763" cy="3052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1325280" y="218246"/>
            <a:ext cx="6584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FRUTAS Y HORTALIZAS FRESCAS</a:t>
            </a:r>
          </a:p>
        </p:txBody>
      </p:sp>
    </p:spTree>
    <p:extLst>
      <p:ext uri="{BB962C8B-B14F-4D97-AF65-F5344CB8AC3E}">
        <p14:creationId xmlns:p14="http://schemas.microsoft.com/office/powerpoint/2010/main" val="618069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927" y="2462543"/>
            <a:ext cx="4414041" cy="301927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783009"/>
              </p:ext>
            </p:extLst>
          </p:nvPr>
        </p:nvGraphicFramePr>
        <p:xfrm>
          <a:off x="425348" y="2570928"/>
          <a:ext cx="3630604" cy="2737528"/>
        </p:xfrm>
        <a:graphic>
          <a:graphicData uri="http://schemas.openxmlformats.org/drawingml/2006/table">
            <a:tbl>
              <a:tblPr/>
              <a:tblGrid>
                <a:gridCol w="892049"/>
                <a:gridCol w="660728"/>
                <a:gridCol w="683594"/>
                <a:gridCol w="688063"/>
                <a:gridCol w="706170"/>
              </a:tblGrid>
              <a:tr h="37216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PRE. RELAT. PROM. 16/12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08 AGOSTO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09 SEPTIEMBRE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1.51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 OCTUBRE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 NOVIEMBRE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 DICIEMBRE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1.79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711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ACUMULADO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1.59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1.66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270959" y="897256"/>
            <a:ext cx="6584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FRUTAS Y HORTALIZAS FRESCAS</a:t>
            </a:r>
          </a:p>
        </p:txBody>
      </p:sp>
    </p:spTree>
    <p:extLst>
      <p:ext uri="{BB962C8B-B14F-4D97-AF65-F5344CB8AC3E}">
        <p14:creationId xmlns:p14="http://schemas.microsoft.com/office/powerpoint/2010/main" val="3720262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99752"/>
              </p:ext>
            </p:extLst>
          </p:nvPr>
        </p:nvGraphicFramePr>
        <p:xfrm>
          <a:off x="229810" y="1312751"/>
          <a:ext cx="4505152" cy="4627391"/>
        </p:xfrm>
        <a:graphic>
          <a:graphicData uri="http://schemas.openxmlformats.org/drawingml/2006/table">
            <a:tbl>
              <a:tblPr/>
              <a:tblGrid>
                <a:gridCol w="339841"/>
                <a:gridCol w="842690"/>
                <a:gridCol w="796705"/>
                <a:gridCol w="779586"/>
                <a:gridCol w="779586"/>
                <a:gridCol w="468804"/>
                <a:gridCol w="497940"/>
              </a:tblGrid>
              <a:tr h="48286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N°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MERCADO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2014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2016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2017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PART.% 2017 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Estados Unidos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347 312 596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354 903 525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425 408 309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19.9%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34.1%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Países Bajos (Holanda)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261 880 644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300 090 978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347 044 692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27.8%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España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63 563 880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94 415 885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109 316 966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15.8%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8.8%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Reino Unido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98 498 337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109 528 095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88 104 795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-19.6%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7.1%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Hong Kong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61 429 534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50 916 266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52 695 885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4.2%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China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56 466 698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38 690 735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32 817 126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-15.2%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Federación Rusa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14 199 145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10 695 572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17 739 742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65.9%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Alemania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17 926 358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17 002 721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17 368 223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Chile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17 784 842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17 433 723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15 780 094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-9.5%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1.3%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Canadá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22 344 562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21 222 673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13 674 674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-35.6%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1.1%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974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Corea del Sur (República de Corea)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6 939 713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8 951 001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12 143 117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35.7%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1.0%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Japón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3 517 720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5 218 887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11 880 057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127.6%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1.0%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Bélgica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6 782 725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11 302 447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11 715 502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3.7%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0.9%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Tailandia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9 990 609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8 476 089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11 076 075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30.7%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0.9%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México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1 032 795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8 890 857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8 107 494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-8.8%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Indonesia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3 778 455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2 233 142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7 463 473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234.2%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0.6%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Colombia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7 870 885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11 334 173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6 777 485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-40.2%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Costa Rica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3 354 190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8 328 308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6 079 743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-27.0%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Francia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7 379 626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8 136 234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5 938 151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-27.0%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20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Finlandia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2 765 955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4 744 146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4 373 336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-7.8%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0.4%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Resto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45 257 905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47 867 757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43 553 791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-9.0%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3.5%</a:t>
                      </a:r>
                    </a:p>
                  </a:txBody>
                  <a:tcPr marL="8793" marR="8793" marT="879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867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1 060 077 172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1 140 383 215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1 249 058 728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9.5%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100.0%</a:t>
                      </a:r>
                    </a:p>
                  </a:txBody>
                  <a:tcPr marL="8793" marR="8793" marT="8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625844" y="299727"/>
            <a:ext cx="6584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FRUTAS Y HORTALIZAS FRESCAS</a:t>
            </a:r>
          </a:p>
        </p:txBody>
      </p:sp>
      <p:pic>
        <p:nvPicPr>
          <p:cNvPr id="5" name="image1.png" descr="image1.png"/>
          <p:cNvPicPr>
            <a:picLocks noChangeAspect="1"/>
          </p:cNvPicPr>
          <p:nvPr/>
        </p:nvPicPr>
        <p:blipFill rotWithShape="1">
          <a:blip r:embed="rId2"/>
          <a:srcRect l="3286" t="14655" r="4412" b="4627"/>
          <a:stretch/>
        </p:blipFill>
        <p:spPr>
          <a:xfrm>
            <a:off x="4917887" y="2480650"/>
            <a:ext cx="4262626" cy="32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969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234273"/>
              </p:ext>
            </p:extLst>
          </p:nvPr>
        </p:nvGraphicFramePr>
        <p:xfrm>
          <a:off x="2440058" y="37861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98288"/>
              </p:ext>
            </p:extLst>
          </p:nvPr>
        </p:nvGraphicFramePr>
        <p:xfrm>
          <a:off x="360221" y="1088737"/>
          <a:ext cx="8548687" cy="2442116"/>
        </p:xfrm>
        <a:graphic>
          <a:graphicData uri="http://schemas.openxmlformats.org/drawingml/2006/table">
            <a:tbl>
              <a:tblPr/>
              <a:tblGrid>
                <a:gridCol w="679647"/>
                <a:gridCol w="690267"/>
                <a:gridCol w="722126"/>
                <a:gridCol w="732744"/>
                <a:gridCol w="732744"/>
                <a:gridCol w="563716"/>
                <a:gridCol w="551331"/>
                <a:gridCol w="692921"/>
                <a:gridCol w="711506"/>
                <a:gridCol w="711506"/>
                <a:gridCol w="692921"/>
                <a:gridCol w="533629"/>
                <a:gridCol w="533629"/>
              </a:tblGrid>
              <a:tr h="36417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(US$)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PESO NETO (KG)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VARIACIÓN (%) PESO NETO (KG)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6417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2014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2015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2016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2017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16/15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47 109 073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50 006 393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49 589 768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57 746 594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-0.8%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16.4%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22 708 572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24 469 660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24 219 549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30 741 728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-1.0%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26.9%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54 149 411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59 819 188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53 821 465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49 743 970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-10.0%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-7.6%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25 403 152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28 783 695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26 308 593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24 213 202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-8.6%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-8.0%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61 331 673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62 221 953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54 412 726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53 802 048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-12.6%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-1.1%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28 115 349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29 988 869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27 531 015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27 220 240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-1.1%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53 123 052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49 062 468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50 648 672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47 309 113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-6.6%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25 163 082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24 231 362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25 289 117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24 917 789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4.4%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-1.5%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64 995 427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54 983 686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50 448 694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50 545 890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-8.2%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31 451 364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27 213 712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25 983 401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26 036 152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-4.5%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60 844 390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57 642 277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49 574 866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50 470 418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-14.0%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29 314 139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28 160 527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24 785 861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26 605 818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-12.0%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7.3%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53 308 998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47 830 247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52 819 234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51 106 774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10.4%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-3.2%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27 409 606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23 672 898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27 548 002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26 351 290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16.4%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-4.3%</a:t>
                      </a:r>
                    </a:p>
                  </a:txBody>
                  <a:tcPr marL="7741" marR="7741" marT="774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221">
                <a:tc>
                  <a:txBody>
                    <a:bodyPr/>
                    <a:lstStyle/>
                    <a:p>
                      <a:pPr algn="l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394 862 023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381 566 214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361 315 425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360 724 808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-5.3%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-0.2%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189 565 264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186 520 722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181 665 538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186 086 219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-2.6%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2.4%</a:t>
                      </a:r>
                    </a:p>
                  </a:txBody>
                  <a:tcPr marL="7741" marR="7741" marT="77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343387" y="272567"/>
            <a:ext cx="6584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PROCESADOS / CONSERVADOS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749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877220"/>
              </p:ext>
            </p:extLst>
          </p:nvPr>
        </p:nvGraphicFramePr>
        <p:xfrm>
          <a:off x="515096" y="2138813"/>
          <a:ext cx="2988595" cy="3013363"/>
        </p:xfrm>
        <a:graphic>
          <a:graphicData uri="http://schemas.openxmlformats.org/drawingml/2006/table">
            <a:tbl>
              <a:tblPr/>
              <a:tblGrid>
                <a:gridCol w="786800"/>
                <a:gridCol w="554064"/>
                <a:gridCol w="588475"/>
                <a:gridCol w="570369"/>
                <a:gridCol w="488887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PRE. RELAT. PROM. 16/12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PREC. RELAT. 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01 ENERO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02 FEBRERO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03 MARZO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04 ABRIL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05 MAYO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06 JUNIO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07 JULIO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08 AGOSTO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806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09 SEPTIEMBRE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 OCTUBRE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852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 NOVIEMBRE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 DICIEMBRE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ACUMULADO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2.06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2.05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1.94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1424868" y="725241"/>
            <a:ext cx="658408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PROCESADOS / CONSERVADOS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2.png" descr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09" y="2014433"/>
            <a:ext cx="5178229" cy="35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7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439075"/>
              </p:ext>
            </p:extLst>
          </p:nvPr>
        </p:nvGraphicFramePr>
        <p:xfrm>
          <a:off x="265138" y="1784646"/>
          <a:ext cx="4538739" cy="4461216"/>
        </p:xfrm>
        <a:graphic>
          <a:graphicData uri="http://schemas.openxmlformats.org/drawingml/2006/table">
            <a:tbl>
              <a:tblPr/>
              <a:tblGrid>
                <a:gridCol w="341061"/>
                <a:gridCol w="699613"/>
                <a:gridCol w="699613"/>
                <a:gridCol w="699613"/>
                <a:gridCol w="699613"/>
                <a:gridCol w="699613"/>
                <a:gridCol w="699613"/>
              </a:tblGrid>
              <a:tr h="24333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N°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MERCADO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2014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2016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FOB 2017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VAR% 17/16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PART.% 2017 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  <a:tr h="29752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Estados Unidos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101 231 876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90 691 285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104 279 153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15.0%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28.9%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España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53 291 665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61 778 634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63 764 729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3.2%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17.7%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Haití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23 074 129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19 368 018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25 974 372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34.1%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7.2%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2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Países Bajos (Holanda)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24 209 434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28 566 925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24 782 423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-13.2%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6.9%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Francia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29 469 892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28 245 240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22 704 737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-19.6%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6.3%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Brasil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23 252 293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19 040 637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18 021 029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-5.4%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5.0%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México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21 118 349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20 014 296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12 741 973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-36.3%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3.5%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Chile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12 322 268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12 981 831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12 410 885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-4.4%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Puerto Rico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7 991 752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8 509 264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7 093 394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-16.6%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2.0%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Alemania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13 808 325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8 875 608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6 566 242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-26.0%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1.8%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Argentina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3 651 297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3 727 321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5 606 967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50.4%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1.6%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Italia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4 447 153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4 372 103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5 100 661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13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China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5 639 989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6 464 027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4 609 840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-28.7%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1.3%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27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República Dominicana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4 139 535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5 803 810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4 522 567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-22.1%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1.3%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Canadá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4 274 869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3 954 865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3 926 751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-0.7%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1.1%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Bolivia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5 338 602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3 560 408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3 827 988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7.5%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1.1%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Ecuador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3 483 516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2 880 159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2 829 049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-1.8%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0.8%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Colombia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2 483 168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1 134 841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2 729 038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140.5%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0.8%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19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Australia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2 005 458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1 937 946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2 623 507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35.4%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Gambia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1 723 784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2 397 390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2 527 977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5.4%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0.7%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21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Resto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34 608 859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27 010 815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 24 081 526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-10.8%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 Unicode" panose="020B0602030504020204" pitchFamily="34" charset="0"/>
                        </a:rPr>
                        <a:t>6.7%</a:t>
                      </a:r>
                    </a:p>
                  </a:txBody>
                  <a:tcPr marL="8751" marR="8751" marT="875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016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Total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381 566 214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361 315 425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 360 724 808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-0.2%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Lucida Sans Unicode" panose="020B0602030504020204" pitchFamily="34" charset="0"/>
                        </a:rPr>
                        <a:t>100.0%</a:t>
                      </a:r>
                    </a:p>
                  </a:txBody>
                  <a:tcPr marL="8751" marR="8751" marT="875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4529"/>
                    </a:solidFill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2013494" y="517010"/>
            <a:ext cx="612557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PE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PROCESADOS / CONSERVADOS</a:t>
            </a:r>
            <a:endParaRPr lang="es-PE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image1.png" descr="image1.png"/>
          <p:cNvPicPr>
            <a:picLocks noChangeAspect="1"/>
          </p:cNvPicPr>
          <p:nvPr/>
        </p:nvPicPr>
        <p:blipFill rotWithShape="1">
          <a:blip r:embed="rId2"/>
          <a:srcRect l="3427" t="15194" r="7246" b="4559"/>
          <a:stretch/>
        </p:blipFill>
        <p:spPr>
          <a:xfrm>
            <a:off x="4803877" y="2353901"/>
            <a:ext cx="4255428" cy="342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5651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4269</TotalTime>
  <Words>3943</Words>
  <Application>Microsoft Office PowerPoint</Application>
  <PresentationFormat>Personalizado</PresentationFormat>
  <Paragraphs>1233</Paragraphs>
  <Slides>31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LANZAMIENTOS 2017</vt:lpstr>
      <vt:lpstr>En resumen…</vt:lpstr>
      <vt:lpstr>Asia Fruit Logistica 2017</vt:lpstr>
      <vt:lpstr>BIOFACH 2017</vt:lpstr>
      <vt:lpstr>Fruit Logistica 2017</vt:lpstr>
      <vt:lpstr>Próximos lanzamientos 2017:</vt:lpstr>
      <vt:lpstr>Próximos lanzamientos 2017:</vt:lpstr>
      <vt:lpstr>Próximos lanzamientos 2017:</vt:lpstr>
      <vt:lpstr>Expectativas de Crecimiento: Agro no tradicional al 2019</vt:lpstr>
      <vt:lpstr>RETOS DE LA AGRO EXPORTACIÓN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 Fruit logística</dc:title>
  <dc:creator>iserpa</dc:creator>
  <cp:lastModifiedBy>Familia</cp:lastModifiedBy>
  <cp:revision>212</cp:revision>
  <cp:lastPrinted>2017-05-23T16:11:40Z</cp:lastPrinted>
  <dcterms:created xsi:type="dcterms:W3CDTF">2017-02-13T16:28:39Z</dcterms:created>
  <dcterms:modified xsi:type="dcterms:W3CDTF">2017-09-12T11:56:39Z</dcterms:modified>
</cp:coreProperties>
</file>